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5"/>
  </p:notesMasterIdLst>
  <p:handoutMasterIdLst>
    <p:handoutMasterId r:id="rId96"/>
  </p:handoutMasterIdLst>
  <p:sldIdLst>
    <p:sldId id="491" r:id="rId2"/>
    <p:sldId id="493" r:id="rId3"/>
    <p:sldId id="677" r:id="rId4"/>
    <p:sldId id="495" r:id="rId5"/>
    <p:sldId id="497" r:id="rId6"/>
    <p:sldId id="494" r:id="rId7"/>
    <p:sldId id="496" r:id="rId8"/>
    <p:sldId id="498" r:id="rId9"/>
    <p:sldId id="499" r:id="rId10"/>
    <p:sldId id="500" r:id="rId11"/>
    <p:sldId id="628" r:id="rId12"/>
    <p:sldId id="669" r:id="rId13"/>
    <p:sldId id="578" r:id="rId14"/>
    <p:sldId id="579" r:id="rId15"/>
    <p:sldId id="581" r:id="rId16"/>
    <p:sldId id="582" r:id="rId17"/>
    <p:sldId id="583" r:id="rId18"/>
    <p:sldId id="584" r:id="rId19"/>
    <p:sldId id="585" r:id="rId20"/>
    <p:sldId id="587" r:id="rId21"/>
    <p:sldId id="588" r:id="rId22"/>
    <p:sldId id="590" r:id="rId23"/>
    <p:sldId id="592" r:id="rId24"/>
    <p:sldId id="594" r:id="rId25"/>
    <p:sldId id="596" r:id="rId26"/>
    <p:sldId id="597" r:id="rId27"/>
    <p:sldId id="598" r:id="rId28"/>
    <p:sldId id="600" r:id="rId29"/>
    <p:sldId id="601" r:id="rId30"/>
    <p:sldId id="603" r:id="rId31"/>
    <p:sldId id="602" r:id="rId32"/>
    <p:sldId id="604" r:id="rId33"/>
    <p:sldId id="605" r:id="rId34"/>
    <p:sldId id="607" r:id="rId35"/>
    <p:sldId id="672" r:id="rId36"/>
    <p:sldId id="611" r:id="rId37"/>
    <p:sldId id="612" r:id="rId38"/>
    <p:sldId id="613" r:id="rId39"/>
    <p:sldId id="614" r:id="rId40"/>
    <p:sldId id="678" r:id="rId41"/>
    <p:sldId id="673" r:id="rId42"/>
    <p:sldId id="674" r:id="rId43"/>
    <p:sldId id="675" r:id="rId44"/>
    <p:sldId id="618" r:id="rId45"/>
    <p:sldId id="619" r:id="rId46"/>
    <p:sldId id="620" r:id="rId47"/>
    <p:sldId id="621" r:id="rId48"/>
    <p:sldId id="622" r:id="rId49"/>
    <p:sldId id="623" r:id="rId50"/>
    <p:sldId id="624" r:id="rId51"/>
    <p:sldId id="625" r:id="rId52"/>
    <p:sldId id="626" r:id="rId53"/>
    <p:sldId id="627" r:id="rId54"/>
    <p:sldId id="679" r:id="rId55"/>
    <p:sldId id="680" r:id="rId56"/>
    <p:sldId id="681" r:id="rId57"/>
    <p:sldId id="682" r:id="rId58"/>
    <p:sldId id="683" r:id="rId59"/>
    <p:sldId id="684" r:id="rId60"/>
    <p:sldId id="685" r:id="rId61"/>
    <p:sldId id="686" r:id="rId62"/>
    <p:sldId id="687" r:id="rId63"/>
    <p:sldId id="688" r:id="rId64"/>
    <p:sldId id="689" r:id="rId65"/>
    <p:sldId id="690" r:id="rId66"/>
    <p:sldId id="691" r:id="rId67"/>
    <p:sldId id="692" r:id="rId68"/>
    <p:sldId id="693" r:id="rId69"/>
    <p:sldId id="694" r:id="rId70"/>
    <p:sldId id="695" r:id="rId71"/>
    <p:sldId id="696" r:id="rId72"/>
    <p:sldId id="697" r:id="rId73"/>
    <p:sldId id="698" r:id="rId74"/>
    <p:sldId id="699" r:id="rId75"/>
    <p:sldId id="700" r:id="rId76"/>
    <p:sldId id="701" r:id="rId77"/>
    <p:sldId id="702" r:id="rId78"/>
    <p:sldId id="703" r:id="rId79"/>
    <p:sldId id="704" r:id="rId80"/>
    <p:sldId id="705" r:id="rId81"/>
    <p:sldId id="706" r:id="rId82"/>
    <p:sldId id="707" r:id="rId83"/>
    <p:sldId id="708" r:id="rId84"/>
    <p:sldId id="709" r:id="rId85"/>
    <p:sldId id="710" r:id="rId86"/>
    <p:sldId id="711" r:id="rId87"/>
    <p:sldId id="712" r:id="rId88"/>
    <p:sldId id="713" r:id="rId89"/>
    <p:sldId id="714" r:id="rId90"/>
    <p:sldId id="715" r:id="rId91"/>
    <p:sldId id="716" r:id="rId92"/>
    <p:sldId id="717" r:id="rId93"/>
    <p:sldId id="718"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ş Teftişi ve İşin Yürütümü" id="{B1328661-CF1A-4A7F-B8DA-5589B33D22BB}">
          <p14:sldIdLst>
            <p14:sldId id="491"/>
            <p14:sldId id="493"/>
            <p14:sldId id="677"/>
            <p14:sldId id="495"/>
            <p14:sldId id="497"/>
            <p14:sldId id="494"/>
            <p14:sldId id="496"/>
            <p14:sldId id="498"/>
            <p14:sldId id="499"/>
            <p14:sldId id="500"/>
            <p14:sldId id="628"/>
            <p14:sldId id="669"/>
            <p14:sldId id="578"/>
            <p14:sldId id="579"/>
            <p14:sldId id="581"/>
            <p14:sldId id="582"/>
            <p14:sldId id="583"/>
            <p14:sldId id="584"/>
            <p14:sldId id="585"/>
            <p14:sldId id="587"/>
            <p14:sldId id="588"/>
            <p14:sldId id="590"/>
            <p14:sldId id="592"/>
            <p14:sldId id="594"/>
            <p14:sldId id="596"/>
            <p14:sldId id="597"/>
            <p14:sldId id="598"/>
            <p14:sldId id="600"/>
            <p14:sldId id="601"/>
            <p14:sldId id="603"/>
            <p14:sldId id="602"/>
            <p14:sldId id="604"/>
            <p14:sldId id="605"/>
            <p14:sldId id="607"/>
            <p14:sldId id="672"/>
            <p14:sldId id="611"/>
            <p14:sldId id="612"/>
            <p14:sldId id="613"/>
            <p14:sldId id="614"/>
            <p14:sldId id="678"/>
            <p14:sldId id="673"/>
            <p14:sldId id="674"/>
            <p14:sldId id="675"/>
            <p14:sldId id="618"/>
            <p14:sldId id="619"/>
            <p14:sldId id="620"/>
            <p14:sldId id="621"/>
            <p14:sldId id="622"/>
            <p14:sldId id="623"/>
            <p14:sldId id="624"/>
            <p14:sldId id="625"/>
            <p14:sldId id="626"/>
            <p14:sldId id="627"/>
          </p14:sldIdLst>
        </p14:section>
        <p14:section name="İSG" id="{3782B0E2-E983-4AFC-9936-2E7E5CE3D2A7}">
          <p14:sldIdLst>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65C68-6172-4970-8C52-6EB000A5F309}" v="50" dt="2022-08-28T20:55:25.32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6395" autoAdjust="0"/>
  </p:normalViewPr>
  <p:slideViewPr>
    <p:cSldViewPr snapToGrid="0">
      <p:cViewPr varScale="1">
        <p:scale>
          <a:sx n="98" d="100"/>
          <a:sy n="98" d="100"/>
        </p:scale>
        <p:origin x="102" y="3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72"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15"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üseyin Buğra UYAK" userId="2f9ea1bd3959b9bb" providerId="LiveId" clId="{2B765C68-6172-4970-8C52-6EB000A5F309}"/>
    <pc:docChg chg="undo redo custSel addSld delSld modSld modSection">
      <pc:chgData name="Hüseyin Buğra UYAK" userId="2f9ea1bd3959b9bb" providerId="LiveId" clId="{2B765C68-6172-4970-8C52-6EB000A5F309}" dt="2022-08-28T20:56:12.374" v="1241" actId="313"/>
      <pc:docMkLst>
        <pc:docMk/>
      </pc:docMkLst>
      <pc:sldChg chg="modSp mod">
        <pc:chgData name="Hüseyin Buğra UYAK" userId="2f9ea1bd3959b9bb" providerId="LiveId" clId="{2B765C68-6172-4970-8C52-6EB000A5F309}" dt="2022-08-28T20:06:23.105" v="583" actId="20577"/>
        <pc:sldMkLst>
          <pc:docMk/>
          <pc:sldMk cId="101828047" sldId="256"/>
        </pc:sldMkLst>
        <pc:spChg chg="mod">
          <ac:chgData name="Hüseyin Buğra UYAK" userId="2f9ea1bd3959b9bb" providerId="LiveId" clId="{2B765C68-6172-4970-8C52-6EB000A5F309}" dt="2022-08-28T20:06:23.105" v="583" actId="20577"/>
          <ac:spMkLst>
            <pc:docMk/>
            <pc:sldMk cId="101828047" sldId="256"/>
            <ac:spMk id="2" creationId="{FDBA86B1-8230-4F16-AA4F-4D38261DAF57}"/>
          </ac:spMkLst>
        </pc:spChg>
      </pc:sldChg>
      <pc:sldChg chg="modSp del mod">
        <pc:chgData name="Hüseyin Buğra UYAK" userId="2f9ea1bd3959b9bb" providerId="LiveId" clId="{2B765C68-6172-4970-8C52-6EB000A5F309}" dt="2022-08-28T20:34:09.918" v="802" actId="2696"/>
        <pc:sldMkLst>
          <pc:docMk/>
          <pc:sldMk cId="477345263" sldId="273"/>
        </pc:sldMkLst>
        <pc:spChg chg="mod">
          <ac:chgData name="Hüseyin Buğra UYAK" userId="2f9ea1bd3959b9bb" providerId="LiveId" clId="{2B765C68-6172-4970-8C52-6EB000A5F309}" dt="2022-08-28T20:31:20.387" v="738" actId="21"/>
          <ac:spMkLst>
            <pc:docMk/>
            <pc:sldMk cId="477345263" sldId="273"/>
            <ac:spMk id="3" creationId="{00000000-0000-0000-0000-000000000000}"/>
          </ac:spMkLst>
        </pc:spChg>
      </pc:sldChg>
      <pc:sldChg chg="modSp mod">
        <pc:chgData name="Hüseyin Buğra UYAK" userId="2f9ea1bd3959b9bb" providerId="LiveId" clId="{2B765C68-6172-4970-8C52-6EB000A5F309}" dt="2022-08-28T20:30:12.842" v="736" actId="20577"/>
        <pc:sldMkLst>
          <pc:docMk/>
          <pc:sldMk cId="76981399" sldId="276"/>
        </pc:sldMkLst>
        <pc:spChg chg="mod">
          <ac:chgData name="Hüseyin Buğra UYAK" userId="2f9ea1bd3959b9bb" providerId="LiveId" clId="{2B765C68-6172-4970-8C52-6EB000A5F309}" dt="2022-08-28T20:30:12.842" v="736" actId="20577"/>
          <ac:spMkLst>
            <pc:docMk/>
            <pc:sldMk cId="76981399" sldId="276"/>
            <ac:spMk id="3" creationId="{00000000-0000-0000-0000-000000000000}"/>
          </ac:spMkLst>
        </pc:spChg>
      </pc:sldChg>
      <pc:sldChg chg="modSp mod">
        <pc:chgData name="Hüseyin Buğra UYAK" userId="2f9ea1bd3959b9bb" providerId="LiveId" clId="{2B765C68-6172-4970-8C52-6EB000A5F309}" dt="2022-08-28T20:36:58.453" v="841" actId="20577"/>
        <pc:sldMkLst>
          <pc:docMk/>
          <pc:sldMk cId="378304322" sldId="287"/>
        </pc:sldMkLst>
        <pc:spChg chg="mod">
          <ac:chgData name="Hüseyin Buğra UYAK" userId="2f9ea1bd3959b9bb" providerId="LiveId" clId="{2B765C68-6172-4970-8C52-6EB000A5F309}" dt="2022-08-28T20:36:58.453" v="841" actId="20577"/>
          <ac:spMkLst>
            <pc:docMk/>
            <pc:sldMk cId="378304322" sldId="287"/>
            <ac:spMk id="3" creationId="{00000000-0000-0000-0000-000000000000}"/>
          </ac:spMkLst>
        </pc:spChg>
      </pc:sldChg>
      <pc:sldChg chg="addSp delSp modSp add del mod">
        <pc:chgData name="Hüseyin Buğra UYAK" userId="2f9ea1bd3959b9bb" providerId="LiveId" clId="{2B765C68-6172-4970-8C52-6EB000A5F309}" dt="2022-08-28T20:22:38.487" v="670" actId="2696"/>
        <pc:sldMkLst>
          <pc:docMk/>
          <pc:sldMk cId="3445119195" sldId="298"/>
        </pc:sldMkLst>
        <pc:graphicFrameChg chg="mod">
          <ac:chgData name="Hüseyin Buğra UYAK" userId="2f9ea1bd3959b9bb" providerId="LiveId" clId="{2B765C68-6172-4970-8C52-6EB000A5F309}" dt="2022-08-28T20:19:03.811" v="656" actId="1076"/>
          <ac:graphicFrameMkLst>
            <pc:docMk/>
            <pc:sldMk cId="3445119195" sldId="298"/>
            <ac:graphicFrameMk id="7" creationId="{00000000-0000-0000-0000-000000000000}"/>
          </ac:graphicFrameMkLst>
        </pc:graphicFrameChg>
        <pc:picChg chg="add del">
          <ac:chgData name="Hüseyin Buğra UYAK" userId="2f9ea1bd3959b9bb" providerId="LiveId" clId="{2B765C68-6172-4970-8C52-6EB000A5F309}" dt="2022-08-28T20:22:29.370" v="669" actId="478"/>
          <ac:picMkLst>
            <pc:docMk/>
            <pc:sldMk cId="3445119195" sldId="298"/>
            <ac:picMk id="1026" creationId="{00000000-0000-0000-0000-000000000000}"/>
          </ac:picMkLst>
        </pc:picChg>
      </pc:sldChg>
      <pc:sldChg chg="addSp delSp mod">
        <pc:chgData name="Hüseyin Buğra UYAK" userId="2f9ea1bd3959b9bb" providerId="LiveId" clId="{2B765C68-6172-4970-8C52-6EB000A5F309}" dt="2022-08-28T20:20:26.061" v="663" actId="22"/>
        <pc:sldMkLst>
          <pc:docMk/>
          <pc:sldMk cId="1336466411" sldId="302"/>
        </pc:sldMkLst>
        <pc:picChg chg="add del">
          <ac:chgData name="Hüseyin Buğra UYAK" userId="2f9ea1bd3959b9bb" providerId="LiveId" clId="{2B765C68-6172-4970-8C52-6EB000A5F309}" dt="2022-08-28T20:19:10.054" v="660" actId="22"/>
          <ac:picMkLst>
            <pc:docMk/>
            <pc:sldMk cId="1336466411" sldId="302"/>
            <ac:picMk id="6" creationId="{AF845FF8-871A-55B8-CED8-B25AE1918B69}"/>
          </ac:picMkLst>
        </pc:picChg>
        <pc:picChg chg="add">
          <ac:chgData name="Hüseyin Buğra UYAK" userId="2f9ea1bd3959b9bb" providerId="LiveId" clId="{2B765C68-6172-4970-8C52-6EB000A5F309}" dt="2022-08-28T20:20:26.061" v="663" actId="22"/>
          <ac:picMkLst>
            <pc:docMk/>
            <pc:sldMk cId="1336466411" sldId="302"/>
            <ac:picMk id="8" creationId="{4E9A0771-5237-0935-ED61-82F386787105}"/>
          </ac:picMkLst>
        </pc:picChg>
        <pc:picChg chg="add del">
          <ac:chgData name="Hüseyin Buğra UYAK" userId="2f9ea1bd3959b9bb" providerId="LiveId" clId="{2B765C68-6172-4970-8C52-6EB000A5F309}" dt="2022-08-28T20:20:24.813" v="662" actId="478"/>
          <ac:picMkLst>
            <pc:docMk/>
            <pc:sldMk cId="1336466411" sldId="302"/>
            <ac:picMk id="5122" creationId="{00000000-0000-0000-0000-000000000000}"/>
          </ac:picMkLst>
        </pc:picChg>
      </pc:sldChg>
      <pc:sldChg chg="addSp delSp mod">
        <pc:chgData name="Hüseyin Buğra UYAK" userId="2f9ea1bd3959b9bb" providerId="LiveId" clId="{2B765C68-6172-4970-8C52-6EB000A5F309}" dt="2022-08-28T20:21:14.220" v="665" actId="22"/>
        <pc:sldMkLst>
          <pc:docMk/>
          <pc:sldMk cId="225771556" sldId="304"/>
        </pc:sldMkLst>
        <pc:picChg chg="add del">
          <ac:chgData name="Hüseyin Buğra UYAK" userId="2f9ea1bd3959b9bb" providerId="LiveId" clId="{2B765C68-6172-4970-8C52-6EB000A5F309}" dt="2022-08-28T20:19:06.214" v="658" actId="22"/>
          <ac:picMkLst>
            <pc:docMk/>
            <pc:sldMk cId="225771556" sldId="304"/>
            <ac:picMk id="6" creationId="{53D7EC43-996B-6CEE-43F1-596C9915EF79}"/>
          </ac:picMkLst>
        </pc:picChg>
        <pc:picChg chg="add">
          <ac:chgData name="Hüseyin Buğra UYAK" userId="2f9ea1bd3959b9bb" providerId="LiveId" clId="{2B765C68-6172-4970-8C52-6EB000A5F309}" dt="2022-08-28T20:21:14.220" v="665" actId="22"/>
          <ac:picMkLst>
            <pc:docMk/>
            <pc:sldMk cId="225771556" sldId="304"/>
            <ac:picMk id="8" creationId="{8849069A-EB7F-8CE1-CD0C-CC7D549D2061}"/>
          </ac:picMkLst>
        </pc:picChg>
        <pc:picChg chg="add del">
          <ac:chgData name="Hüseyin Buğra UYAK" userId="2f9ea1bd3959b9bb" providerId="LiveId" clId="{2B765C68-6172-4970-8C52-6EB000A5F309}" dt="2022-08-28T20:21:13.334" v="664" actId="478"/>
          <ac:picMkLst>
            <pc:docMk/>
            <pc:sldMk cId="225771556" sldId="304"/>
            <ac:picMk id="6146" creationId="{00000000-0000-0000-0000-000000000000}"/>
          </ac:picMkLst>
        </pc:picChg>
      </pc:sldChg>
      <pc:sldChg chg="addSp delSp modSp mod">
        <pc:chgData name="Hüseyin Buğra UYAK" userId="2f9ea1bd3959b9bb" providerId="LiveId" clId="{2B765C68-6172-4970-8C52-6EB000A5F309}" dt="2022-08-28T20:35:16.301" v="835" actId="123"/>
        <pc:sldMkLst>
          <pc:docMk/>
          <pc:sldMk cId="2157305676" sldId="305"/>
        </pc:sldMkLst>
        <pc:spChg chg="mod">
          <ac:chgData name="Hüseyin Buğra UYAK" userId="2f9ea1bd3959b9bb" providerId="LiveId" clId="{2B765C68-6172-4970-8C52-6EB000A5F309}" dt="2022-08-28T20:35:16.301" v="835" actId="123"/>
          <ac:spMkLst>
            <pc:docMk/>
            <pc:sldMk cId="2157305676" sldId="305"/>
            <ac:spMk id="3" creationId="{00000000-0000-0000-0000-000000000000}"/>
          </ac:spMkLst>
        </pc:spChg>
        <pc:picChg chg="add mod">
          <ac:chgData name="Hüseyin Buğra UYAK" userId="2f9ea1bd3959b9bb" providerId="LiveId" clId="{2B765C68-6172-4970-8C52-6EB000A5F309}" dt="2022-08-28T20:25:03.358" v="685" actId="14100"/>
          <ac:picMkLst>
            <pc:docMk/>
            <pc:sldMk cId="2157305676" sldId="305"/>
            <ac:picMk id="5" creationId="{F2277055-08CC-99E6-E7A8-EE5E9195DAB8}"/>
          </ac:picMkLst>
        </pc:picChg>
        <pc:picChg chg="del">
          <ac:chgData name="Hüseyin Buğra UYAK" userId="2f9ea1bd3959b9bb" providerId="LiveId" clId="{2B765C68-6172-4970-8C52-6EB000A5F309}" dt="2022-08-28T20:24:59.246" v="683" actId="478"/>
          <ac:picMkLst>
            <pc:docMk/>
            <pc:sldMk cId="2157305676" sldId="305"/>
            <ac:picMk id="8194" creationId="{00000000-0000-0000-0000-000000000000}"/>
          </ac:picMkLst>
        </pc:picChg>
      </pc:sldChg>
      <pc:sldChg chg="addSp delSp modSp mod">
        <pc:chgData name="Hüseyin Buğra UYAK" userId="2f9ea1bd3959b9bb" providerId="LiveId" clId="{2B765C68-6172-4970-8C52-6EB000A5F309}" dt="2022-08-28T20:24:20.236" v="682" actId="1076"/>
        <pc:sldMkLst>
          <pc:docMk/>
          <pc:sldMk cId="1730597326" sldId="306"/>
        </pc:sldMkLst>
        <pc:spChg chg="mod">
          <ac:chgData name="Hüseyin Buğra UYAK" userId="2f9ea1bd3959b9bb" providerId="LiveId" clId="{2B765C68-6172-4970-8C52-6EB000A5F309}" dt="2022-08-28T20:23:49.031" v="679" actId="1076"/>
          <ac:spMkLst>
            <pc:docMk/>
            <pc:sldMk cId="1730597326" sldId="306"/>
            <ac:spMk id="7" creationId="{C1B45133-2B99-5EE6-E5A8-A84A5DE3BC15}"/>
          </ac:spMkLst>
        </pc:spChg>
        <pc:picChg chg="add mod">
          <ac:chgData name="Hüseyin Buğra UYAK" userId="2f9ea1bd3959b9bb" providerId="LiveId" clId="{2B765C68-6172-4970-8C52-6EB000A5F309}" dt="2022-08-28T20:24:20.236" v="682" actId="1076"/>
          <ac:picMkLst>
            <pc:docMk/>
            <pc:sldMk cId="1730597326" sldId="306"/>
            <ac:picMk id="5" creationId="{C63D99FA-F3C2-40D3-AE22-D360BD8A968B}"/>
          </ac:picMkLst>
        </pc:picChg>
        <pc:picChg chg="del mod">
          <ac:chgData name="Hüseyin Buğra UYAK" userId="2f9ea1bd3959b9bb" providerId="LiveId" clId="{2B765C68-6172-4970-8C52-6EB000A5F309}" dt="2022-08-28T20:24:14.854" v="680" actId="478"/>
          <ac:picMkLst>
            <pc:docMk/>
            <pc:sldMk cId="1730597326" sldId="306"/>
            <ac:picMk id="7170" creationId="{00000000-0000-0000-0000-000000000000}"/>
          </ac:picMkLst>
        </pc:picChg>
      </pc:sldChg>
      <pc:sldChg chg="addSp delSp modSp mod">
        <pc:chgData name="Hüseyin Buğra UYAK" userId="2f9ea1bd3959b9bb" providerId="LiveId" clId="{2B765C68-6172-4970-8C52-6EB000A5F309}" dt="2022-08-28T20:35:00.340" v="834" actId="20577"/>
        <pc:sldMkLst>
          <pc:docMk/>
          <pc:sldMk cId="1979261460" sldId="307"/>
        </pc:sldMkLst>
        <pc:spChg chg="mod">
          <ac:chgData name="Hüseyin Buğra UYAK" userId="2f9ea1bd3959b9bb" providerId="LiveId" clId="{2B765C68-6172-4970-8C52-6EB000A5F309}" dt="2022-08-28T20:35:00.340" v="834" actId="20577"/>
          <ac:spMkLst>
            <pc:docMk/>
            <pc:sldMk cId="1979261460" sldId="307"/>
            <ac:spMk id="6" creationId="{00000000-0000-0000-0000-000000000000}"/>
          </ac:spMkLst>
        </pc:spChg>
        <pc:picChg chg="add del">
          <ac:chgData name="Hüseyin Buğra UYAK" userId="2f9ea1bd3959b9bb" providerId="LiveId" clId="{2B765C68-6172-4970-8C52-6EB000A5F309}" dt="2022-08-28T20:08:28.716" v="592" actId="478"/>
          <ac:picMkLst>
            <pc:docMk/>
            <pc:sldMk cId="1979261460" sldId="307"/>
            <ac:picMk id="7" creationId="{9A31BF09-98EA-4D0B-F93F-5B97AE6115D3}"/>
          </ac:picMkLst>
        </pc:picChg>
        <pc:picChg chg="add">
          <ac:chgData name="Hüseyin Buğra UYAK" userId="2f9ea1bd3959b9bb" providerId="LiveId" clId="{2B765C68-6172-4970-8C52-6EB000A5F309}" dt="2022-08-28T20:09:36.964" v="593" actId="22"/>
          <ac:picMkLst>
            <pc:docMk/>
            <pc:sldMk cId="1979261460" sldId="307"/>
            <ac:picMk id="9" creationId="{43769E75-2A64-947F-8D66-90A875C580E7}"/>
          </ac:picMkLst>
        </pc:picChg>
        <pc:picChg chg="del">
          <ac:chgData name="Hüseyin Buğra UYAK" userId="2f9ea1bd3959b9bb" providerId="LiveId" clId="{2B765C68-6172-4970-8C52-6EB000A5F309}" dt="2022-08-28T20:07:10.533" v="588" actId="478"/>
          <ac:picMkLst>
            <pc:docMk/>
            <pc:sldMk cId="1979261460" sldId="307"/>
            <ac:picMk id="2051" creationId="{00000000-0000-0000-0000-000000000000}"/>
          </ac:picMkLst>
        </pc:picChg>
      </pc:sldChg>
      <pc:sldChg chg="addSp delSp modSp mod">
        <pc:chgData name="Hüseyin Buğra UYAK" userId="2f9ea1bd3959b9bb" providerId="LiveId" clId="{2B765C68-6172-4970-8C52-6EB000A5F309}" dt="2022-08-28T20:23:02.772" v="675" actId="20577"/>
        <pc:sldMkLst>
          <pc:docMk/>
          <pc:sldMk cId="463182265" sldId="308"/>
        </pc:sldMkLst>
        <pc:spChg chg="mod">
          <ac:chgData name="Hüseyin Buğra UYAK" userId="2f9ea1bd3959b9bb" providerId="LiveId" clId="{2B765C68-6172-4970-8C52-6EB000A5F309}" dt="2022-08-28T20:23:02.772" v="675" actId="20577"/>
          <ac:spMkLst>
            <pc:docMk/>
            <pc:sldMk cId="463182265" sldId="308"/>
            <ac:spMk id="3" creationId="{00000000-0000-0000-0000-000000000000}"/>
          </ac:spMkLst>
        </pc:spChg>
        <pc:spChg chg="mod">
          <ac:chgData name="Hüseyin Buğra UYAK" userId="2f9ea1bd3959b9bb" providerId="LiveId" clId="{2B765C68-6172-4970-8C52-6EB000A5F309}" dt="2022-08-28T20:22:52.202" v="673" actId="20577"/>
          <ac:spMkLst>
            <pc:docMk/>
            <pc:sldMk cId="463182265" sldId="308"/>
            <ac:spMk id="6" creationId="{00000000-0000-0000-0000-000000000000}"/>
          </ac:spMkLst>
        </pc:spChg>
        <pc:picChg chg="add mod">
          <ac:chgData name="Hüseyin Buğra UYAK" userId="2f9ea1bd3959b9bb" providerId="LiveId" clId="{2B765C68-6172-4970-8C52-6EB000A5F309}" dt="2022-08-28T20:22:58.552" v="674" actId="1076"/>
          <ac:picMkLst>
            <pc:docMk/>
            <pc:sldMk cId="463182265" sldId="308"/>
            <ac:picMk id="7" creationId="{66F80B09-0AEA-ECFB-9943-78B3D92C5856}"/>
          </ac:picMkLst>
        </pc:picChg>
        <pc:picChg chg="del">
          <ac:chgData name="Hüseyin Buğra UYAK" userId="2f9ea1bd3959b9bb" providerId="LiveId" clId="{2B765C68-6172-4970-8C52-6EB000A5F309}" dt="2022-08-28T20:12:02.340" v="596" actId="478"/>
          <ac:picMkLst>
            <pc:docMk/>
            <pc:sldMk cId="463182265" sldId="308"/>
            <ac:picMk id="4099" creationId="{00000000-0000-0000-0000-000000000000}"/>
          </ac:picMkLst>
        </pc:picChg>
      </pc:sldChg>
      <pc:sldChg chg="addSp delSp modSp mod">
        <pc:chgData name="Hüseyin Buğra UYAK" userId="2f9ea1bd3959b9bb" providerId="LiveId" clId="{2B765C68-6172-4970-8C52-6EB000A5F309}" dt="2022-08-28T20:36:44.709" v="840" actId="1076"/>
        <pc:sldMkLst>
          <pc:docMk/>
          <pc:sldMk cId="4203259245" sldId="310"/>
        </pc:sldMkLst>
        <pc:spChg chg="mod">
          <ac:chgData name="Hüseyin Buğra UYAK" userId="2f9ea1bd3959b9bb" providerId="LiveId" clId="{2B765C68-6172-4970-8C52-6EB000A5F309}" dt="2022-08-28T20:36:44.709" v="840" actId="1076"/>
          <ac:spMkLst>
            <pc:docMk/>
            <pc:sldMk cId="4203259245" sldId="310"/>
            <ac:spMk id="3" creationId="{00000000-0000-0000-0000-000000000000}"/>
          </ac:spMkLst>
        </pc:spChg>
        <pc:picChg chg="add mod">
          <ac:chgData name="Hüseyin Buğra UYAK" userId="2f9ea1bd3959b9bb" providerId="LiveId" clId="{2B765C68-6172-4970-8C52-6EB000A5F309}" dt="2022-08-28T20:36:40.478" v="839" actId="1076"/>
          <ac:picMkLst>
            <pc:docMk/>
            <pc:sldMk cId="4203259245" sldId="310"/>
            <ac:picMk id="6" creationId="{3531A1ED-E403-F8CE-0D05-D009B32A53B0}"/>
          </ac:picMkLst>
        </pc:picChg>
        <pc:picChg chg="del">
          <ac:chgData name="Hüseyin Buğra UYAK" userId="2f9ea1bd3959b9bb" providerId="LiveId" clId="{2B765C68-6172-4970-8C52-6EB000A5F309}" dt="2022-08-28T20:36:34.652" v="836" actId="478"/>
          <ac:picMkLst>
            <pc:docMk/>
            <pc:sldMk cId="4203259245" sldId="310"/>
            <ac:picMk id="10242" creationId="{00000000-0000-0000-0000-000000000000}"/>
          </ac:picMkLst>
        </pc:picChg>
      </pc:sldChg>
      <pc:sldChg chg="del">
        <pc:chgData name="Hüseyin Buğra UYAK" userId="2f9ea1bd3959b9bb" providerId="LiveId" clId="{2B765C68-6172-4970-8C52-6EB000A5F309}" dt="2022-08-28T20:43:41.198" v="895" actId="2696"/>
        <pc:sldMkLst>
          <pc:docMk/>
          <pc:sldMk cId="4061316458" sldId="312"/>
        </pc:sldMkLst>
      </pc:sldChg>
      <pc:sldChg chg="addSp delSp modSp mod">
        <pc:chgData name="Hüseyin Buğra UYAK" userId="2f9ea1bd3959b9bb" providerId="LiveId" clId="{2B765C68-6172-4970-8C52-6EB000A5F309}" dt="2022-08-28T20:37:34.525" v="845" actId="1076"/>
        <pc:sldMkLst>
          <pc:docMk/>
          <pc:sldMk cId="1263532841" sldId="313"/>
        </pc:sldMkLst>
        <pc:picChg chg="add mod">
          <ac:chgData name="Hüseyin Buğra UYAK" userId="2f9ea1bd3959b9bb" providerId="LiveId" clId="{2B765C68-6172-4970-8C52-6EB000A5F309}" dt="2022-08-28T20:37:34.525" v="845" actId="1076"/>
          <ac:picMkLst>
            <pc:docMk/>
            <pc:sldMk cId="1263532841" sldId="313"/>
            <ac:picMk id="6" creationId="{46A4748F-1CD1-205C-CCBF-F7A19D3A1BC3}"/>
          </ac:picMkLst>
        </pc:picChg>
        <pc:picChg chg="del">
          <ac:chgData name="Hüseyin Buğra UYAK" userId="2f9ea1bd3959b9bb" providerId="LiveId" clId="{2B765C68-6172-4970-8C52-6EB000A5F309}" dt="2022-08-28T20:37:30.086" v="842" actId="478"/>
          <ac:picMkLst>
            <pc:docMk/>
            <pc:sldMk cId="1263532841" sldId="313"/>
            <ac:picMk id="11266" creationId="{00000000-0000-0000-0000-000000000000}"/>
          </ac:picMkLst>
        </pc:picChg>
      </pc:sldChg>
      <pc:sldChg chg="mod">
        <pc:chgData name="Hüseyin Buğra UYAK" userId="2f9ea1bd3959b9bb" providerId="LiveId" clId="{2B765C68-6172-4970-8C52-6EB000A5F309}" dt="2022-08-28T20:41:41.752" v="858" actId="27918"/>
        <pc:sldMkLst>
          <pc:docMk/>
          <pc:sldMk cId="3046778998" sldId="314"/>
        </pc:sldMkLst>
      </pc:sldChg>
      <pc:sldChg chg="addSp delSp mod">
        <pc:chgData name="Hüseyin Buğra UYAK" userId="2f9ea1bd3959b9bb" providerId="LiveId" clId="{2B765C68-6172-4970-8C52-6EB000A5F309}" dt="2022-08-28T20:11:21.006" v="595" actId="22"/>
        <pc:sldMkLst>
          <pc:docMk/>
          <pc:sldMk cId="930010456" sldId="315"/>
        </pc:sldMkLst>
        <pc:picChg chg="add">
          <ac:chgData name="Hüseyin Buğra UYAK" userId="2f9ea1bd3959b9bb" providerId="LiveId" clId="{2B765C68-6172-4970-8C52-6EB000A5F309}" dt="2022-08-28T20:11:21.006" v="595" actId="22"/>
          <ac:picMkLst>
            <pc:docMk/>
            <pc:sldMk cId="930010456" sldId="315"/>
            <ac:picMk id="6" creationId="{CBE02E70-603C-9269-CA40-C2C660977A7C}"/>
          </ac:picMkLst>
        </pc:picChg>
        <pc:picChg chg="del">
          <ac:chgData name="Hüseyin Buğra UYAK" userId="2f9ea1bd3959b9bb" providerId="LiveId" clId="{2B765C68-6172-4970-8C52-6EB000A5F309}" dt="2022-08-28T20:11:20.355" v="594" actId="478"/>
          <ac:picMkLst>
            <pc:docMk/>
            <pc:sldMk cId="930010456" sldId="315"/>
            <ac:picMk id="3075" creationId="{00000000-0000-0000-0000-000000000000}"/>
          </ac:picMkLst>
        </pc:picChg>
      </pc:sldChg>
      <pc:sldChg chg="add del">
        <pc:chgData name="Hüseyin Buğra UYAK" userId="2f9ea1bd3959b9bb" providerId="LiveId" clId="{2B765C68-6172-4970-8C52-6EB000A5F309}" dt="2022-08-28T20:55:25.318" v="1237"/>
        <pc:sldMkLst>
          <pc:docMk/>
          <pc:sldMk cId="349725287" sldId="324"/>
        </pc:sldMkLst>
      </pc:sldChg>
      <pc:sldChg chg="add del">
        <pc:chgData name="Hüseyin Buğra UYAK" userId="2f9ea1bd3959b9bb" providerId="LiveId" clId="{2B765C68-6172-4970-8C52-6EB000A5F309}" dt="2022-08-28T20:55:25.318" v="1237"/>
        <pc:sldMkLst>
          <pc:docMk/>
          <pc:sldMk cId="3578106914" sldId="325"/>
        </pc:sldMkLst>
      </pc:sldChg>
      <pc:sldChg chg="add del">
        <pc:chgData name="Hüseyin Buğra UYAK" userId="2f9ea1bd3959b9bb" providerId="LiveId" clId="{2B765C68-6172-4970-8C52-6EB000A5F309}" dt="2022-08-28T20:55:25.318" v="1237"/>
        <pc:sldMkLst>
          <pc:docMk/>
          <pc:sldMk cId="1709965073" sldId="326"/>
        </pc:sldMkLst>
      </pc:sldChg>
      <pc:sldChg chg="add del">
        <pc:chgData name="Hüseyin Buğra UYAK" userId="2f9ea1bd3959b9bb" providerId="LiveId" clId="{2B765C68-6172-4970-8C52-6EB000A5F309}" dt="2022-08-28T20:55:25.318" v="1237"/>
        <pc:sldMkLst>
          <pc:docMk/>
          <pc:sldMk cId="2672696998" sldId="327"/>
        </pc:sldMkLst>
      </pc:sldChg>
      <pc:sldChg chg="add del">
        <pc:chgData name="Hüseyin Buğra UYAK" userId="2f9ea1bd3959b9bb" providerId="LiveId" clId="{2B765C68-6172-4970-8C52-6EB000A5F309}" dt="2022-08-28T20:55:25.318" v="1237"/>
        <pc:sldMkLst>
          <pc:docMk/>
          <pc:sldMk cId="2996130374" sldId="328"/>
        </pc:sldMkLst>
      </pc:sldChg>
      <pc:sldChg chg="add">
        <pc:chgData name="Hüseyin Buğra UYAK" userId="2f9ea1bd3959b9bb" providerId="LiveId" clId="{2B765C68-6172-4970-8C52-6EB000A5F309}" dt="2022-08-28T20:55:25.318" v="1237"/>
        <pc:sldMkLst>
          <pc:docMk/>
          <pc:sldMk cId="802890825" sldId="329"/>
        </pc:sldMkLst>
      </pc:sldChg>
      <pc:sldChg chg="add del">
        <pc:chgData name="Hüseyin Buğra UYAK" userId="2f9ea1bd3959b9bb" providerId="LiveId" clId="{2B765C68-6172-4970-8C52-6EB000A5F309}" dt="2022-08-28T20:55:25.318" v="1237"/>
        <pc:sldMkLst>
          <pc:docMk/>
          <pc:sldMk cId="1571072751" sldId="330"/>
        </pc:sldMkLst>
      </pc:sldChg>
      <pc:sldChg chg="add del">
        <pc:chgData name="Hüseyin Buğra UYAK" userId="2f9ea1bd3959b9bb" providerId="LiveId" clId="{2B765C68-6172-4970-8C52-6EB000A5F309}" dt="2022-08-28T20:55:25.318" v="1237"/>
        <pc:sldMkLst>
          <pc:docMk/>
          <pc:sldMk cId="334559657" sldId="331"/>
        </pc:sldMkLst>
      </pc:sldChg>
      <pc:sldChg chg="add del">
        <pc:chgData name="Hüseyin Buğra UYAK" userId="2f9ea1bd3959b9bb" providerId="LiveId" clId="{2B765C68-6172-4970-8C52-6EB000A5F309}" dt="2022-08-28T20:55:25.318" v="1237"/>
        <pc:sldMkLst>
          <pc:docMk/>
          <pc:sldMk cId="3369262775" sldId="332"/>
        </pc:sldMkLst>
      </pc:sldChg>
      <pc:sldChg chg="add del">
        <pc:chgData name="Hüseyin Buğra UYAK" userId="2f9ea1bd3959b9bb" providerId="LiveId" clId="{2B765C68-6172-4970-8C52-6EB000A5F309}" dt="2022-08-28T20:55:25.318" v="1237"/>
        <pc:sldMkLst>
          <pc:docMk/>
          <pc:sldMk cId="1293866124" sldId="333"/>
        </pc:sldMkLst>
      </pc:sldChg>
      <pc:sldChg chg="del">
        <pc:chgData name="Hüseyin Buğra UYAK" userId="2f9ea1bd3959b9bb" providerId="LiveId" clId="{2B765C68-6172-4970-8C52-6EB000A5F309}" dt="2022-08-28T20:54:07.342" v="1234" actId="2696"/>
        <pc:sldMkLst>
          <pc:docMk/>
          <pc:sldMk cId="1747909289" sldId="334"/>
        </pc:sldMkLst>
      </pc:sldChg>
      <pc:sldChg chg="del">
        <pc:chgData name="Hüseyin Buğra UYAK" userId="2f9ea1bd3959b9bb" providerId="LiveId" clId="{2B765C68-6172-4970-8C52-6EB000A5F309}" dt="2022-08-28T20:54:17.232" v="1235" actId="2696"/>
        <pc:sldMkLst>
          <pc:docMk/>
          <pc:sldMk cId="1584262758" sldId="335"/>
        </pc:sldMkLst>
      </pc:sldChg>
      <pc:sldChg chg="add del">
        <pc:chgData name="Hüseyin Buğra UYAK" userId="2f9ea1bd3959b9bb" providerId="LiveId" clId="{2B765C68-6172-4970-8C52-6EB000A5F309}" dt="2022-08-28T20:55:25.318" v="1237"/>
        <pc:sldMkLst>
          <pc:docMk/>
          <pc:sldMk cId="3314057441" sldId="336"/>
        </pc:sldMkLst>
      </pc:sldChg>
      <pc:sldChg chg="addSp delSp mod">
        <pc:chgData name="Hüseyin Buğra UYAK" userId="2f9ea1bd3959b9bb" providerId="LiveId" clId="{2B765C68-6172-4970-8C52-6EB000A5F309}" dt="2022-08-28T20:38:58.284" v="849" actId="22"/>
        <pc:sldMkLst>
          <pc:docMk/>
          <pc:sldMk cId="2611521444" sldId="341"/>
        </pc:sldMkLst>
        <pc:picChg chg="add">
          <ac:chgData name="Hüseyin Buğra UYAK" userId="2f9ea1bd3959b9bb" providerId="LiveId" clId="{2B765C68-6172-4970-8C52-6EB000A5F309}" dt="2022-08-28T20:38:58.284" v="849" actId="22"/>
          <ac:picMkLst>
            <pc:docMk/>
            <pc:sldMk cId="2611521444" sldId="341"/>
            <ac:picMk id="6" creationId="{C6333EAA-5EFF-667A-24A9-2FD63C4976B3}"/>
          </ac:picMkLst>
        </pc:picChg>
        <pc:picChg chg="del">
          <ac:chgData name="Hüseyin Buğra UYAK" userId="2f9ea1bd3959b9bb" providerId="LiveId" clId="{2B765C68-6172-4970-8C52-6EB000A5F309}" dt="2022-08-28T20:38:57.536" v="848" actId="478"/>
          <ac:picMkLst>
            <pc:docMk/>
            <pc:sldMk cId="2611521444" sldId="341"/>
            <ac:picMk id="12290" creationId="{00000000-0000-0000-0000-000000000000}"/>
          </ac:picMkLst>
        </pc:picChg>
      </pc:sldChg>
      <pc:sldChg chg="addSp delSp mod">
        <pc:chgData name="Hüseyin Buğra UYAK" userId="2f9ea1bd3959b9bb" providerId="LiveId" clId="{2B765C68-6172-4970-8C52-6EB000A5F309}" dt="2022-08-28T20:38:23.396" v="847" actId="22"/>
        <pc:sldMkLst>
          <pc:docMk/>
          <pc:sldMk cId="3991359942" sldId="342"/>
        </pc:sldMkLst>
        <pc:picChg chg="add">
          <ac:chgData name="Hüseyin Buğra UYAK" userId="2f9ea1bd3959b9bb" providerId="LiveId" clId="{2B765C68-6172-4970-8C52-6EB000A5F309}" dt="2022-08-28T20:38:23.396" v="847" actId="22"/>
          <ac:picMkLst>
            <pc:docMk/>
            <pc:sldMk cId="3991359942" sldId="342"/>
            <ac:picMk id="6" creationId="{03050381-3E3E-DE49-6BA5-84753FFF4301}"/>
          </ac:picMkLst>
        </pc:picChg>
        <pc:picChg chg="del">
          <ac:chgData name="Hüseyin Buğra UYAK" userId="2f9ea1bd3959b9bb" providerId="LiveId" clId="{2B765C68-6172-4970-8C52-6EB000A5F309}" dt="2022-08-28T20:38:22.876" v="846" actId="478"/>
          <ac:picMkLst>
            <pc:docMk/>
            <pc:sldMk cId="3991359942" sldId="342"/>
            <ac:picMk id="13314" creationId="{00000000-0000-0000-0000-000000000000}"/>
          </ac:picMkLst>
        </pc:picChg>
      </pc:sldChg>
      <pc:sldChg chg="addSp delSp modSp mod">
        <pc:chgData name="Hüseyin Buğra UYAK" userId="2f9ea1bd3959b9bb" providerId="LiveId" clId="{2B765C68-6172-4970-8C52-6EB000A5F309}" dt="2022-08-28T20:08:22.340" v="591" actId="1038"/>
        <pc:sldMkLst>
          <pc:docMk/>
          <pc:sldMk cId="3505053894" sldId="359"/>
        </pc:sldMkLst>
        <pc:spChg chg="mod">
          <ac:chgData name="Hüseyin Buğra UYAK" userId="2f9ea1bd3959b9bb" providerId="LiveId" clId="{2B765C68-6172-4970-8C52-6EB000A5F309}" dt="2022-08-28T19:33:39.732" v="527"/>
          <ac:spMkLst>
            <pc:docMk/>
            <pc:sldMk cId="3505053894" sldId="359"/>
            <ac:spMk id="2" creationId="{00000000-0000-0000-0000-000000000000}"/>
          </ac:spMkLst>
        </pc:spChg>
        <pc:spChg chg="add mod">
          <ac:chgData name="Hüseyin Buğra UYAK" userId="2f9ea1bd3959b9bb" providerId="LiveId" clId="{2B765C68-6172-4970-8C52-6EB000A5F309}" dt="2022-08-28T19:52:54.975" v="558" actId="20577"/>
          <ac:spMkLst>
            <pc:docMk/>
            <pc:sldMk cId="3505053894" sldId="359"/>
            <ac:spMk id="5" creationId="{1EBB3607-2F1E-7747-4A6F-BC5860BADBB0}"/>
          </ac:spMkLst>
        </pc:spChg>
        <pc:spChg chg="mod">
          <ac:chgData name="Hüseyin Buğra UYAK" userId="2f9ea1bd3959b9bb" providerId="LiveId" clId="{2B765C68-6172-4970-8C52-6EB000A5F309}" dt="2022-08-28T20:08:22.340" v="591" actId="1038"/>
          <ac:spMkLst>
            <pc:docMk/>
            <pc:sldMk cId="3505053894" sldId="359"/>
            <ac:spMk id="10" creationId="{00000000-0000-0000-0000-000000000000}"/>
          </ac:spMkLst>
        </pc:spChg>
        <pc:graphicFrameChg chg="add del mod">
          <ac:chgData name="Hüseyin Buğra UYAK" userId="2f9ea1bd3959b9bb" providerId="LiveId" clId="{2B765C68-6172-4970-8C52-6EB000A5F309}" dt="2022-08-28T20:01:22.229" v="569" actId="1076"/>
          <ac:graphicFrameMkLst>
            <pc:docMk/>
            <pc:sldMk cId="3505053894" sldId="359"/>
            <ac:graphicFrameMk id="8" creationId="{73AAE0C6-25E4-840E-6CB1-527C8953594D}"/>
          </ac:graphicFrameMkLst>
        </pc:graphicFrameChg>
        <pc:picChg chg="del mod">
          <ac:chgData name="Hüseyin Buğra UYAK" userId="2f9ea1bd3959b9bb" providerId="LiveId" clId="{2B765C68-6172-4970-8C52-6EB000A5F309}" dt="2022-08-28T19:37:24.889" v="528" actId="478"/>
          <ac:picMkLst>
            <pc:docMk/>
            <pc:sldMk cId="3505053894" sldId="359"/>
            <ac:picMk id="1031" creationId="{00000000-0000-0000-0000-000000000000}"/>
          </ac:picMkLst>
        </pc:picChg>
      </pc:sldChg>
      <pc:sldChg chg="add">
        <pc:chgData name="Hüseyin Buğra UYAK" userId="2f9ea1bd3959b9bb" providerId="LiveId" clId="{2B765C68-6172-4970-8C52-6EB000A5F309}" dt="2022-08-28T20:55:25.318" v="1237"/>
        <pc:sldMkLst>
          <pc:docMk/>
          <pc:sldMk cId="2904720064" sldId="360"/>
        </pc:sldMkLst>
      </pc:sldChg>
      <pc:sldChg chg="add">
        <pc:chgData name="Hüseyin Buğra UYAK" userId="2f9ea1bd3959b9bb" providerId="LiveId" clId="{2B765C68-6172-4970-8C52-6EB000A5F309}" dt="2022-08-28T20:55:25.318" v="1237"/>
        <pc:sldMkLst>
          <pc:docMk/>
          <pc:sldMk cId="1766858012" sldId="362"/>
        </pc:sldMkLst>
      </pc:sldChg>
      <pc:sldChg chg="modSp mod">
        <pc:chgData name="Hüseyin Buğra UYAK" userId="2f9ea1bd3959b9bb" providerId="LiveId" clId="{2B765C68-6172-4970-8C52-6EB000A5F309}" dt="2022-08-28T20:06:50.893" v="587" actId="123"/>
        <pc:sldMkLst>
          <pc:docMk/>
          <pc:sldMk cId="3687599826" sldId="363"/>
        </pc:sldMkLst>
        <pc:spChg chg="mod">
          <ac:chgData name="Hüseyin Buğra UYAK" userId="2f9ea1bd3959b9bb" providerId="LiveId" clId="{2B765C68-6172-4970-8C52-6EB000A5F309}" dt="2022-08-28T20:06:50.893" v="587" actId="123"/>
          <ac:spMkLst>
            <pc:docMk/>
            <pc:sldMk cId="3687599826" sldId="363"/>
            <ac:spMk id="3" creationId="{00000000-0000-0000-0000-000000000000}"/>
          </ac:spMkLst>
        </pc:spChg>
      </pc:sldChg>
      <pc:sldChg chg="modSp mod">
        <pc:chgData name="Hüseyin Buğra UYAK" userId="2f9ea1bd3959b9bb" providerId="LiveId" clId="{2B765C68-6172-4970-8C52-6EB000A5F309}" dt="2022-08-28T19:07:18.170" v="201" actId="20577"/>
        <pc:sldMkLst>
          <pc:docMk/>
          <pc:sldMk cId="303981131" sldId="364"/>
        </pc:sldMkLst>
        <pc:spChg chg="mod">
          <ac:chgData name="Hüseyin Buğra UYAK" userId="2f9ea1bd3959b9bb" providerId="LiveId" clId="{2B765C68-6172-4970-8C52-6EB000A5F309}" dt="2022-08-28T19:07:18.170" v="201" actId="20577"/>
          <ac:spMkLst>
            <pc:docMk/>
            <pc:sldMk cId="303981131" sldId="364"/>
            <ac:spMk id="3" creationId="{00000000-0000-0000-0000-000000000000}"/>
          </ac:spMkLst>
        </pc:spChg>
      </pc:sldChg>
      <pc:sldChg chg="modSp mod">
        <pc:chgData name="Hüseyin Buğra UYAK" userId="2f9ea1bd3959b9bb" providerId="LiveId" clId="{2B765C68-6172-4970-8C52-6EB000A5F309}" dt="2022-08-28T19:06:50.095" v="180" actId="20577"/>
        <pc:sldMkLst>
          <pc:docMk/>
          <pc:sldMk cId="463103508" sldId="367"/>
        </pc:sldMkLst>
        <pc:spChg chg="mod">
          <ac:chgData name="Hüseyin Buğra UYAK" userId="2f9ea1bd3959b9bb" providerId="LiveId" clId="{2B765C68-6172-4970-8C52-6EB000A5F309}" dt="2022-08-28T19:06:50.095" v="180" actId="20577"/>
          <ac:spMkLst>
            <pc:docMk/>
            <pc:sldMk cId="463103508" sldId="367"/>
            <ac:spMk id="3" creationId="{00000000-0000-0000-0000-000000000000}"/>
          </ac:spMkLst>
        </pc:spChg>
      </pc:sldChg>
      <pc:sldChg chg="modSp mod">
        <pc:chgData name="Hüseyin Buğra UYAK" userId="2f9ea1bd3959b9bb" providerId="LiveId" clId="{2B765C68-6172-4970-8C52-6EB000A5F309}" dt="2022-08-28T20:30:50.670" v="737" actId="207"/>
        <pc:sldMkLst>
          <pc:docMk/>
          <pc:sldMk cId="2000650664" sldId="370"/>
        </pc:sldMkLst>
        <pc:spChg chg="mod">
          <ac:chgData name="Hüseyin Buğra UYAK" userId="2f9ea1bd3959b9bb" providerId="LiveId" clId="{2B765C68-6172-4970-8C52-6EB000A5F309}" dt="2022-08-28T20:30:50.670" v="737" actId="207"/>
          <ac:spMkLst>
            <pc:docMk/>
            <pc:sldMk cId="2000650664" sldId="370"/>
            <ac:spMk id="2" creationId="{00000000-0000-0000-0000-000000000000}"/>
          </ac:spMkLst>
        </pc:spChg>
        <pc:graphicFrameChg chg="modGraphic">
          <ac:chgData name="Hüseyin Buğra UYAK" userId="2f9ea1bd3959b9bb" providerId="LiveId" clId="{2B765C68-6172-4970-8C52-6EB000A5F309}" dt="2022-08-28T19:09:58.181" v="216" actId="207"/>
          <ac:graphicFrameMkLst>
            <pc:docMk/>
            <pc:sldMk cId="2000650664" sldId="370"/>
            <ac:graphicFrameMk id="6" creationId="{00000000-0000-0000-0000-000000000000}"/>
          </ac:graphicFrameMkLst>
        </pc:graphicFrameChg>
      </pc:sldChg>
      <pc:sldChg chg="modSp mod">
        <pc:chgData name="Hüseyin Buğra UYAK" userId="2f9ea1bd3959b9bb" providerId="LiveId" clId="{2B765C68-6172-4970-8C52-6EB000A5F309}" dt="2022-08-28T19:18:10.769" v="402" actId="20577"/>
        <pc:sldMkLst>
          <pc:docMk/>
          <pc:sldMk cId="2476823594" sldId="372"/>
        </pc:sldMkLst>
        <pc:spChg chg="mod">
          <ac:chgData name="Hüseyin Buğra UYAK" userId="2f9ea1bd3959b9bb" providerId="LiveId" clId="{2B765C68-6172-4970-8C52-6EB000A5F309}" dt="2022-08-28T19:18:10.769" v="402" actId="20577"/>
          <ac:spMkLst>
            <pc:docMk/>
            <pc:sldMk cId="2476823594" sldId="372"/>
            <ac:spMk id="3" creationId="{00000000-0000-0000-0000-000000000000}"/>
          </ac:spMkLst>
        </pc:spChg>
      </pc:sldChg>
      <pc:sldChg chg="del">
        <pc:chgData name="Hüseyin Buğra UYAK" userId="2f9ea1bd3959b9bb" providerId="LiveId" clId="{2B765C68-6172-4970-8C52-6EB000A5F309}" dt="2022-08-28T19:04:50.174" v="112" actId="2696"/>
        <pc:sldMkLst>
          <pc:docMk/>
          <pc:sldMk cId="421514526" sldId="377"/>
        </pc:sldMkLst>
      </pc:sldChg>
      <pc:sldChg chg="modSp mod">
        <pc:chgData name="Hüseyin Buğra UYAK" userId="2f9ea1bd3959b9bb" providerId="LiveId" clId="{2B765C68-6172-4970-8C52-6EB000A5F309}" dt="2022-08-28T19:08:06.951" v="210" actId="20577"/>
        <pc:sldMkLst>
          <pc:docMk/>
          <pc:sldMk cId="1568469810" sldId="382"/>
        </pc:sldMkLst>
        <pc:spChg chg="mod">
          <ac:chgData name="Hüseyin Buğra UYAK" userId="2f9ea1bd3959b9bb" providerId="LiveId" clId="{2B765C68-6172-4970-8C52-6EB000A5F309}" dt="2022-08-28T19:08:06.951" v="210" actId="20577"/>
          <ac:spMkLst>
            <pc:docMk/>
            <pc:sldMk cId="1568469810" sldId="382"/>
            <ac:spMk id="2" creationId="{00000000-0000-0000-0000-000000000000}"/>
          </ac:spMkLst>
        </pc:spChg>
        <pc:spChg chg="mod">
          <ac:chgData name="Hüseyin Buğra UYAK" userId="2f9ea1bd3959b9bb" providerId="LiveId" clId="{2B765C68-6172-4970-8C52-6EB000A5F309}" dt="2022-08-28T19:06:36.291" v="179" actId="113"/>
          <ac:spMkLst>
            <pc:docMk/>
            <pc:sldMk cId="1568469810" sldId="382"/>
            <ac:spMk id="3" creationId="{00000000-0000-0000-0000-000000000000}"/>
          </ac:spMkLst>
        </pc:spChg>
      </pc:sldChg>
      <pc:sldChg chg="modSp mod">
        <pc:chgData name="Hüseyin Buğra UYAK" userId="2f9ea1bd3959b9bb" providerId="LiveId" clId="{2B765C68-6172-4970-8C52-6EB000A5F309}" dt="2022-08-28T20:34:42.593" v="832" actId="20577"/>
        <pc:sldMkLst>
          <pc:docMk/>
          <pc:sldMk cId="2053517101" sldId="383"/>
        </pc:sldMkLst>
        <pc:spChg chg="mod">
          <ac:chgData name="Hüseyin Buğra UYAK" userId="2f9ea1bd3959b9bb" providerId="LiveId" clId="{2B765C68-6172-4970-8C52-6EB000A5F309}" dt="2022-08-28T20:34:42.593" v="832" actId="20577"/>
          <ac:spMkLst>
            <pc:docMk/>
            <pc:sldMk cId="2053517101" sldId="383"/>
            <ac:spMk id="3" creationId="{00000000-0000-0000-0000-000000000000}"/>
          </ac:spMkLst>
        </pc:spChg>
      </pc:sldChg>
      <pc:sldChg chg="add">
        <pc:chgData name="Hüseyin Buğra UYAK" userId="2f9ea1bd3959b9bb" providerId="LiveId" clId="{2B765C68-6172-4970-8C52-6EB000A5F309}" dt="2022-08-28T20:55:25.318" v="1237"/>
        <pc:sldMkLst>
          <pc:docMk/>
          <pc:sldMk cId="1897693458" sldId="384"/>
        </pc:sldMkLst>
      </pc:sldChg>
      <pc:sldChg chg="add">
        <pc:chgData name="Hüseyin Buğra UYAK" userId="2f9ea1bd3959b9bb" providerId="LiveId" clId="{2B765C68-6172-4970-8C52-6EB000A5F309}" dt="2022-08-28T20:55:25.318" v="1237"/>
        <pc:sldMkLst>
          <pc:docMk/>
          <pc:sldMk cId="4006955424" sldId="385"/>
        </pc:sldMkLst>
      </pc:sldChg>
      <pc:sldChg chg="del">
        <pc:chgData name="Hüseyin Buğra UYAK" userId="2f9ea1bd3959b9bb" providerId="LiveId" clId="{2B765C68-6172-4970-8C52-6EB000A5F309}" dt="2022-08-28T19:04:41.405" v="110" actId="2696"/>
        <pc:sldMkLst>
          <pc:docMk/>
          <pc:sldMk cId="4087168595" sldId="385"/>
        </pc:sldMkLst>
      </pc:sldChg>
      <pc:sldChg chg="del">
        <pc:chgData name="Hüseyin Buğra UYAK" userId="2f9ea1bd3959b9bb" providerId="LiveId" clId="{2B765C68-6172-4970-8C52-6EB000A5F309}" dt="2022-08-28T19:04:50.174" v="112" actId="2696"/>
        <pc:sldMkLst>
          <pc:docMk/>
          <pc:sldMk cId="3739715898" sldId="386"/>
        </pc:sldMkLst>
      </pc:sldChg>
      <pc:sldChg chg="del">
        <pc:chgData name="Hüseyin Buğra UYAK" userId="2f9ea1bd3959b9bb" providerId="LiveId" clId="{2B765C68-6172-4970-8C52-6EB000A5F309}" dt="2022-08-28T19:04:50.174" v="112" actId="2696"/>
        <pc:sldMkLst>
          <pc:docMk/>
          <pc:sldMk cId="857121964" sldId="387"/>
        </pc:sldMkLst>
      </pc:sldChg>
      <pc:sldChg chg="del">
        <pc:chgData name="Hüseyin Buğra UYAK" userId="2f9ea1bd3959b9bb" providerId="LiveId" clId="{2B765C68-6172-4970-8C52-6EB000A5F309}" dt="2022-08-28T19:04:50.174" v="112" actId="2696"/>
        <pc:sldMkLst>
          <pc:docMk/>
          <pc:sldMk cId="443160804" sldId="388"/>
        </pc:sldMkLst>
      </pc:sldChg>
      <pc:sldChg chg="del">
        <pc:chgData name="Hüseyin Buğra UYAK" userId="2f9ea1bd3959b9bb" providerId="LiveId" clId="{2B765C68-6172-4970-8C52-6EB000A5F309}" dt="2022-08-28T19:04:57.032" v="113" actId="2696"/>
        <pc:sldMkLst>
          <pc:docMk/>
          <pc:sldMk cId="1467582204" sldId="389"/>
        </pc:sldMkLst>
      </pc:sldChg>
      <pc:sldChg chg="del">
        <pc:chgData name="Hüseyin Buğra UYAK" userId="2f9ea1bd3959b9bb" providerId="LiveId" clId="{2B765C68-6172-4970-8C52-6EB000A5F309}" dt="2022-08-28T19:04:57.032" v="113" actId="2696"/>
        <pc:sldMkLst>
          <pc:docMk/>
          <pc:sldMk cId="2427441189" sldId="390"/>
        </pc:sldMkLst>
      </pc:sldChg>
      <pc:sldChg chg="del">
        <pc:chgData name="Hüseyin Buğra UYAK" userId="2f9ea1bd3959b9bb" providerId="LiveId" clId="{2B765C68-6172-4970-8C52-6EB000A5F309}" dt="2022-08-28T19:04:57.032" v="113" actId="2696"/>
        <pc:sldMkLst>
          <pc:docMk/>
          <pc:sldMk cId="2730293292" sldId="391"/>
        </pc:sldMkLst>
      </pc:sldChg>
      <pc:sldChg chg="del">
        <pc:chgData name="Hüseyin Buğra UYAK" userId="2f9ea1bd3959b9bb" providerId="LiveId" clId="{2B765C68-6172-4970-8C52-6EB000A5F309}" dt="2022-08-28T19:04:57.032" v="113" actId="2696"/>
        <pc:sldMkLst>
          <pc:docMk/>
          <pc:sldMk cId="3708262280" sldId="392"/>
        </pc:sldMkLst>
      </pc:sldChg>
      <pc:sldChg chg="del">
        <pc:chgData name="Hüseyin Buğra UYAK" userId="2f9ea1bd3959b9bb" providerId="LiveId" clId="{2B765C68-6172-4970-8C52-6EB000A5F309}" dt="2022-08-28T19:05:16.291" v="133" actId="2696"/>
        <pc:sldMkLst>
          <pc:docMk/>
          <pc:sldMk cId="391216272" sldId="393"/>
        </pc:sldMkLst>
      </pc:sldChg>
      <pc:sldChg chg="del">
        <pc:chgData name="Hüseyin Buğra UYAK" userId="2f9ea1bd3959b9bb" providerId="LiveId" clId="{2B765C68-6172-4970-8C52-6EB000A5F309}" dt="2022-08-28T19:05:16.291" v="133" actId="2696"/>
        <pc:sldMkLst>
          <pc:docMk/>
          <pc:sldMk cId="550634163" sldId="394"/>
        </pc:sldMkLst>
      </pc:sldChg>
      <pc:sldChg chg="del">
        <pc:chgData name="Hüseyin Buğra UYAK" userId="2f9ea1bd3959b9bb" providerId="LiveId" clId="{2B765C68-6172-4970-8C52-6EB000A5F309}" dt="2022-08-28T19:05:16.291" v="133" actId="2696"/>
        <pc:sldMkLst>
          <pc:docMk/>
          <pc:sldMk cId="2356076526" sldId="395"/>
        </pc:sldMkLst>
      </pc:sldChg>
      <pc:sldChg chg="del">
        <pc:chgData name="Hüseyin Buğra UYAK" userId="2f9ea1bd3959b9bb" providerId="LiveId" clId="{2B765C68-6172-4970-8C52-6EB000A5F309}" dt="2022-08-28T19:05:48.004" v="134" actId="2696"/>
        <pc:sldMkLst>
          <pc:docMk/>
          <pc:sldMk cId="2188707476" sldId="396"/>
        </pc:sldMkLst>
      </pc:sldChg>
      <pc:sldChg chg="del">
        <pc:chgData name="Hüseyin Buğra UYAK" userId="2f9ea1bd3959b9bb" providerId="LiveId" clId="{2B765C68-6172-4970-8C52-6EB000A5F309}" dt="2022-08-28T19:05:48.004" v="134" actId="2696"/>
        <pc:sldMkLst>
          <pc:docMk/>
          <pc:sldMk cId="1298699697" sldId="397"/>
        </pc:sldMkLst>
      </pc:sldChg>
      <pc:sldChg chg="del">
        <pc:chgData name="Hüseyin Buğra UYAK" userId="2f9ea1bd3959b9bb" providerId="LiveId" clId="{2B765C68-6172-4970-8C52-6EB000A5F309}" dt="2022-08-28T19:05:48.004" v="134" actId="2696"/>
        <pc:sldMkLst>
          <pc:docMk/>
          <pc:sldMk cId="459081314" sldId="398"/>
        </pc:sldMkLst>
      </pc:sldChg>
      <pc:sldChg chg="del">
        <pc:chgData name="Hüseyin Buğra UYAK" userId="2f9ea1bd3959b9bb" providerId="LiveId" clId="{2B765C68-6172-4970-8C52-6EB000A5F309}" dt="2022-08-28T19:05:48.004" v="134" actId="2696"/>
        <pc:sldMkLst>
          <pc:docMk/>
          <pc:sldMk cId="3899678017" sldId="399"/>
        </pc:sldMkLst>
      </pc:sldChg>
      <pc:sldChg chg="del">
        <pc:chgData name="Hüseyin Buğra UYAK" userId="2f9ea1bd3959b9bb" providerId="LiveId" clId="{2B765C68-6172-4970-8C52-6EB000A5F309}" dt="2022-08-28T19:05:48.004" v="134" actId="2696"/>
        <pc:sldMkLst>
          <pc:docMk/>
          <pc:sldMk cId="2699013228" sldId="400"/>
        </pc:sldMkLst>
      </pc:sldChg>
      <pc:sldChg chg="del">
        <pc:chgData name="Hüseyin Buğra UYAK" userId="2f9ea1bd3959b9bb" providerId="LiveId" clId="{2B765C68-6172-4970-8C52-6EB000A5F309}" dt="2022-08-28T19:05:48.004" v="134" actId="2696"/>
        <pc:sldMkLst>
          <pc:docMk/>
          <pc:sldMk cId="2712467385" sldId="401"/>
        </pc:sldMkLst>
      </pc:sldChg>
      <pc:sldChg chg="del">
        <pc:chgData name="Hüseyin Buğra UYAK" userId="2f9ea1bd3959b9bb" providerId="LiveId" clId="{2B765C68-6172-4970-8C52-6EB000A5F309}" dt="2022-08-28T19:05:58.605" v="135" actId="2696"/>
        <pc:sldMkLst>
          <pc:docMk/>
          <pc:sldMk cId="366246596" sldId="402"/>
        </pc:sldMkLst>
      </pc:sldChg>
      <pc:sldChg chg="modSp mod">
        <pc:chgData name="Hüseyin Buğra UYAK" userId="2f9ea1bd3959b9bb" providerId="LiveId" clId="{2B765C68-6172-4970-8C52-6EB000A5F309}" dt="2022-08-28T20:28:16.128" v="732" actId="27636"/>
        <pc:sldMkLst>
          <pc:docMk/>
          <pc:sldMk cId="745645567" sldId="403"/>
        </pc:sldMkLst>
        <pc:spChg chg="mod">
          <ac:chgData name="Hüseyin Buğra UYAK" userId="2f9ea1bd3959b9bb" providerId="LiveId" clId="{2B765C68-6172-4970-8C52-6EB000A5F309}" dt="2022-08-28T20:28:16.128" v="732" actId="27636"/>
          <ac:spMkLst>
            <pc:docMk/>
            <pc:sldMk cId="745645567" sldId="403"/>
            <ac:spMk id="3" creationId="{00000000-0000-0000-0000-000000000000}"/>
          </ac:spMkLst>
        </pc:spChg>
      </pc:sldChg>
      <pc:sldChg chg="addSp delSp modSp mod">
        <pc:chgData name="Hüseyin Buğra UYAK" userId="2f9ea1bd3959b9bb" providerId="LiveId" clId="{2B765C68-6172-4970-8C52-6EB000A5F309}" dt="2022-08-28T20:27:42.276" v="726" actId="14100"/>
        <pc:sldMkLst>
          <pc:docMk/>
          <pc:sldMk cId="732086782" sldId="404"/>
        </pc:sldMkLst>
        <pc:spChg chg="mod">
          <ac:chgData name="Hüseyin Buğra UYAK" userId="2f9ea1bd3959b9bb" providerId="LiveId" clId="{2B765C68-6172-4970-8C52-6EB000A5F309}" dt="2022-08-28T20:26:27.237" v="722" actId="1076"/>
          <ac:spMkLst>
            <pc:docMk/>
            <pc:sldMk cId="732086782" sldId="404"/>
            <ac:spMk id="3" creationId="{00000000-0000-0000-0000-000000000000}"/>
          </ac:spMkLst>
        </pc:spChg>
        <pc:picChg chg="add mod">
          <ac:chgData name="Hüseyin Buğra UYAK" userId="2f9ea1bd3959b9bb" providerId="LiveId" clId="{2B765C68-6172-4970-8C52-6EB000A5F309}" dt="2022-08-28T20:27:42.276" v="726" actId="14100"/>
          <ac:picMkLst>
            <pc:docMk/>
            <pc:sldMk cId="732086782" sldId="404"/>
            <ac:picMk id="6" creationId="{2D4BCFB2-4813-FEA4-4390-0C8F89B6C5D5}"/>
          </ac:picMkLst>
        </pc:picChg>
        <pc:picChg chg="del">
          <ac:chgData name="Hüseyin Buğra UYAK" userId="2f9ea1bd3959b9bb" providerId="LiveId" clId="{2B765C68-6172-4970-8C52-6EB000A5F309}" dt="2022-08-28T20:26:29.382" v="723" actId="478"/>
          <ac:picMkLst>
            <pc:docMk/>
            <pc:sldMk cId="732086782" sldId="404"/>
            <ac:picMk id="9218" creationId="{00000000-0000-0000-0000-000000000000}"/>
          </ac:picMkLst>
        </pc:picChg>
      </pc:sldChg>
      <pc:sldChg chg="del">
        <pc:chgData name="Hüseyin Buğra UYAK" userId="2f9ea1bd3959b9bb" providerId="LiveId" clId="{2B765C68-6172-4970-8C52-6EB000A5F309}" dt="2022-08-28T19:05:48.004" v="134" actId="2696"/>
        <pc:sldMkLst>
          <pc:docMk/>
          <pc:sldMk cId="313426380" sldId="407"/>
        </pc:sldMkLst>
      </pc:sldChg>
      <pc:sldChg chg="del">
        <pc:chgData name="Hüseyin Buğra UYAK" userId="2f9ea1bd3959b9bb" providerId="LiveId" clId="{2B765C68-6172-4970-8C52-6EB000A5F309}" dt="2022-08-28T19:05:48.004" v="134" actId="2696"/>
        <pc:sldMkLst>
          <pc:docMk/>
          <pc:sldMk cId="3060690088" sldId="408"/>
        </pc:sldMkLst>
      </pc:sldChg>
      <pc:sldChg chg="del">
        <pc:chgData name="Hüseyin Buğra UYAK" userId="2f9ea1bd3959b9bb" providerId="LiveId" clId="{2B765C68-6172-4970-8C52-6EB000A5F309}" dt="2022-08-28T19:05:48.004" v="134" actId="2696"/>
        <pc:sldMkLst>
          <pc:docMk/>
          <pc:sldMk cId="488049532" sldId="409"/>
        </pc:sldMkLst>
      </pc:sldChg>
      <pc:sldChg chg="del">
        <pc:chgData name="Hüseyin Buğra UYAK" userId="2f9ea1bd3959b9bb" providerId="LiveId" clId="{2B765C68-6172-4970-8C52-6EB000A5F309}" dt="2022-08-28T19:05:48.004" v="134" actId="2696"/>
        <pc:sldMkLst>
          <pc:docMk/>
          <pc:sldMk cId="2088751874" sldId="410"/>
        </pc:sldMkLst>
      </pc:sldChg>
      <pc:sldChg chg="del">
        <pc:chgData name="Hüseyin Buğra UYAK" userId="2f9ea1bd3959b9bb" providerId="LiveId" clId="{2B765C68-6172-4970-8C52-6EB000A5F309}" dt="2022-08-28T19:05:58.605" v="135" actId="2696"/>
        <pc:sldMkLst>
          <pc:docMk/>
          <pc:sldMk cId="4190806570" sldId="411"/>
        </pc:sldMkLst>
      </pc:sldChg>
      <pc:sldChg chg="del">
        <pc:chgData name="Hüseyin Buğra UYAK" userId="2f9ea1bd3959b9bb" providerId="LiveId" clId="{2B765C68-6172-4970-8C52-6EB000A5F309}" dt="2022-08-28T19:04:44.188" v="111" actId="2696"/>
        <pc:sldMkLst>
          <pc:docMk/>
          <pc:sldMk cId="1956989654" sldId="418"/>
        </pc:sldMkLst>
      </pc:sldChg>
      <pc:sldChg chg="modSp mod">
        <pc:chgData name="Hüseyin Buğra UYAK" userId="2f9ea1bd3959b9bb" providerId="LiveId" clId="{2B765C68-6172-4970-8C52-6EB000A5F309}" dt="2022-08-28T19:11:21.557" v="217" actId="20577"/>
        <pc:sldMkLst>
          <pc:docMk/>
          <pc:sldMk cId="1378974578" sldId="421"/>
        </pc:sldMkLst>
        <pc:spChg chg="mod">
          <ac:chgData name="Hüseyin Buğra UYAK" userId="2f9ea1bd3959b9bb" providerId="LiveId" clId="{2B765C68-6172-4970-8C52-6EB000A5F309}" dt="2022-08-28T19:11:21.557" v="217" actId="20577"/>
          <ac:spMkLst>
            <pc:docMk/>
            <pc:sldMk cId="1378974578" sldId="421"/>
            <ac:spMk id="3" creationId="{5F116B76-554E-CF66-7678-416937ADBC33}"/>
          </ac:spMkLst>
        </pc:spChg>
      </pc:sldChg>
      <pc:sldChg chg="modSp mod">
        <pc:chgData name="Hüseyin Buğra UYAK" userId="2f9ea1bd3959b9bb" providerId="LiveId" clId="{2B765C68-6172-4970-8C52-6EB000A5F309}" dt="2022-08-28T20:56:12.374" v="1241" actId="313"/>
        <pc:sldMkLst>
          <pc:docMk/>
          <pc:sldMk cId="1319850023" sldId="426"/>
        </pc:sldMkLst>
        <pc:spChg chg="mod">
          <ac:chgData name="Hüseyin Buğra UYAK" userId="2f9ea1bd3959b9bb" providerId="LiveId" clId="{2B765C68-6172-4970-8C52-6EB000A5F309}" dt="2022-08-28T20:56:12.374" v="1241" actId="313"/>
          <ac:spMkLst>
            <pc:docMk/>
            <pc:sldMk cId="1319850023" sldId="426"/>
            <ac:spMk id="3" creationId="{D0BA8902-84D1-F428-BA71-EDEA85069DBA}"/>
          </ac:spMkLst>
        </pc:spChg>
      </pc:sldChg>
      <pc:sldChg chg="modSp mod">
        <pc:chgData name="Hüseyin Buğra UYAK" userId="2f9ea1bd3959b9bb" providerId="LiveId" clId="{2B765C68-6172-4970-8C52-6EB000A5F309}" dt="2022-08-28T20:51:01.440" v="957" actId="113"/>
        <pc:sldMkLst>
          <pc:docMk/>
          <pc:sldMk cId="2418756596" sldId="429"/>
        </pc:sldMkLst>
        <pc:spChg chg="mod">
          <ac:chgData name="Hüseyin Buğra UYAK" userId="2f9ea1bd3959b9bb" providerId="LiveId" clId="{2B765C68-6172-4970-8C52-6EB000A5F309}" dt="2022-08-28T20:51:01.440" v="957" actId="113"/>
          <ac:spMkLst>
            <pc:docMk/>
            <pc:sldMk cId="2418756596" sldId="429"/>
            <ac:spMk id="3" creationId="{00000000-0000-0000-0000-000000000000}"/>
          </ac:spMkLst>
        </pc:spChg>
      </pc:sldChg>
      <pc:sldChg chg="addSp delSp modSp mod">
        <pc:chgData name="Hüseyin Buğra UYAK" userId="2f9ea1bd3959b9bb" providerId="LiveId" clId="{2B765C68-6172-4970-8C52-6EB000A5F309}" dt="2022-08-28T20:53:34.074" v="1230" actId="20577"/>
        <pc:sldMkLst>
          <pc:docMk/>
          <pc:sldMk cId="4259953802" sldId="430"/>
        </pc:sldMkLst>
        <pc:spChg chg="mod">
          <ac:chgData name="Hüseyin Buğra UYAK" userId="2f9ea1bd3959b9bb" providerId="LiveId" clId="{2B765C68-6172-4970-8C52-6EB000A5F309}" dt="2022-08-28T20:52:21.828" v="993" actId="27636"/>
          <ac:spMkLst>
            <pc:docMk/>
            <pc:sldMk cId="4259953802" sldId="430"/>
            <ac:spMk id="2" creationId="{00000000-0000-0000-0000-000000000000}"/>
          </ac:spMkLst>
        </pc:spChg>
        <pc:spChg chg="add del mod">
          <ac:chgData name="Hüseyin Buğra UYAK" userId="2f9ea1bd3959b9bb" providerId="LiveId" clId="{2B765C68-6172-4970-8C52-6EB000A5F309}" dt="2022-08-28T20:51:39.824" v="981"/>
          <ac:spMkLst>
            <pc:docMk/>
            <pc:sldMk cId="4259953802" sldId="430"/>
            <ac:spMk id="3" creationId="{7653D3D2-2C9B-A5C1-E6A8-2ACCFCADA3D8}"/>
          </ac:spMkLst>
        </pc:spChg>
        <pc:spChg chg="mod">
          <ac:chgData name="Hüseyin Buğra UYAK" userId="2f9ea1bd3959b9bb" providerId="LiveId" clId="{2B765C68-6172-4970-8C52-6EB000A5F309}" dt="2022-08-28T20:51:39.824" v="981"/>
          <ac:spMkLst>
            <pc:docMk/>
            <pc:sldMk cId="4259953802" sldId="430"/>
            <ac:spMk id="4" creationId="{00000000-0000-0000-0000-000000000000}"/>
          </ac:spMkLst>
        </pc:spChg>
        <pc:spChg chg="add del mod">
          <ac:chgData name="Hüseyin Buğra UYAK" userId="2f9ea1bd3959b9bb" providerId="LiveId" clId="{2B765C68-6172-4970-8C52-6EB000A5F309}" dt="2022-08-28T20:51:39.824" v="981"/>
          <ac:spMkLst>
            <pc:docMk/>
            <pc:sldMk cId="4259953802" sldId="430"/>
            <ac:spMk id="6" creationId="{0D31E0AE-75F7-E4F0-B500-92F383DC4C11}"/>
          </ac:spMkLst>
        </pc:spChg>
        <pc:spChg chg="add del mod">
          <ac:chgData name="Hüseyin Buğra UYAK" userId="2f9ea1bd3959b9bb" providerId="LiveId" clId="{2B765C68-6172-4970-8C52-6EB000A5F309}" dt="2022-08-28T20:51:39.824" v="981"/>
          <ac:spMkLst>
            <pc:docMk/>
            <pc:sldMk cId="4259953802" sldId="430"/>
            <ac:spMk id="7" creationId="{0A7991C2-22D7-70C4-3FDE-01527BAC79B1}"/>
          </ac:spMkLst>
        </pc:spChg>
        <pc:spChg chg="add mod">
          <ac:chgData name="Hüseyin Buğra UYAK" userId="2f9ea1bd3959b9bb" providerId="LiveId" clId="{2B765C68-6172-4970-8C52-6EB000A5F309}" dt="2022-08-28T20:53:34.074" v="1230" actId="20577"/>
          <ac:spMkLst>
            <pc:docMk/>
            <pc:sldMk cId="4259953802" sldId="430"/>
            <ac:spMk id="9" creationId="{E710E310-A133-B07F-B75E-EE69F5694635}"/>
          </ac:spMkLst>
        </pc:spChg>
        <pc:graphicFrameChg chg="del mod modGraphic">
          <ac:chgData name="Hüseyin Buğra UYAK" userId="2f9ea1bd3959b9bb" providerId="LiveId" clId="{2B765C68-6172-4970-8C52-6EB000A5F309}" dt="2022-08-28T20:52:30.048" v="994" actId="478"/>
          <ac:graphicFrameMkLst>
            <pc:docMk/>
            <pc:sldMk cId="4259953802" sldId="430"/>
            <ac:graphicFrameMk id="5" creationId="{00000000-0000-0000-0000-000000000000}"/>
          </ac:graphicFrameMkLst>
        </pc:graphicFrameChg>
      </pc:sldChg>
      <pc:sldChg chg="modSp del mod">
        <pc:chgData name="Hüseyin Buğra UYAK" userId="2f9ea1bd3959b9bb" providerId="LiveId" clId="{2B765C68-6172-4970-8C52-6EB000A5F309}" dt="2022-08-28T20:53:40.050" v="1231" actId="2696"/>
        <pc:sldMkLst>
          <pc:docMk/>
          <pc:sldMk cId="1152338277" sldId="431"/>
        </pc:sldMkLst>
        <pc:graphicFrameChg chg="modGraphic">
          <ac:chgData name="Hüseyin Buğra UYAK" userId="2f9ea1bd3959b9bb" providerId="LiveId" clId="{2B765C68-6172-4970-8C52-6EB000A5F309}" dt="2022-08-28T20:50:54.415" v="955" actId="20577"/>
          <ac:graphicFrameMkLst>
            <pc:docMk/>
            <pc:sldMk cId="1152338277" sldId="431"/>
            <ac:graphicFrameMk id="5" creationId="{00000000-0000-0000-0000-000000000000}"/>
          </ac:graphicFrameMkLst>
        </pc:graphicFrameChg>
      </pc:sldChg>
      <pc:sldChg chg="del">
        <pc:chgData name="Hüseyin Buğra UYAK" userId="2f9ea1bd3959b9bb" providerId="LiveId" clId="{2B765C68-6172-4970-8C52-6EB000A5F309}" dt="2022-08-28T20:53:43.443" v="1232" actId="2696"/>
        <pc:sldMkLst>
          <pc:docMk/>
          <pc:sldMk cId="1961666316" sldId="432"/>
        </pc:sldMkLst>
      </pc:sldChg>
      <pc:sldChg chg="addSp delSp modSp new mod">
        <pc:chgData name="Hüseyin Buğra UYAK" userId="2f9ea1bd3959b9bb" providerId="LiveId" clId="{2B765C68-6172-4970-8C52-6EB000A5F309}" dt="2022-08-28T19:21:19.872" v="435" actId="14100"/>
        <pc:sldMkLst>
          <pc:docMk/>
          <pc:sldMk cId="850168618" sldId="434"/>
        </pc:sldMkLst>
        <pc:spChg chg="mod">
          <ac:chgData name="Hüseyin Buğra UYAK" userId="2f9ea1bd3959b9bb" providerId="LiveId" clId="{2B765C68-6172-4970-8C52-6EB000A5F309}" dt="2022-08-28T19:21:19.872" v="435" actId="14100"/>
          <ac:spMkLst>
            <pc:docMk/>
            <pc:sldMk cId="850168618" sldId="434"/>
            <ac:spMk id="2" creationId="{2351F57D-B714-9761-84BB-AA7F7D992523}"/>
          </ac:spMkLst>
        </pc:spChg>
        <pc:spChg chg="add del mod">
          <ac:chgData name="Hüseyin Buğra UYAK" userId="2f9ea1bd3959b9bb" providerId="LiveId" clId="{2B765C68-6172-4970-8C52-6EB000A5F309}" dt="2022-08-28T19:20:24.009" v="429" actId="20577"/>
          <ac:spMkLst>
            <pc:docMk/>
            <pc:sldMk cId="850168618" sldId="434"/>
            <ac:spMk id="3" creationId="{70E9ADE3-8EE6-DD01-2E4C-28B5CCEE6118}"/>
          </ac:spMkLst>
        </pc:spChg>
        <pc:graphicFrameChg chg="add del mod">
          <ac:chgData name="Hüseyin Buğra UYAK" userId="2f9ea1bd3959b9bb" providerId="LiveId" clId="{2B765C68-6172-4970-8C52-6EB000A5F309}" dt="2022-08-28T19:19:17.720" v="405"/>
          <ac:graphicFrameMkLst>
            <pc:docMk/>
            <pc:sldMk cId="850168618" sldId="434"/>
            <ac:graphicFrameMk id="5" creationId="{91417403-3F28-3562-BAEB-FC8BF424905F}"/>
          </ac:graphicFrameMkLst>
        </pc:graphicFrameChg>
      </pc:sldChg>
      <pc:sldChg chg="addSp delSp modSp new add del mod">
        <pc:chgData name="Hüseyin Buğra UYAK" userId="2f9ea1bd3959b9bb" providerId="LiveId" clId="{2B765C68-6172-4970-8C52-6EB000A5F309}" dt="2022-08-28T20:19:00.363" v="652" actId="680"/>
        <pc:sldMkLst>
          <pc:docMk/>
          <pc:sldMk cId="2389284426" sldId="435"/>
        </pc:sldMkLst>
        <pc:spChg chg="mod">
          <ac:chgData name="Hüseyin Buğra UYAK" userId="2f9ea1bd3959b9bb" providerId="LiveId" clId="{2B765C68-6172-4970-8C52-6EB000A5F309}" dt="2022-08-28T20:18:59.813" v="651" actId="20577"/>
          <ac:spMkLst>
            <pc:docMk/>
            <pc:sldMk cId="2389284426" sldId="435"/>
            <ac:spMk id="3" creationId="{5D06097D-05DC-22C7-7B6C-506B0728C866}"/>
          </ac:spMkLst>
        </pc:spChg>
        <pc:picChg chg="add del">
          <ac:chgData name="Hüseyin Buğra UYAK" userId="2f9ea1bd3959b9bb" providerId="LiveId" clId="{2B765C68-6172-4970-8C52-6EB000A5F309}" dt="2022-08-28T20:17:34.902" v="609" actId="22"/>
          <ac:picMkLst>
            <pc:docMk/>
            <pc:sldMk cId="2389284426" sldId="435"/>
            <ac:picMk id="5" creationId="{7829369A-6F21-037D-8BC0-892288C59FA7}"/>
          </ac:picMkLst>
        </pc:picChg>
        <pc:picChg chg="add del">
          <ac:chgData name="Hüseyin Buğra UYAK" userId="2f9ea1bd3959b9bb" providerId="LiveId" clId="{2B765C68-6172-4970-8C52-6EB000A5F309}" dt="2022-08-28T20:18:59.258" v="650" actId="22"/>
          <ac:picMkLst>
            <pc:docMk/>
            <pc:sldMk cId="2389284426" sldId="435"/>
            <ac:picMk id="7" creationId="{E1DF971C-DE78-8696-F1FC-0002113048AE}"/>
          </ac:picMkLst>
        </pc:picChg>
      </pc:sldChg>
      <pc:sldChg chg="modSp new mod">
        <pc:chgData name="Hüseyin Buğra UYAK" userId="2f9ea1bd3959b9bb" providerId="LiveId" clId="{2B765C68-6172-4970-8C52-6EB000A5F309}" dt="2022-08-28T20:34:01.686" v="801" actId="14100"/>
        <pc:sldMkLst>
          <pc:docMk/>
          <pc:sldMk cId="4029852349" sldId="435"/>
        </pc:sldMkLst>
        <pc:spChg chg="mod">
          <ac:chgData name="Hüseyin Buğra UYAK" userId="2f9ea1bd3959b9bb" providerId="LiveId" clId="{2B765C68-6172-4970-8C52-6EB000A5F309}" dt="2022-08-28T20:33:53.323" v="798" actId="207"/>
          <ac:spMkLst>
            <pc:docMk/>
            <pc:sldMk cId="4029852349" sldId="435"/>
            <ac:spMk id="2" creationId="{87852AA4-FFCA-78F3-B382-BC4E83023893}"/>
          </ac:spMkLst>
        </pc:spChg>
        <pc:spChg chg="mod">
          <ac:chgData name="Hüseyin Buğra UYAK" userId="2f9ea1bd3959b9bb" providerId="LiveId" clId="{2B765C68-6172-4970-8C52-6EB000A5F309}" dt="2022-08-28T20:34:01.686" v="801" actId="14100"/>
          <ac:spMkLst>
            <pc:docMk/>
            <pc:sldMk cId="4029852349" sldId="435"/>
            <ac:spMk id="3" creationId="{2AE4261A-7DCE-94F0-B937-BB751DBE9E94}"/>
          </ac:spMkLst>
        </pc:spChg>
      </pc:sldChg>
      <pc:sldChg chg="new del">
        <pc:chgData name="Hüseyin Buğra UYAK" userId="2f9ea1bd3959b9bb" providerId="LiveId" clId="{2B765C68-6172-4970-8C52-6EB000A5F309}" dt="2022-08-28T20:55:32.930" v="1238" actId="2696"/>
        <pc:sldMkLst>
          <pc:docMk/>
          <pc:sldMk cId="1849260329" sldId="43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event.sozen\Desktop\Ankara%20&#304;statistikleri\Ankara%20istatistikl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vent.sozen\Desktop\ATO%20ve%20ASO\Ankara%20&#304;statistikleri\2021-2022%20Ankara%20xl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sz="2200">
                <a:solidFill>
                  <a:sysClr val="windowText" lastClr="000000"/>
                </a:solidFill>
              </a:rPr>
              <a:t>Teftişlerin İşkollarına Göre Dağılımı </a:t>
            </a: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008-484B-82CD-757CDEF4271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008-484B-82CD-757CDEF4271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008-484B-82CD-757CDEF4271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008-484B-82CD-757CDEF42713}"/>
              </c:ext>
            </c:extLst>
          </c:dPt>
          <c:dPt>
            <c:idx val="4"/>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B008-484B-82CD-757CDEF42713}"/>
              </c:ext>
            </c:extLst>
          </c:dPt>
          <c:dLbls>
            <c:dLbl>
              <c:idx val="1"/>
              <c:layout/>
              <c:tx>
                <c:rich>
                  <a:bodyPr/>
                  <a:lstStyle/>
                  <a:p>
                    <a:fld id="{3F10F0FF-89F1-4275-997C-FF6B211A57B9}" type="PERCENTAGE">
                      <a:rPr lang="en-US">
                        <a:solidFill>
                          <a:sysClr val="windowText" lastClr="000000"/>
                        </a:solidFill>
                      </a:rPr>
                      <a:pPr/>
                      <a:t>[YÜZDE]</a:t>
                    </a:fld>
                    <a:endParaRPr lang="tr-TR"/>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008-484B-82CD-757CDEF42713}"/>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Sayfa1!$F$7:$F$11</c:f>
              <c:strCache>
                <c:ptCount val="5"/>
                <c:pt idx="0">
                  <c:v>Metal</c:v>
                </c:pt>
                <c:pt idx="1">
                  <c:v>Maden</c:v>
                </c:pt>
                <c:pt idx="2">
                  <c:v>Kimya </c:v>
                </c:pt>
                <c:pt idx="3">
                  <c:v>İnşaat</c:v>
                </c:pt>
                <c:pt idx="4">
                  <c:v>Diğer</c:v>
                </c:pt>
              </c:strCache>
            </c:strRef>
          </c:cat>
          <c:val>
            <c:numRef>
              <c:f>Sayfa1!$I$7:$I$11</c:f>
              <c:numCache>
                <c:formatCode>General</c:formatCode>
                <c:ptCount val="5"/>
                <c:pt idx="0">
                  <c:v>2402</c:v>
                </c:pt>
                <c:pt idx="1">
                  <c:v>83</c:v>
                </c:pt>
                <c:pt idx="2">
                  <c:v>361</c:v>
                </c:pt>
                <c:pt idx="3">
                  <c:v>735</c:v>
                </c:pt>
                <c:pt idx="4">
                  <c:v>744</c:v>
                </c:pt>
              </c:numCache>
            </c:numRef>
          </c:val>
          <c:extLst>
            <c:ext xmlns:c16="http://schemas.microsoft.com/office/drawing/2014/chart" uri="{C3380CC4-5D6E-409C-BE32-E72D297353CC}">
              <c16:uniqueId val="{0000000A-B008-484B-82CD-757CDEF42713}"/>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sz="1400">
          <a:solidFill>
            <a:schemeClr val="bg1"/>
          </a:solidFill>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cat>
            <c:strRef>
              <c:f>'ilk teftiş '!$K$3:$K$10</c:f>
              <c:strCache>
                <c:ptCount val="8"/>
                <c:pt idx="0">
                  <c:v>İş Ekipmanlarının Kullanımında Sağlık ve Güvenlik Şartları Yönetmeliği</c:v>
                </c:pt>
                <c:pt idx="1">
                  <c:v>İşyeri Bina ve Eklentilerinde Alınacak Sağlık ve Güvenlik Önlemlerine İlişkin Yönetmelik</c:v>
                </c:pt>
                <c:pt idx="2">
                  <c:v>İşyerlerinde Acil Durumlar</c:v>
                </c:pt>
                <c:pt idx="3">
                  <c:v>Yapı İşlerinde İş Sağlığı ve Güvenliği Yönetmeliği</c:v>
                </c:pt>
                <c:pt idx="4">
                  <c:v>Kimyasal Maddelerle Çalışmalarda Sağlık ve Güvenlik Önlemleri Hakkında Yönetmelik</c:v>
                </c:pt>
                <c:pt idx="5">
                  <c:v>Çalışanların Patlayıcı Ortamların Tehlikelerinden Korunması Hakkında Yönetmelik</c:v>
                </c:pt>
                <c:pt idx="6">
                  <c:v>İş Sağlığı ve Güvenliği Risk Değerlendirmesi Yönetmeliği</c:v>
                </c:pt>
                <c:pt idx="7">
                  <c:v>Diğer</c:v>
                </c:pt>
              </c:strCache>
            </c:strRef>
          </c:cat>
          <c:val>
            <c:numRef>
              <c:f>'ilk teftiş '!$L$3:$L$10</c:f>
              <c:numCache>
                <c:formatCode>0.0</c:formatCode>
                <c:ptCount val="8"/>
                <c:pt idx="0">
                  <c:v>44.986663433559649</c:v>
                </c:pt>
                <c:pt idx="1">
                  <c:v>11.833171677982541</c:v>
                </c:pt>
                <c:pt idx="2">
                  <c:v>10.176709505334626</c:v>
                </c:pt>
                <c:pt idx="3">
                  <c:v>9.3340809893307473</c:v>
                </c:pt>
                <c:pt idx="4">
                  <c:v>4.560196411251213</c:v>
                </c:pt>
                <c:pt idx="5">
                  <c:v>4.125242483026188</c:v>
                </c:pt>
                <c:pt idx="6">
                  <c:v>3.7554558680892338</c:v>
                </c:pt>
                <c:pt idx="7">
                  <c:v>11.228479631425788</c:v>
                </c:pt>
              </c:numCache>
            </c:numRef>
          </c:val>
          <c:extLst>
            <c:ext xmlns:c16="http://schemas.microsoft.com/office/drawing/2014/chart" uri="{C3380CC4-5D6E-409C-BE32-E72D297353CC}">
              <c16:uniqueId val="{00000000-DB5C-4B2A-9339-37AB6E256DC1}"/>
            </c:ext>
          </c:extLst>
        </c:ser>
        <c:dLbls>
          <c:showLegendKey val="0"/>
          <c:showVal val="0"/>
          <c:showCatName val="0"/>
          <c:showSerName val="0"/>
          <c:showPercent val="0"/>
          <c:showBubbleSize val="0"/>
        </c:dLbls>
        <c:gapWidth val="219"/>
        <c:overlap val="-27"/>
        <c:axId val="483290616"/>
        <c:axId val="483295536"/>
      </c:barChart>
      <c:catAx>
        <c:axId val="48329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483295536"/>
        <c:crosses val="autoZero"/>
        <c:auto val="1"/>
        <c:lblAlgn val="ctr"/>
        <c:lblOffset val="100"/>
        <c:noMultiLvlLbl val="0"/>
      </c:catAx>
      <c:valAx>
        <c:axId val="48329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a:t>%</a:t>
                </a:r>
              </a:p>
            </c:rich>
          </c:tx>
          <c:layout>
            <c:manualLayout>
              <c:xMode val="edge"/>
              <c:yMode val="edge"/>
              <c:x val="0.11593252745561765"/>
              <c:y val="0.26042766379156729"/>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483290616"/>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48106060606058"/>
          <c:y val="3.3886419753086414E-2"/>
          <c:w val="0.71044747474747472"/>
          <c:h val="0.48080833333333334"/>
        </c:manualLayout>
      </c:layout>
      <c:barChart>
        <c:barDir val="col"/>
        <c:grouping val="clustered"/>
        <c:varyColors val="0"/>
        <c:ser>
          <c:idx val="0"/>
          <c:order val="0"/>
          <c:spPr>
            <a:solidFill>
              <a:srgbClr val="C00000"/>
            </a:solidFill>
            <a:ln>
              <a:noFill/>
            </a:ln>
            <a:effectLst/>
          </c:spPr>
          <c:invertIfNegative val="0"/>
          <c:cat>
            <c:strRef>
              <c:f>'ikinci teftiş'!$K$5:$K$11</c:f>
              <c:strCache>
                <c:ptCount val="7"/>
                <c:pt idx="0">
                  <c:v>Yapı İşlerinde İş Sağlığı ve Güvenliği Yönetmeliği</c:v>
                </c:pt>
                <c:pt idx="1">
                  <c:v>İş Ekipmanlarının Kullanımında Sağlık ve Güvenlik Şartları Yönetmeliği</c:v>
                </c:pt>
                <c:pt idx="2">
                  <c:v>İşyeri Bina ve Eklentilerinde Alınacak Sağlık ve Güvenlik Önlemlerine İlişkin Yönetmelik</c:v>
                </c:pt>
                <c:pt idx="3">
                  <c:v>İşyerlerinde Acil Durumlar </c:v>
                </c:pt>
                <c:pt idx="4">
                  <c:v>Çalışanların Patlayıcı Ortamların Tehlikelerinden Korunması Hakkında Yönetmelik</c:v>
                </c:pt>
                <c:pt idx="5">
                  <c:v>Kimyasal Maddelerle Çalışmalarda Sağlık ve Güvenlik Önlemleri Hakkında Yönetmelik</c:v>
                </c:pt>
                <c:pt idx="6">
                  <c:v>Diğer</c:v>
                </c:pt>
              </c:strCache>
            </c:strRef>
          </c:cat>
          <c:val>
            <c:numRef>
              <c:f>'ikinci teftiş'!$M$5:$M$11</c:f>
              <c:numCache>
                <c:formatCode>0.0</c:formatCode>
                <c:ptCount val="7"/>
                <c:pt idx="0">
                  <c:v>47.829286239882265</c:v>
                </c:pt>
                <c:pt idx="1">
                  <c:v>27.299484915378958</c:v>
                </c:pt>
                <c:pt idx="2">
                  <c:v>8.903605592347315</c:v>
                </c:pt>
                <c:pt idx="3">
                  <c:v>6.0338484179543777</c:v>
                </c:pt>
                <c:pt idx="4">
                  <c:v>2.7225901398086827</c:v>
                </c:pt>
                <c:pt idx="5">
                  <c:v>1.692420897718911</c:v>
                </c:pt>
                <c:pt idx="6">
                  <c:v>5.5187637969094938</c:v>
                </c:pt>
              </c:numCache>
            </c:numRef>
          </c:val>
          <c:extLst>
            <c:ext xmlns:c16="http://schemas.microsoft.com/office/drawing/2014/chart" uri="{C3380CC4-5D6E-409C-BE32-E72D297353CC}">
              <c16:uniqueId val="{00000000-68F4-4FF8-BAF5-ED04436A8EF7}"/>
            </c:ext>
          </c:extLst>
        </c:ser>
        <c:dLbls>
          <c:showLegendKey val="0"/>
          <c:showVal val="0"/>
          <c:showCatName val="0"/>
          <c:showSerName val="0"/>
          <c:showPercent val="0"/>
          <c:showBubbleSize val="0"/>
        </c:dLbls>
        <c:gapWidth val="219"/>
        <c:overlap val="-27"/>
        <c:axId val="285365088"/>
        <c:axId val="285365744"/>
      </c:barChart>
      <c:catAx>
        <c:axId val="28536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85365744"/>
        <c:crosses val="autoZero"/>
        <c:auto val="1"/>
        <c:lblAlgn val="ctr"/>
        <c:lblOffset val="100"/>
        <c:noMultiLvlLbl val="0"/>
      </c:catAx>
      <c:valAx>
        <c:axId val="285365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a:t>%</a:t>
                </a:r>
              </a:p>
            </c:rich>
          </c:tx>
          <c:layout>
            <c:manualLayout>
              <c:xMode val="edge"/>
              <c:yMode val="edge"/>
              <c:x val="0.10952945245520418"/>
              <c:y val="0.25191112407909777"/>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85365088"/>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C5CF2-19C4-4648-91E2-39B0061B9F6E}"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tr-TR"/>
        </a:p>
      </dgm:t>
    </dgm:pt>
    <dgm:pt modelId="{9648689A-2500-46C6-99FF-F41C1F8D7F61}">
      <dgm:prSet/>
      <dgm:spPr/>
      <dgm:t>
        <a:bodyPr/>
        <a:lstStyle/>
        <a:p>
          <a:pPr rtl="0"/>
          <a:r>
            <a:rPr lang="tr-TR" dirty="0" smtClean="0">
              <a:solidFill>
                <a:srgbClr val="FF0000"/>
              </a:solidFill>
              <a:latin typeface="Times New Roman" panose="02020603050405020304" pitchFamily="18" charset="0"/>
              <a:cs typeface="Times New Roman" panose="02020603050405020304" pitchFamily="18" charset="0"/>
            </a:rPr>
            <a:t>	Çalışma Koşullarına Yönelik Faaliyetler</a:t>
          </a:r>
          <a:endParaRPr lang="tr-TR" dirty="0">
            <a:solidFill>
              <a:srgbClr val="FF0000"/>
            </a:solidFill>
            <a:latin typeface="Times New Roman" panose="02020603050405020304" pitchFamily="18" charset="0"/>
            <a:cs typeface="Times New Roman" panose="02020603050405020304" pitchFamily="18" charset="0"/>
          </a:endParaRPr>
        </a:p>
      </dgm:t>
    </dgm:pt>
    <dgm:pt modelId="{31214ECF-FBE3-4F3F-93F0-D7627581290A}" type="parTrans" cxnId="{2D676EA9-D609-46EF-B38B-090B087258BA}">
      <dgm:prSet/>
      <dgm:spPr/>
      <dgm:t>
        <a:bodyPr/>
        <a:lstStyle/>
        <a:p>
          <a:endParaRPr lang="tr-TR">
            <a:latin typeface="Times New Roman" panose="02020603050405020304" pitchFamily="18" charset="0"/>
            <a:cs typeface="Times New Roman" panose="02020603050405020304" pitchFamily="18" charset="0"/>
          </a:endParaRPr>
        </a:p>
      </dgm:t>
    </dgm:pt>
    <dgm:pt modelId="{A992A632-3D4B-4967-8674-9B0AE3734007}" type="sibTrans" cxnId="{2D676EA9-D609-46EF-B38B-090B087258BA}">
      <dgm:prSet/>
      <dgm:spPr/>
      <dgm:t>
        <a:bodyPr/>
        <a:lstStyle/>
        <a:p>
          <a:endParaRPr lang="tr-TR">
            <a:latin typeface="Times New Roman" panose="02020603050405020304" pitchFamily="18" charset="0"/>
            <a:cs typeface="Times New Roman" panose="02020603050405020304" pitchFamily="18" charset="0"/>
          </a:endParaRPr>
        </a:p>
      </dgm:t>
    </dgm:pt>
    <dgm:pt modelId="{8C1FC7C1-E41D-489C-84C0-9D4FDDEE0C87}">
      <dgm:prSet/>
      <dgm:spPr/>
      <dgm:t>
        <a:bodyPr/>
        <a:lstStyle/>
        <a:p>
          <a:pPr rtl="0"/>
          <a:r>
            <a:rPr lang="tr-TR" altLang="tr-TR" b="0" dirty="0" smtClean="0">
              <a:latin typeface="Times New Roman" panose="02020603050405020304" pitchFamily="18" charset="0"/>
              <a:ea typeface="Batang" pitchFamily="18" charset="-127"/>
              <a:cs typeface="Times New Roman" panose="02020603050405020304" pitchFamily="18" charset="0"/>
            </a:rPr>
            <a:t>		4857 sayılı İş Kanununa İlişkin Öncelikli Teftiş Konuları</a:t>
          </a:r>
          <a:endParaRPr lang="tr-TR" dirty="0">
            <a:latin typeface="Times New Roman" panose="02020603050405020304" pitchFamily="18" charset="0"/>
            <a:cs typeface="Times New Roman" panose="02020603050405020304" pitchFamily="18" charset="0"/>
          </a:endParaRPr>
        </a:p>
      </dgm:t>
    </dgm:pt>
    <dgm:pt modelId="{A6C7B8C8-2BF1-4203-8C45-8F59CAECD827}" type="parTrans" cxnId="{88E94ED1-48E8-4AE1-B452-9EB22334679B}">
      <dgm:prSet/>
      <dgm:spPr/>
      <dgm:t>
        <a:bodyPr/>
        <a:lstStyle/>
        <a:p>
          <a:endParaRPr lang="tr-TR">
            <a:latin typeface="Times New Roman" panose="02020603050405020304" pitchFamily="18" charset="0"/>
            <a:cs typeface="Times New Roman" panose="02020603050405020304" pitchFamily="18" charset="0"/>
          </a:endParaRPr>
        </a:p>
      </dgm:t>
    </dgm:pt>
    <dgm:pt modelId="{5FF6BCFE-5F33-4A95-94A9-8735F9804F72}" type="sibTrans" cxnId="{88E94ED1-48E8-4AE1-B452-9EB22334679B}">
      <dgm:prSet/>
      <dgm:spPr/>
      <dgm:t>
        <a:bodyPr/>
        <a:lstStyle/>
        <a:p>
          <a:endParaRPr lang="tr-TR">
            <a:latin typeface="Times New Roman" panose="02020603050405020304" pitchFamily="18" charset="0"/>
            <a:cs typeface="Times New Roman" panose="02020603050405020304" pitchFamily="18" charset="0"/>
          </a:endParaRPr>
        </a:p>
      </dgm:t>
    </dgm:pt>
    <dgm:pt modelId="{1E64C27D-8141-4127-A6B8-CC7407E5EFE6}">
      <dgm:prSet/>
      <dgm:spPr/>
      <dgm:t>
        <a:bodyPr/>
        <a:lstStyle/>
        <a:p>
          <a:pPr rtl="0"/>
          <a:r>
            <a:rPr lang="tr-TR" dirty="0" smtClean="0">
              <a:solidFill>
                <a:srgbClr val="FF0000"/>
              </a:solidFill>
              <a:latin typeface="Times New Roman" panose="02020603050405020304" pitchFamily="18" charset="0"/>
              <a:cs typeface="Times New Roman" panose="02020603050405020304" pitchFamily="18" charset="0"/>
            </a:rPr>
            <a:t>	Çalışma Ortamına Yönelik Faaliyetler</a:t>
          </a:r>
          <a:endParaRPr lang="tr-TR" dirty="0">
            <a:latin typeface="Times New Roman" panose="02020603050405020304" pitchFamily="18" charset="0"/>
            <a:cs typeface="Times New Roman" panose="02020603050405020304" pitchFamily="18" charset="0"/>
          </a:endParaRPr>
        </a:p>
      </dgm:t>
    </dgm:pt>
    <dgm:pt modelId="{EBED0464-DA11-436B-AEBD-9ADC428A7024}" type="parTrans" cxnId="{831C7090-7931-4F0A-A10B-E75459C9F606}">
      <dgm:prSet/>
      <dgm:spPr/>
      <dgm:t>
        <a:bodyPr/>
        <a:lstStyle/>
        <a:p>
          <a:endParaRPr lang="tr-TR">
            <a:latin typeface="Times New Roman" panose="02020603050405020304" pitchFamily="18" charset="0"/>
            <a:cs typeface="Times New Roman" panose="02020603050405020304" pitchFamily="18" charset="0"/>
          </a:endParaRPr>
        </a:p>
      </dgm:t>
    </dgm:pt>
    <dgm:pt modelId="{B6BD27AF-4DFA-49C9-B3B5-87B5326A040B}" type="sibTrans" cxnId="{831C7090-7931-4F0A-A10B-E75459C9F606}">
      <dgm:prSet/>
      <dgm:spPr/>
      <dgm:t>
        <a:bodyPr/>
        <a:lstStyle/>
        <a:p>
          <a:endParaRPr lang="tr-TR">
            <a:latin typeface="Times New Roman" panose="02020603050405020304" pitchFamily="18" charset="0"/>
            <a:cs typeface="Times New Roman" panose="02020603050405020304" pitchFamily="18" charset="0"/>
          </a:endParaRPr>
        </a:p>
      </dgm:t>
    </dgm:pt>
    <dgm:pt modelId="{6FE3B00B-1F57-4455-8B7F-F5562C599979}">
      <dgm:prSet/>
      <dgm:spPr/>
      <dgm:t>
        <a:bodyPr/>
        <a:lstStyle/>
        <a:p>
          <a:pPr rtl="0"/>
          <a:r>
            <a:rPr lang="tr-TR" b="0" dirty="0" smtClean="0">
              <a:latin typeface="Times New Roman" panose="02020603050405020304" pitchFamily="18" charset="0"/>
              <a:cs typeface="Times New Roman" panose="02020603050405020304" pitchFamily="18" charset="0"/>
            </a:rPr>
            <a:t>                            6331 sayılı İş Sağlığı ve Güvenliği Kanunu		</a:t>
          </a:r>
          <a:endParaRPr lang="tr-TR" dirty="0">
            <a:latin typeface="Times New Roman" panose="02020603050405020304" pitchFamily="18" charset="0"/>
            <a:cs typeface="Times New Roman" panose="02020603050405020304" pitchFamily="18" charset="0"/>
          </a:endParaRPr>
        </a:p>
      </dgm:t>
    </dgm:pt>
    <dgm:pt modelId="{EABF7F19-5BC1-4EB9-8B62-CEA613F7617A}" type="parTrans" cxnId="{368462CC-E921-42D7-9DF1-A43AA90F0AF2}">
      <dgm:prSet/>
      <dgm:spPr/>
      <dgm:t>
        <a:bodyPr/>
        <a:lstStyle/>
        <a:p>
          <a:endParaRPr lang="tr-TR">
            <a:latin typeface="Times New Roman" panose="02020603050405020304" pitchFamily="18" charset="0"/>
            <a:cs typeface="Times New Roman" panose="02020603050405020304" pitchFamily="18" charset="0"/>
          </a:endParaRPr>
        </a:p>
      </dgm:t>
    </dgm:pt>
    <dgm:pt modelId="{F03B1548-B60A-4CFA-9760-30324EF98699}" type="sibTrans" cxnId="{368462CC-E921-42D7-9DF1-A43AA90F0AF2}">
      <dgm:prSet/>
      <dgm:spPr/>
      <dgm:t>
        <a:bodyPr/>
        <a:lstStyle/>
        <a:p>
          <a:endParaRPr lang="tr-TR">
            <a:latin typeface="Times New Roman" panose="02020603050405020304" pitchFamily="18" charset="0"/>
            <a:cs typeface="Times New Roman" panose="02020603050405020304" pitchFamily="18" charset="0"/>
          </a:endParaRPr>
        </a:p>
      </dgm:t>
    </dgm:pt>
    <dgm:pt modelId="{D2CEF668-51DC-4B46-821F-4C74CC7D236E}">
      <dgm:prSet/>
      <dgm:spPr/>
      <dgm:t>
        <a:bodyPr/>
        <a:lstStyle/>
        <a:p>
          <a:pPr rtl="0"/>
          <a:r>
            <a:rPr lang="tr-TR" b="0" dirty="0" smtClean="0">
              <a:latin typeface="Times New Roman" panose="02020603050405020304" pitchFamily="18" charset="0"/>
              <a:cs typeface="Times New Roman" panose="02020603050405020304" pitchFamily="18" charset="0"/>
            </a:rPr>
            <a:t>		İş Sağlığı ve Güvenliği Yönünden Gerçekleştirilen Teftişler ve Sonuçları	</a:t>
          </a:r>
          <a:endParaRPr lang="tr-TR" dirty="0">
            <a:latin typeface="Times New Roman" panose="02020603050405020304" pitchFamily="18" charset="0"/>
            <a:cs typeface="Times New Roman" panose="02020603050405020304" pitchFamily="18" charset="0"/>
          </a:endParaRPr>
        </a:p>
      </dgm:t>
    </dgm:pt>
    <dgm:pt modelId="{DD781A13-6BE7-4BED-964B-65986D7A9F6F}" type="parTrans" cxnId="{E084D62D-C9FC-457F-A2BE-C293CD4A01F8}">
      <dgm:prSet/>
      <dgm:spPr/>
      <dgm:t>
        <a:bodyPr/>
        <a:lstStyle/>
        <a:p>
          <a:endParaRPr lang="tr-TR">
            <a:latin typeface="Times New Roman" panose="02020603050405020304" pitchFamily="18" charset="0"/>
            <a:cs typeface="Times New Roman" panose="02020603050405020304" pitchFamily="18" charset="0"/>
          </a:endParaRPr>
        </a:p>
      </dgm:t>
    </dgm:pt>
    <dgm:pt modelId="{3AB4A756-C15C-4FB6-BCBF-B6DA4B538C8D}" type="sibTrans" cxnId="{E084D62D-C9FC-457F-A2BE-C293CD4A01F8}">
      <dgm:prSet/>
      <dgm:spPr/>
      <dgm:t>
        <a:bodyPr/>
        <a:lstStyle/>
        <a:p>
          <a:endParaRPr lang="tr-TR">
            <a:latin typeface="Times New Roman" panose="02020603050405020304" pitchFamily="18" charset="0"/>
            <a:cs typeface="Times New Roman" panose="02020603050405020304" pitchFamily="18" charset="0"/>
          </a:endParaRPr>
        </a:p>
      </dgm:t>
    </dgm:pt>
    <dgm:pt modelId="{11717927-1CD9-49CE-B775-F4D1E4C2329D}">
      <dgm:prSet/>
      <dgm:spPr/>
      <dgm:t>
        <a:bodyPr/>
        <a:lstStyle/>
        <a:p>
          <a:pPr rtl="0"/>
          <a:r>
            <a:rPr lang="tr-TR" b="0" dirty="0" smtClean="0">
              <a:latin typeface="Times New Roman" panose="02020603050405020304" pitchFamily="18" charset="0"/>
              <a:cs typeface="Times New Roman" panose="02020603050405020304" pitchFamily="18" charset="0"/>
            </a:rPr>
            <a:t>		İşyerlerinde Sıklıkla Karşılaşılan Mevzuata Aykırılıklar			</a:t>
          </a:r>
          <a:endParaRPr lang="tr-TR" b="0" dirty="0">
            <a:latin typeface="Times New Roman" panose="02020603050405020304" pitchFamily="18" charset="0"/>
            <a:cs typeface="Times New Roman" panose="02020603050405020304" pitchFamily="18" charset="0"/>
          </a:endParaRPr>
        </a:p>
      </dgm:t>
    </dgm:pt>
    <dgm:pt modelId="{01F3FF07-A055-4137-A9F8-C8B3D9402F8F}" type="parTrans" cxnId="{31A688BD-BE91-4AC1-9717-04BAF656F42F}">
      <dgm:prSet/>
      <dgm:spPr/>
      <dgm:t>
        <a:bodyPr/>
        <a:lstStyle/>
        <a:p>
          <a:endParaRPr lang="tr-TR">
            <a:latin typeface="Times New Roman" panose="02020603050405020304" pitchFamily="18" charset="0"/>
            <a:cs typeface="Times New Roman" panose="02020603050405020304" pitchFamily="18" charset="0"/>
          </a:endParaRPr>
        </a:p>
      </dgm:t>
    </dgm:pt>
    <dgm:pt modelId="{35D736C0-0132-44D2-B76B-E01FDB045C64}" type="sibTrans" cxnId="{31A688BD-BE91-4AC1-9717-04BAF656F42F}">
      <dgm:prSet/>
      <dgm:spPr/>
      <dgm:t>
        <a:bodyPr/>
        <a:lstStyle/>
        <a:p>
          <a:endParaRPr lang="tr-TR">
            <a:latin typeface="Times New Roman" panose="02020603050405020304" pitchFamily="18" charset="0"/>
            <a:cs typeface="Times New Roman" panose="02020603050405020304" pitchFamily="18" charset="0"/>
          </a:endParaRPr>
        </a:p>
      </dgm:t>
    </dgm:pt>
    <dgm:pt modelId="{38B2CBAE-7FF6-4CBC-A233-23013312E498}">
      <dgm:prSet/>
      <dgm:spPr/>
      <dgm:t>
        <a:bodyPr/>
        <a:lstStyle/>
        <a:p>
          <a:pPr rtl="0"/>
          <a:r>
            <a:rPr lang="tr-TR" b="0" dirty="0" smtClean="0">
              <a:latin typeface="Times New Roman" panose="02020603050405020304" pitchFamily="18" charset="0"/>
              <a:cs typeface="Times New Roman" panose="02020603050405020304" pitchFamily="18" charset="0"/>
            </a:rPr>
            <a:t>		Genel Değerlendirme</a:t>
          </a:r>
          <a:endParaRPr lang="tr-TR" dirty="0">
            <a:latin typeface="Times New Roman" panose="02020603050405020304" pitchFamily="18" charset="0"/>
            <a:cs typeface="Times New Roman" panose="02020603050405020304" pitchFamily="18" charset="0"/>
          </a:endParaRPr>
        </a:p>
      </dgm:t>
    </dgm:pt>
    <dgm:pt modelId="{B44C7880-666F-4809-9F25-E3A68D81F35F}" type="parTrans" cxnId="{D373B2E4-F52F-4D40-86F3-DFD3E9A9B713}">
      <dgm:prSet/>
      <dgm:spPr/>
      <dgm:t>
        <a:bodyPr/>
        <a:lstStyle/>
        <a:p>
          <a:endParaRPr lang="tr-TR">
            <a:latin typeface="Times New Roman" panose="02020603050405020304" pitchFamily="18" charset="0"/>
            <a:cs typeface="Times New Roman" panose="02020603050405020304" pitchFamily="18" charset="0"/>
          </a:endParaRPr>
        </a:p>
      </dgm:t>
    </dgm:pt>
    <dgm:pt modelId="{177285AC-A1B3-4FEC-8F15-983AEC3A483B}" type="sibTrans" cxnId="{D373B2E4-F52F-4D40-86F3-DFD3E9A9B713}">
      <dgm:prSet/>
      <dgm:spPr/>
      <dgm:t>
        <a:bodyPr/>
        <a:lstStyle/>
        <a:p>
          <a:endParaRPr lang="tr-TR">
            <a:latin typeface="Times New Roman" panose="02020603050405020304" pitchFamily="18" charset="0"/>
            <a:cs typeface="Times New Roman" panose="02020603050405020304" pitchFamily="18" charset="0"/>
          </a:endParaRPr>
        </a:p>
      </dgm:t>
    </dgm:pt>
    <dgm:pt modelId="{309CAA2E-1A27-42F2-8B39-3E36E6E49D62}">
      <dgm:prSet/>
      <dgm:spPr/>
      <dgm:t>
        <a:bodyPr/>
        <a:lstStyle/>
        <a:p>
          <a:r>
            <a:rPr lang="tr-TR" b="0" dirty="0" smtClean="0">
              <a:latin typeface="Times New Roman" panose="02020603050405020304" pitchFamily="18" charset="0"/>
              <a:cs typeface="Times New Roman" panose="02020603050405020304" pitchFamily="18" charset="0"/>
            </a:rPr>
            <a:t>		Çocuk ve Genç İşçiler		                                     Asıl İşveren-Alt İşveren İlişkisi </a:t>
          </a:r>
          <a:endParaRPr lang="tr-TR" dirty="0">
            <a:latin typeface="Times New Roman" panose="02020603050405020304" pitchFamily="18" charset="0"/>
            <a:cs typeface="Times New Roman" panose="02020603050405020304" pitchFamily="18" charset="0"/>
          </a:endParaRPr>
        </a:p>
      </dgm:t>
    </dgm:pt>
    <dgm:pt modelId="{54571674-A825-4176-9375-E83E4042DAF9}" type="parTrans" cxnId="{144C0A61-1555-4CDD-B20E-58094D9250AB}">
      <dgm:prSet/>
      <dgm:spPr/>
      <dgm:t>
        <a:bodyPr/>
        <a:lstStyle/>
        <a:p>
          <a:endParaRPr lang="tr-TR">
            <a:latin typeface="Times New Roman" panose="02020603050405020304" pitchFamily="18" charset="0"/>
            <a:cs typeface="Times New Roman" panose="02020603050405020304" pitchFamily="18" charset="0"/>
          </a:endParaRPr>
        </a:p>
      </dgm:t>
    </dgm:pt>
    <dgm:pt modelId="{FBC8F7CD-ECAA-47F0-B251-7088C54B5581}" type="sibTrans" cxnId="{144C0A61-1555-4CDD-B20E-58094D9250AB}">
      <dgm:prSet/>
      <dgm:spPr/>
      <dgm:t>
        <a:bodyPr/>
        <a:lstStyle/>
        <a:p>
          <a:endParaRPr lang="tr-TR">
            <a:latin typeface="Times New Roman" panose="02020603050405020304" pitchFamily="18" charset="0"/>
            <a:cs typeface="Times New Roman" panose="02020603050405020304" pitchFamily="18" charset="0"/>
          </a:endParaRPr>
        </a:p>
      </dgm:t>
    </dgm:pt>
    <dgm:pt modelId="{000316AC-ACD2-4F64-8B26-0E91932180E5}">
      <dgm:prSet/>
      <dgm:spPr/>
      <dgm:t>
        <a:bodyPr/>
        <a:lstStyle/>
        <a:p>
          <a:r>
            <a:rPr lang="tr-TR" b="0" dirty="0" smtClean="0">
              <a:latin typeface="Times New Roman" panose="02020603050405020304" pitchFamily="18" charset="0"/>
              <a:cs typeface="Times New Roman" panose="02020603050405020304" pitchFamily="18" charset="0"/>
            </a:rPr>
            <a:t>İş Teftişi ve İş Teftiş Faaliyetleri</a:t>
          </a:r>
          <a:endParaRPr lang="tr-TR" dirty="0">
            <a:solidFill>
              <a:srgbClr val="FF0000"/>
            </a:solidFill>
            <a:latin typeface="Times New Roman" panose="02020603050405020304" pitchFamily="18" charset="0"/>
            <a:cs typeface="Times New Roman" panose="02020603050405020304" pitchFamily="18" charset="0"/>
          </a:endParaRPr>
        </a:p>
      </dgm:t>
    </dgm:pt>
    <dgm:pt modelId="{A7BE9743-1848-43D2-BFA0-DB6F3200FB12}" type="parTrans" cxnId="{0447418B-0348-45FC-B5E2-5C672F002DC5}">
      <dgm:prSet/>
      <dgm:spPr/>
      <dgm:t>
        <a:bodyPr/>
        <a:lstStyle/>
        <a:p>
          <a:endParaRPr lang="tr-TR">
            <a:latin typeface="Times New Roman" panose="02020603050405020304" pitchFamily="18" charset="0"/>
            <a:cs typeface="Times New Roman" panose="02020603050405020304" pitchFamily="18" charset="0"/>
          </a:endParaRPr>
        </a:p>
      </dgm:t>
    </dgm:pt>
    <dgm:pt modelId="{96EA0E9B-7464-4952-9100-7D30DCBFBEBE}" type="sibTrans" cxnId="{0447418B-0348-45FC-B5E2-5C672F002DC5}">
      <dgm:prSet/>
      <dgm:spPr/>
      <dgm:t>
        <a:bodyPr/>
        <a:lstStyle/>
        <a:p>
          <a:endParaRPr lang="tr-TR">
            <a:latin typeface="Times New Roman" panose="02020603050405020304" pitchFamily="18" charset="0"/>
            <a:cs typeface="Times New Roman" panose="02020603050405020304" pitchFamily="18" charset="0"/>
          </a:endParaRPr>
        </a:p>
      </dgm:t>
    </dgm:pt>
    <dgm:pt modelId="{E5B7A8AA-B5B9-42C0-9746-9F6377417282}">
      <dgm:prSet/>
      <dgm:spPr/>
      <dgm:t>
        <a:bodyPr/>
        <a:lstStyle/>
        <a:p>
          <a:r>
            <a:rPr lang="tr-TR" b="0" dirty="0" smtClean="0">
              <a:latin typeface="Times New Roman" panose="02020603050405020304" pitchFamily="18" charset="0"/>
              <a:cs typeface="Times New Roman" panose="02020603050405020304" pitchFamily="18" charset="0"/>
            </a:rPr>
            <a:t>		Yabancı Çalışanlar		                                             </a:t>
          </a:r>
          <a:endParaRPr lang="tr-TR" dirty="0">
            <a:latin typeface="Times New Roman" panose="02020603050405020304" pitchFamily="18" charset="0"/>
            <a:cs typeface="Times New Roman" panose="02020603050405020304" pitchFamily="18" charset="0"/>
          </a:endParaRPr>
        </a:p>
      </dgm:t>
    </dgm:pt>
    <dgm:pt modelId="{3B77A661-3551-4345-98C9-9E337B4A6C82}" type="parTrans" cxnId="{DDA3CB48-3C0B-4D98-BAD0-CC9BADF094ED}">
      <dgm:prSet/>
      <dgm:spPr/>
      <dgm:t>
        <a:bodyPr/>
        <a:lstStyle/>
        <a:p>
          <a:endParaRPr lang="tr-TR">
            <a:latin typeface="Times New Roman" panose="02020603050405020304" pitchFamily="18" charset="0"/>
            <a:cs typeface="Times New Roman" panose="02020603050405020304" pitchFamily="18" charset="0"/>
          </a:endParaRPr>
        </a:p>
      </dgm:t>
    </dgm:pt>
    <dgm:pt modelId="{95188D6E-6E02-4EB3-87E0-C4697554AFA2}" type="sibTrans" cxnId="{DDA3CB48-3C0B-4D98-BAD0-CC9BADF094ED}">
      <dgm:prSet/>
      <dgm:spPr/>
      <dgm:t>
        <a:bodyPr/>
        <a:lstStyle/>
        <a:p>
          <a:endParaRPr lang="tr-TR">
            <a:latin typeface="Times New Roman" panose="02020603050405020304" pitchFamily="18" charset="0"/>
            <a:cs typeface="Times New Roman" panose="02020603050405020304" pitchFamily="18" charset="0"/>
          </a:endParaRPr>
        </a:p>
      </dgm:t>
    </dgm:pt>
    <dgm:pt modelId="{57A2ABB5-3AD6-4D00-8BFE-633EDA4B22A1}">
      <dgm:prSet/>
      <dgm:spPr/>
      <dgm:t>
        <a:bodyPr/>
        <a:lstStyle/>
        <a:p>
          <a:r>
            <a:rPr lang="tr-TR" b="0" dirty="0" smtClean="0">
              <a:latin typeface="Times New Roman" panose="02020603050405020304" pitchFamily="18" charset="0"/>
              <a:cs typeface="Times New Roman" panose="02020603050405020304" pitchFamily="18" charset="0"/>
            </a:rPr>
            <a:t>		</a:t>
          </a:r>
          <a:r>
            <a:rPr lang="tr-TR" b="0" dirty="0" err="1" smtClean="0">
              <a:latin typeface="Times New Roman" panose="02020603050405020304" pitchFamily="18" charset="0"/>
              <a:cs typeface="Times New Roman" panose="02020603050405020304" pitchFamily="18" charset="0"/>
            </a:rPr>
            <a:t>Kayıtdışı</a:t>
          </a:r>
          <a:r>
            <a:rPr lang="tr-TR" b="0" dirty="0" smtClean="0">
              <a:latin typeface="Times New Roman" panose="02020603050405020304" pitchFamily="18" charset="0"/>
              <a:cs typeface="Times New Roman" panose="02020603050405020304" pitchFamily="18" charset="0"/>
            </a:rPr>
            <a:t> Çalışma		                                             </a:t>
          </a:r>
          <a:endParaRPr lang="tr-TR" dirty="0">
            <a:latin typeface="Times New Roman" panose="02020603050405020304" pitchFamily="18" charset="0"/>
            <a:cs typeface="Times New Roman" panose="02020603050405020304" pitchFamily="18" charset="0"/>
          </a:endParaRPr>
        </a:p>
      </dgm:t>
    </dgm:pt>
    <dgm:pt modelId="{1839CD2B-40C4-4C22-BB9F-4EC3D6D789D7}" type="parTrans" cxnId="{6C1379E6-B393-4DCC-8D48-75C163328B42}">
      <dgm:prSet/>
      <dgm:spPr/>
      <dgm:t>
        <a:bodyPr/>
        <a:lstStyle/>
        <a:p>
          <a:endParaRPr lang="tr-TR">
            <a:latin typeface="Times New Roman" panose="02020603050405020304" pitchFamily="18" charset="0"/>
            <a:cs typeface="Times New Roman" panose="02020603050405020304" pitchFamily="18" charset="0"/>
          </a:endParaRPr>
        </a:p>
      </dgm:t>
    </dgm:pt>
    <dgm:pt modelId="{62D46BED-249B-409E-95B1-FFD3459AACA3}" type="sibTrans" cxnId="{6C1379E6-B393-4DCC-8D48-75C163328B42}">
      <dgm:prSet/>
      <dgm:spPr/>
      <dgm:t>
        <a:bodyPr/>
        <a:lstStyle/>
        <a:p>
          <a:endParaRPr lang="tr-TR">
            <a:latin typeface="Times New Roman" panose="02020603050405020304" pitchFamily="18" charset="0"/>
            <a:cs typeface="Times New Roman" panose="02020603050405020304" pitchFamily="18" charset="0"/>
          </a:endParaRPr>
        </a:p>
      </dgm:t>
    </dgm:pt>
    <dgm:pt modelId="{C5864059-ECA5-41A6-B7E0-213C81DC81EA}">
      <dgm:prSet/>
      <dgm:spPr/>
      <dgm:t>
        <a:bodyPr/>
        <a:lstStyle/>
        <a:p>
          <a:r>
            <a:rPr lang="tr-TR" b="0" dirty="0" smtClean="0">
              <a:solidFill>
                <a:srgbClr val="FF0000"/>
              </a:solidFill>
              <a:latin typeface="Times New Roman" panose="02020603050405020304" pitchFamily="18" charset="0"/>
              <a:cs typeface="Times New Roman" panose="02020603050405020304" pitchFamily="18" charset="0"/>
            </a:rPr>
            <a:t>	</a:t>
          </a:r>
        </a:p>
      </dgm:t>
    </dgm:pt>
    <dgm:pt modelId="{81363687-B294-4E8A-A50D-F21F88E0BE0F}" type="parTrans" cxnId="{2EB9483D-5424-415B-A7F4-D75B0AE4464F}">
      <dgm:prSet/>
      <dgm:spPr/>
      <dgm:t>
        <a:bodyPr/>
        <a:lstStyle/>
        <a:p>
          <a:endParaRPr lang="tr-TR"/>
        </a:p>
      </dgm:t>
    </dgm:pt>
    <dgm:pt modelId="{27F2BEFD-2C33-47D0-93B8-969E8B56A512}" type="sibTrans" cxnId="{2EB9483D-5424-415B-A7F4-D75B0AE4464F}">
      <dgm:prSet/>
      <dgm:spPr/>
      <dgm:t>
        <a:bodyPr/>
        <a:lstStyle/>
        <a:p>
          <a:endParaRPr lang="tr-TR"/>
        </a:p>
      </dgm:t>
    </dgm:pt>
    <dgm:pt modelId="{19EE7125-1D8D-4F7C-A753-6A8CC5BCAC29}">
      <dgm:prSet/>
      <dgm:spPr/>
      <dgm:t>
        <a:bodyPr/>
        <a:lstStyle/>
        <a:p>
          <a:pPr rtl="0"/>
          <a:r>
            <a:rPr lang="tr-TR" dirty="0" smtClean="0">
              <a:latin typeface="Times New Roman" panose="02020603050405020304" pitchFamily="18" charset="0"/>
              <a:cs typeface="Times New Roman" panose="02020603050405020304" pitchFamily="18" charset="0"/>
            </a:rPr>
            <a:t>		Otomatik Katılım Sistemi (BES)</a:t>
          </a:r>
          <a:r>
            <a:rPr lang="tr-TR" b="0"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dgm:t>
    </dgm:pt>
    <dgm:pt modelId="{83C62E54-92D8-4666-92B5-B48FF4AD7DDA}" type="parTrans" cxnId="{1257EEF4-BA26-4D7A-BC20-59F773E2E64D}">
      <dgm:prSet/>
      <dgm:spPr/>
      <dgm:t>
        <a:bodyPr/>
        <a:lstStyle/>
        <a:p>
          <a:endParaRPr lang="tr-TR"/>
        </a:p>
      </dgm:t>
    </dgm:pt>
    <dgm:pt modelId="{BEB77213-ABC1-492E-B19A-46C1D2395ED2}" type="sibTrans" cxnId="{1257EEF4-BA26-4D7A-BC20-59F773E2E64D}">
      <dgm:prSet/>
      <dgm:spPr/>
      <dgm:t>
        <a:bodyPr/>
        <a:lstStyle/>
        <a:p>
          <a:endParaRPr lang="tr-TR"/>
        </a:p>
      </dgm:t>
    </dgm:pt>
    <dgm:pt modelId="{6E2A4F30-A11A-4E6E-BC1A-B5372542F62D}">
      <dgm:prSet/>
      <dgm:spPr/>
      <dgm:t>
        <a:bodyPr/>
        <a:lstStyle/>
        <a:p>
          <a:pPr rtl="0"/>
          <a:r>
            <a:rPr lang="tr-TR" b="0" dirty="0" smtClean="0">
              <a:latin typeface="Times New Roman" panose="02020603050405020304" pitchFamily="18" charset="0"/>
              <a:cs typeface="Times New Roman" panose="02020603050405020304" pitchFamily="18" charset="0"/>
            </a:rPr>
            <a:t>		İş Sağlığı ve Güvenliği Yönünden Son Mevzuat Düzenlemeleri</a:t>
          </a:r>
          <a:endParaRPr lang="tr-TR" b="0" dirty="0">
            <a:latin typeface="Times New Roman" panose="02020603050405020304" pitchFamily="18" charset="0"/>
            <a:cs typeface="Times New Roman" panose="02020603050405020304" pitchFamily="18" charset="0"/>
          </a:endParaRPr>
        </a:p>
      </dgm:t>
    </dgm:pt>
    <dgm:pt modelId="{C482AD9A-2744-4F28-9740-01FEDA3E9B9C}" type="parTrans" cxnId="{FAA72EB1-4764-46D9-9658-966A730380D9}">
      <dgm:prSet/>
      <dgm:spPr/>
      <dgm:t>
        <a:bodyPr/>
        <a:lstStyle/>
        <a:p>
          <a:endParaRPr lang="tr-TR"/>
        </a:p>
      </dgm:t>
    </dgm:pt>
    <dgm:pt modelId="{9EFAC899-C7E6-4D89-810C-0FF1A9B34A10}" type="sibTrans" cxnId="{FAA72EB1-4764-46D9-9658-966A730380D9}">
      <dgm:prSet/>
      <dgm:spPr/>
      <dgm:t>
        <a:bodyPr/>
        <a:lstStyle/>
        <a:p>
          <a:endParaRPr lang="tr-TR"/>
        </a:p>
      </dgm:t>
    </dgm:pt>
    <dgm:pt modelId="{57976FCB-F4E5-422D-A551-D4C3835184FD}" type="pres">
      <dgm:prSet presAssocID="{E15C5CF2-19C4-4648-91E2-39B0061B9F6E}" presName="vert0" presStyleCnt="0">
        <dgm:presLayoutVars>
          <dgm:dir/>
          <dgm:animOne val="branch"/>
          <dgm:animLvl val="lvl"/>
        </dgm:presLayoutVars>
      </dgm:prSet>
      <dgm:spPr/>
      <dgm:t>
        <a:bodyPr/>
        <a:lstStyle/>
        <a:p>
          <a:endParaRPr lang="tr-TR"/>
        </a:p>
      </dgm:t>
    </dgm:pt>
    <dgm:pt modelId="{A881191D-1B74-4CAF-B639-93A073DB8C5B}" type="pres">
      <dgm:prSet presAssocID="{000316AC-ACD2-4F64-8B26-0E91932180E5}" presName="thickLine" presStyleLbl="alignNode1" presStyleIdx="0" presStyleCnt="14"/>
      <dgm:spPr/>
    </dgm:pt>
    <dgm:pt modelId="{21AB799A-1A71-4A77-9A17-F83E985CE9C8}" type="pres">
      <dgm:prSet presAssocID="{000316AC-ACD2-4F64-8B26-0E91932180E5}" presName="horz1" presStyleCnt="0"/>
      <dgm:spPr/>
    </dgm:pt>
    <dgm:pt modelId="{3BD465D7-A5EF-4DEC-A43D-656EAAF3048E}" type="pres">
      <dgm:prSet presAssocID="{000316AC-ACD2-4F64-8B26-0E91932180E5}" presName="tx1" presStyleLbl="revTx" presStyleIdx="0" presStyleCnt="14"/>
      <dgm:spPr/>
      <dgm:t>
        <a:bodyPr/>
        <a:lstStyle/>
        <a:p>
          <a:endParaRPr lang="tr-TR"/>
        </a:p>
      </dgm:t>
    </dgm:pt>
    <dgm:pt modelId="{A466D07D-A3F4-43F5-9D21-9F7DFFD4D899}" type="pres">
      <dgm:prSet presAssocID="{000316AC-ACD2-4F64-8B26-0E91932180E5}" presName="vert1" presStyleCnt="0"/>
      <dgm:spPr/>
    </dgm:pt>
    <dgm:pt modelId="{A5CE6A64-D50F-4893-9777-3FE28570FF0E}" type="pres">
      <dgm:prSet presAssocID="{9648689A-2500-46C6-99FF-F41C1F8D7F61}" presName="thickLine" presStyleLbl="alignNode1" presStyleIdx="1" presStyleCnt="14"/>
      <dgm:spPr/>
    </dgm:pt>
    <dgm:pt modelId="{20E42C3E-1DCB-4331-9725-2B90823738B7}" type="pres">
      <dgm:prSet presAssocID="{9648689A-2500-46C6-99FF-F41C1F8D7F61}" presName="horz1" presStyleCnt="0"/>
      <dgm:spPr/>
    </dgm:pt>
    <dgm:pt modelId="{7435889A-C0F6-41D6-9F29-758D9FCB5E2C}" type="pres">
      <dgm:prSet presAssocID="{9648689A-2500-46C6-99FF-F41C1F8D7F61}" presName="tx1" presStyleLbl="revTx" presStyleIdx="1" presStyleCnt="14"/>
      <dgm:spPr/>
      <dgm:t>
        <a:bodyPr/>
        <a:lstStyle/>
        <a:p>
          <a:endParaRPr lang="tr-TR"/>
        </a:p>
      </dgm:t>
    </dgm:pt>
    <dgm:pt modelId="{A749C0B2-D6F6-413A-8AF1-F731EF76A0EE}" type="pres">
      <dgm:prSet presAssocID="{9648689A-2500-46C6-99FF-F41C1F8D7F61}" presName="vert1" presStyleCnt="0"/>
      <dgm:spPr/>
    </dgm:pt>
    <dgm:pt modelId="{90E0EA3F-C341-40DB-815B-4903DE6B658E}" type="pres">
      <dgm:prSet presAssocID="{8C1FC7C1-E41D-489C-84C0-9D4FDDEE0C87}" presName="thickLine" presStyleLbl="alignNode1" presStyleIdx="2" presStyleCnt="14"/>
      <dgm:spPr/>
    </dgm:pt>
    <dgm:pt modelId="{C3A7F7EE-EE04-4D8C-84D5-88A8B7D8F3A2}" type="pres">
      <dgm:prSet presAssocID="{8C1FC7C1-E41D-489C-84C0-9D4FDDEE0C87}" presName="horz1" presStyleCnt="0"/>
      <dgm:spPr/>
    </dgm:pt>
    <dgm:pt modelId="{815F1332-2B6A-49B2-B3D7-7648717D08DD}" type="pres">
      <dgm:prSet presAssocID="{8C1FC7C1-E41D-489C-84C0-9D4FDDEE0C87}" presName="tx1" presStyleLbl="revTx" presStyleIdx="2" presStyleCnt="14" custScaleY="91788"/>
      <dgm:spPr/>
      <dgm:t>
        <a:bodyPr/>
        <a:lstStyle/>
        <a:p>
          <a:endParaRPr lang="tr-TR"/>
        </a:p>
      </dgm:t>
    </dgm:pt>
    <dgm:pt modelId="{799DA6B0-36C7-48A9-8AF6-337FEC4E70FF}" type="pres">
      <dgm:prSet presAssocID="{8C1FC7C1-E41D-489C-84C0-9D4FDDEE0C87}" presName="vert1" presStyleCnt="0"/>
      <dgm:spPr/>
    </dgm:pt>
    <dgm:pt modelId="{AC0768C5-D3DD-4309-A106-ACC4EAEFFC4F}" type="pres">
      <dgm:prSet presAssocID="{309CAA2E-1A27-42F2-8B39-3E36E6E49D62}" presName="thickLine" presStyleLbl="alignNode1" presStyleIdx="3" presStyleCnt="14"/>
      <dgm:spPr/>
    </dgm:pt>
    <dgm:pt modelId="{3422C8AB-6DFF-40A0-8A66-32349307E020}" type="pres">
      <dgm:prSet presAssocID="{309CAA2E-1A27-42F2-8B39-3E36E6E49D62}" presName="horz1" presStyleCnt="0"/>
      <dgm:spPr/>
    </dgm:pt>
    <dgm:pt modelId="{09083B13-5F8F-4DD1-A48F-4BD1B24D60D9}" type="pres">
      <dgm:prSet presAssocID="{309CAA2E-1A27-42F2-8B39-3E36E6E49D62}" presName="tx1" presStyleLbl="revTx" presStyleIdx="3" presStyleCnt="14"/>
      <dgm:spPr/>
      <dgm:t>
        <a:bodyPr/>
        <a:lstStyle/>
        <a:p>
          <a:endParaRPr lang="tr-TR"/>
        </a:p>
      </dgm:t>
    </dgm:pt>
    <dgm:pt modelId="{5809F9FB-AFF6-4952-B4EF-9DD653CA8003}" type="pres">
      <dgm:prSet presAssocID="{309CAA2E-1A27-42F2-8B39-3E36E6E49D62}" presName="vert1" presStyleCnt="0"/>
      <dgm:spPr/>
    </dgm:pt>
    <dgm:pt modelId="{9E035177-1DFD-47A6-8B6F-D61E22568628}" type="pres">
      <dgm:prSet presAssocID="{19EE7125-1D8D-4F7C-A753-6A8CC5BCAC29}" presName="thickLine" presStyleLbl="alignNode1" presStyleIdx="4" presStyleCnt="14"/>
      <dgm:spPr/>
    </dgm:pt>
    <dgm:pt modelId="{913D3615-C1F1-48E5-B963-2A80DE235290}" type="pres">
      <dgm:prSet presAssocID="{19EE7125-1D8D-4F7C-A753-6A8CC5BCAC29}" presName="horz1" presStyleCnt="0"/>
      <dgm:spPr/>
    </dgm:pt>
    <dgm:pt modelId="{9770B0AD-BB92-43CE-A82D-0CE98EE97FE8}" type="pres">
      <dgm:prSet presAssocID="{19EE7125-1D8D-4F7C-A753-6A8CC5BCAC29}" presName="tx1" presStyleLbl="revTx" presStyleIdx="4" presStyleCnt="14"/>
      <dgm:spPr/>
      <dgm:t>
        <a:bodyPr/>
        <a:lstStyle/>
        <a:p>
          <a:endParaRPr lang="tr-TR"/>
        </a:p>
      </dgm:t>
    </dgm:pt>
    <dgm:pt modelId="{D5AB9E32-C392-4A02-8587-D4337A63EF58}" type="pres">
      <dgm:prSet presAssocID="{19EE7125-1D8D-4F7C-A753-6A8CC5BCAC29}" presName="vert1" presStyleCnt="0"/>
      <dgm:spPr/>
    </dgm:pt>
    <dgm:pt modelId="{D63D14E7-BC0E-4C85-BF59-7022FE072E01}" type="pres">
      <dgm:prSet presAssocID="{E5B7A8AA-B5B9-42C0-9746-9F6377417282}" presName="thickLine" presStyleLbl="alignNode1" presStyleIdx="5" presStyleCnt="14"/>
      <dgm:spPr/>
    </dgm:pt>
    <dgm:pt modelId="{3E7D4FD2-ACF2-439E-B9B6-393917492AC5}" type="pres">
      <dgm:prSet presAssocID="{E5B7A8AA-B5B9-42C0-9746-9F6377417282}" presName="horz1" presStyleCnt="0"/>
      <dgm:spPr/>
    </dgm:pt>
    <dgm:pt modelId="{C97DB833-727B-4C25-94B7-BB584850BC29}" type="pres">
      <dgm:prSet presAssocID="{E5B7A8AA-B5B9-42C0-9746-9F6377417282}" presName="tx1" presStyleLbl="revTx" presStyleIdx="5" presStyleCnt="14"/>
      <dgm:spPr/>
      <dgm:t>
        <a:bodyPr/>
        <a:lstStyle/>
        <a:p>
          <a:endParaRPr lang="tr-TR"/>
        </a:p>
      </dgm:t>
    </dgm:pt>
    <dgm:pt modelId="{2250D6F9-92FB-43DF-9EAA-A391E35E2E93}" type="pres">
      <dgm:prSet presAssocID="{E5B7A8AA-B5B9-42C0-9746-9F6377417282}" presName="vert1" presStyleCnt="0"/>
      <dgm:spPr/>
    </dgm:pt>
    <dgm:pt modelId="{058E59BA-EBA9-4D88-9FC8-434441E9AA3A}" type="pres">
      <dgm:prSet presAssocID="{57A2ABB5-3AD6-4D00-8BFE-633EDA4B22A1}" presName="thickLine" presStyleLbl="alignNode1" presStyleIdx="6" presStyleCnt="14"/>
      <dgm:spPr/>
    </dgm:pt>
    <dgm:pt modelId="{26BDF1CC-C090-4156-9C86-75E38D323D0F}" type="pres">
      <dgm:prSet presAssocID="{57A2ABB5-3AD6-4D00-8BFE-633EDA4B22A1}" presName="horz1" presStyleCnt="0"/>
      <dgm:spPr/>
    </dgm:pt>
    <dgm:pt modelId="{4F05FA59-00E2-498D-98DA-449F5B715D81}" type="pres">
      <dgm:prSet presAssocID="{57A2ABB5-3AD6-4D00-8BFE-633EDA4B22A1}" presName="tx1" presStyleLbl="revTx" presStyleIdx="6" presStyleCnt="14"/>
      <dgm:spPr/>
      <dgm:t>
        <a:bodyPr/>
        <a:lstStyle/>
        <a:p>
          <a:endParaRPr lang="tr-TR"/>
        </a:p>
      </dgm:t>
    </dgm:pt>
    <dgm:pt modelId="{6615ACE3-E0FF-473B-8D5F-6F54378962BB}" type="pres">
      <dgm:prSet presAssocID="{57A2ABB5-3AD6-4D00-8BFE-633EDA4B22A1}" presName="vert1" presStyleCnt="0"/>
      <dgm:spPr/>
    </dgm:pt>
    <dgm:pt modelId="{ABA45A5A-A939-42A5-8FDD-704AFA318FE5}" type="pres">
      <dgm:prSet presAssocID="{1E64C27D-8141-4127-A6B8-CC7407E5EFE6}" presName="thickLine" presStyleLbl="alignNode1" presStyleIdx="7" presStyleCnt="14"/>
      <dgm:spPr/>
    </dgm:pt>
    <dgm:pt modelId="{B32AF871-C18A-4276-B593-754D8A4217A8}" type="pres">
      <dgm:prSet presAssocID="{1E64C27D-8141-4127-A6B8-CC7407E5EFE6}" presName="horz1" presStyleCnt="0"/>
      <dgm:spPr/>
    </dgm:pt>
    <dgm:pt modelId="{C29C39C4-B31A-46B3-A75B-A7D0AE116386}" type="pres">
      <dgm:prSet presAssocID="{1E64C27D-8141-4127-A6B8-CC7407E5EFE6}" presName="tx1" presStyleLbl="revTx" presStyleIdx="7" presStyleCnt="14"/>
      <dgm:spPr/>
      <dgm:t>
        <a:bodyPr/>
        <a:lstStyle/>
        <a:p>
          <a:endParaRPr lang="tr-TR"/>
        </a:p>
      </dgm:t>
    </dgm:pt>
    <dgm:pt modelId="{E739CD8A-DAE6-40F2-828F-156CEACF22AA}" type="pres">
      <dgm:prSet presAssocID="{1E64C27D-8141-4127-A6B8-CC7407E5EFE6}" presName="vert1" presStyleCnt="0"/>
      <dgm:spPr/>
    </dgm:pt>
    <dgm:pt modelId="{5C9B7760-F64D-47B0-9B78-702162364C68}" type="pres">
      <dgm:prSet presAssocID="{6FE3B00B-1F57-4455-8B7F-F5562C599979}" presName="thickLine" presStyleLbl="alignNode1" presStyleIdx="8" presStyleCnt="14"/>
      <dgm:spPr/>
    </dgm:pt>
    <dgm:pt modelId="{94912946-A771-46C1-9034-05AD340441A5}" type="pres">
      <dgm:prSet presAssocID="{6FE3B00B-1F57-4455-8B7F-F5562C599979}" presName="horz1" presStyleCnt="0"/>
      <dgm:spPr/>
    </dgm:pt>
    <dgm:pt modelId="{CA52AA81-5D1D-4BD4-96F1-D2F0BD723AC1}" type="pres">
      <dgm:prSet presAssocID="{6FE3B00B-1F57-4455-8B7F-F5562C599979}" presName="tx1" presStyleLbl="revTx" presStyleIdx="8" presStyleCnt="14"/>
      <dgm:spPr/>
      <dgm:t>
        <a:bodyPr/>
        <a:lstStyle/>
        <a:p>
          <a:endParaRPr lang="tr-TR"/>
        </a:p>
      </dgm:t>
    </dgm:pt>
    <dgm:pt modelId="{E9D7FDD2-EBD6-4B6C-923C-C22B513948A3}" type="pres">
      <dgm:prSet presAssocID="{6FE3B00B-1F57-4455-8B7F-F5562C599979}" presName="vert1" presStyleCnt="0"/>
      <dgm:spPr/>
    </dgm:pt>
    <dgm:pt modelId="{4A56BC9E-81C4-4762-A336-FC918DB1509A}" type="pres">
      <dgm:prSet presAssocID="{D2CEF668-51DC-4B46-821F-4C74CC7D236E}" presName="thickLine" presStyleLbl="alignNode1" presStyleIdx="9" presStyleCnt="14"/>
      <dgm:spPr/>
    </dgm:pt>
    <dgm:pt modelId="{17930046-51AA-4A84-AF68-8BF9F910A8C8}" type="pres">
      <dgm:prSet presAssocID="{D2CEF668-51DC-4B46-821F-4C74CC7D236E}" presName="horz1" presStyleCnt="0"/>
      <dgm:spPr/>
    </dgm:pt>
    <dgm:pt modelId="{D78992F3-7FBC-4D32-9F75-BF376BB7794F}" type="pres">
      <dgm:prSet presAssocID="{D2CEF668-51DC-4B46-821F-4C74CC7D236E}" presName="tx1" presStyleLbl="revTx" presStyleIdx="9" presStyleCnt="14"/>
      <dgm:spPr/>
      <dgm:t>
        <a:bodyPr/>
        <a:lstStyle/>
        <a:p>
          <a:endParaRPr lang="tr-TR"/>
        </a:p>
      </dgm:t>
    </dgm:pt>
    <dgm:pt modelId="{B68FB670-F919-4094-A625-FF8094E11916}" type="pres">
      <dgm:prSet presAssocID="{D2CEF668-51DC-4B46-821F-4C74CC7D236E}" presName="vert1" presStyleCnt="0"/>
      <dgm:spPr/>
    </dgm:pt>
    <dgm:pt modelId="{D0CE907C-3214-4810-BC5F-7D96097A756A}" type="pres">
      <dgm:prSet presAssocID="{11717927-1CD9-49CE-B775-F4D1E4C2329D}" presName="thickLine" presStyleLbl="alignNode1" presStyleIdx="10" presStyleCnt="14"/>
      <dgm:spPr/>
    </dgm:pt>
    <dgm:pt modelId="{B3C68383-327E-4DA9-BD16-A5B1A87652A7}" type="pres">
      <dgm:prSet presAssocID="{11717927-1CD9-49CE-B775-F4D1E4C2329D}" presName="horz1" presStyleCnt="0"/>
      <dgm:spPr/>
    </dgm:pt>
    <dgm:pt modelId="{96E8DC3A-D82B-4D48-9AF5-017954553931}" type="pres">
      <dgm:prSet presAssocID="{11717927-1CD9-49CE-B775-F4D1E4C2329D}" presName="tx1" presStyleLbl="revTx" presStyleIdx="10" presStyleCnt="14"/>
      <dgm:spPr/>
      <dgm:t>
        <a:bodyPr/>
        <a:lstStyle/>
        <a:p>
          <a:endParaRPr lang="tr-TR"/>
        </a:p>
      </dgm:t>
    </dgm:pt>
    <dgm:pt modelId="{36275A99-FFC1-4D6F-83F0-E59A3EB0EBD2}" type="pres">
      <dgm:prSet presAssocID="{11717927-1CD9-49CE-B775-F4D1E4C2329D}" presName="vert1" presStyleCnt="0"/>
      <dgm:spPr/>
    </dgm:pt>
    <dgm:pt modelId="{AE12F617-4DBF-4C64-BD9C-1DDABA1979BC}" type="pres">
      <dgm:prSet presAssocID="{6E2A4F30-A11A-4E6E-BC1A-B5372542F62D}" presName="thickLine" presStyleLbl="alignNode1" presStyleIdx="11" presStyleCnt="14"/>
      <dgm:spPr/>
    </dgm:pt>
    <dgm:pt modelId="{966DBB71-E001-4043-829F-8D5E0981674F}" type="pres">
      <dgm:prSet presAssocID="{6E2A4F30-A11A-4E6E-BC1A-B5372542F62D}" presName="horz1" presStyleCnt="0"/>
      <dgm:spPr/>
    </dgm:pt>
    <dgm:pt modelId="{C1876225-4099-4CDC-8242-A7AD5E9ECEA5}" type="pres">
      <dgm:prSet presAssocID="{6E2A4F30-A11A-4E6E-BC1A-B5372542F62D}" presName="tx1" presStyleLbl="revTx" presStyleIdx="11" presStyleCnt="14"/>
      <dgm:spPr/>
      <dgm:t>
        <a:bodyPr/>
        <a:lstStyle/>
        <a:p>
          <a:endParaRPr lang="tr-TR"/>
        </a:p>
      </dgm:t>
    </dgm:pt>
    <dgm:pt modelId="{0887A9C4-32EE-4849-95A0-ACB58DCA7896}" type="pres">
      <dgm:prSet presAssocID="{6E2A4F30-A11A-4E6E-BC1A-B5372542F62D}" presName="vert1" presStyleCnt="0"/>
      <dgm:spPr/>
    </dgm:pt>
    <dgm:pt modelId="{4D249BE3-97BE-4501-9CC9-C591CBF46446}" type="pres">
      <dgm:prSet presAssocID="{38B2CBAE-7FF6-4CBC-A233-23013312E498}" presName="thickLine" presStyleLbl="alignNode1" presStyleIdx="12" presStyleCnt="14"/>
      <dgm:spPr/>
    </dgm:pt>
    <dgm:pt modelId="{DFC5518A-5D13-4728-95B6-570A18503495}" type="pres">
      <dgm:prSet presAssocID="{38B2CBAE-7FF6-4CBC-A233-23013312E498}" presName="horz1" presStyleCnt="0"/>
      <dgm:spPr/>
    </dgm:pt>
    <dgm:pt modelId="{B2FE8E9B-3DFD-4E00-9068-F524783B4893}" type="pres">
      <dgm:prSet presAssocID="{38B2CBAE-7FF6-4CBC-A233-23013312E498}" presName="tx1" presStyleLbl="revTx" presStyleIdx="12" presStyleCnt="14"/>
      <dgm:spPr/>
      <dgm:t>
        <a:bodyPr/>
        <a:lstStyle/>
        <a:p>
          <a:endParaRPr lang="tr-TR"/>
        </a:p>
      </dgm:t>
    </dgm:pt>
    <dgm:pt modelId="{69715C07-F8B2-4084-8E72-EE5450D19897}" type="pres">
      <dgm:prSet presAssocID="{38B2CBAE-7FF6-4CBC-A233-23013312E498}" presName="vert1" presStyleCnt="0"/>
      <dgm:spPr/>
    </dgm:pt>
    <dgm:pt modelId="{805EB543-1951-4655-8866-1A9FF3016E32}" type="pres">
      <dgm:prSet presAssocID="{C5864059-ECA5-41A6-B7E0-213C81DC81EA}" presName="thickLine" presStyleLbl="alignNode1" presStyleIdx="13" presStyleCnt="14"/>
      <dgm:spPr/>
    </dgm:pt>
    <dgm:pt modelId="{BDF5B860-4FB7-4DC3-BE34-77D8451AF748}" type="pres">
      <dgm:prSet presAssocID="{C5864059-ECA5-41A6-B7E0-213C81DC81EA}" presName="horz1" presStyleCnt="0"/>
      <dgm:spPr/>
    </dgm:pt>
    <dgm:pt modelId="{39301F2C-258E-4D22-ADD6-E9EF41ECA5DE}" type="pres">
      <dgm:prSet presAssocID="{C5864059-ECA5-41A6-B7E0-213C81DC81EA}" presName="tx1" presStyleLbl="revTx" presStyleIdx="13" presStyleCnt="14"/>
      <dgm:spPr/>
      <dgm:t>
        <a:bodyPr/>
        <a:lstStyle/>
        <a:p>
          <a:endParaRPr lang="tr-TR"/>
        </a:p>
      </dgm:t>
    </dgm:pt>
    <dgm:pt modelId="{B340CF7B-C653-499A-9254-1B08C3EAB577}" type="pres">
      <dgm:prSet presAssocID="{C5864059-ECA5-41A6-B7E0-213C81DC81EA}" presName="vert1" presStyleCnt="0"/>
      <dgm:spPr/>
    </dgm:pt>
  </dgm:ptLst>
  <dgm:cxnLst>
    <dgm:cxn modelId="{4DA60C70-277A-4D0F-B3BF-B2FF1C50E2BD}" type="presOf" srcId="{38B2CBAE-7FF6-4CBC-A233-23013312E498}" destId="{B2FE8E9B-3DFD-4E00-9068-F524783B4893}" srcOrd="0" destOrd="0" presId="urn:microsoft.com/office/officeart/2008/layout/LinedList"/>
    <dgm:cxn modelId="{DB36694B-7DD3-4526-8C5B-A04E98E627FD}" type="presOf" srcId="{57A2ABB5-3AD6-4D00-8BFE-633EDA4B22A1}" destId="{4F05FA59-00E2-498D-98DA-449F5B715D81}" srcOrd="0" destOrd="0" presId="urn:microsoft.com/office/officeart/2008/layout/LinedList"/>
    <dgm:cxn modelId="{936F665A-56D5-4534-9624-F596BA59A7C8}" type="presOf" srcId="{9648689A-2500-46C6-99FF-F41C1F8D7F61}" destId="{7435889A-C0F6-41D6-9F29-758D9FCB5E2C}" srcOrd="0" destOrd="0" presId="urn:microsoft.com/office/officeart/2008/layout/LinedList"/>
    <dgm:cxn modelId="{6C1379E6-B393-4DCC-8D48-75C163328B42}" srcId="{E15C5CF2-19C4-4648-91E2-39B0061B9F6E}" destId="{57A2ABB5-3AD6-4D00-8BFE-633EDA4B22A1}" srcOrd="6" destOrd="0" parTransId="{1839CD2B-40C4-4C22-BB9F-4EC3D6D789D7}" sibTransId="{62D46BED-249B-409E-95B1-FFD3459AACA3}"/>
    <dgm:cxn modelId="{3B6584E7-8ADF-4DF3-9B5C-2FD819642251}" type="presOf" srcId="{309CAA2E-1A27-42F2-8B39-3E36E6E49D62}" destId="{09083B13-5F8F-4DD1-A48F-4BD1B24D60D9}" srcOrd="0" destOrd="0" presId="urn:microsoft.com/office/officeart/2008/layout/LinedList"/>
    <dgm:cxn modelId="{2D676EA9-D609-46EF-B38B-090B087258BA}" srcId="{E15C5CF2-19C4-4648-91E2-39B0061B9F6E}" destId="{9648689A-2500-46C6-99FF-F41C1F8D7F61}" srcOrd="1" destOrd="0" parTransId="{31214ECF-FBE3-4F3F-93F0-D7627581290A}" sibTransId="{A992A632-3D4B-4967-8674-9B0AE3734007}"/>
    <dgm:cxn modelId="{422313B8-5E63-4810-A8DF-153EB63C29AA}" type="presOf" srcId="{E5B7A8AA-B5B9-42C0-9746-9F6377417282}" destId="{C97DB833-727B-4C25-94B7-BB584850BC29}" srcOrd="0" destOrd="0" presId="urn:microsoft.com/office/officeart/2008/layout/LinedList"/>
    <dgm:cxn modelId="{1257EEF4-BA26-4D7A-BC20-59F773E2E64D}" srcId="{E15C5CF2-19C4-4648-91E2-39B0061B9F6E}" destId="{19EE7125-1D8D-4F7C-A753-6A8CC5BCAC29}" srcOrd="4" destOrd="0" parTransId="{83C62E54-92D8-4666-92B5-B48FF4AD7DDA}" sibTransId="{BEB77213-ABC1-492E-B19A-46C1D2395ED2}"/>
    <dgm:cxn modelId="{DDA3CB48-3C0B-4D98-BAD0-CC9BADF094ED}" srcId="{E15C5CF2-19C4-4648-91E2-39B0061B9F6E}" destId="{E5B7A8AA-B5B9-42C0-9746-9F6377417282}" srcOrd="5" destOrd="0" parTransId="{3B77A661-3551-4345-98C9-9E337B4A6C82}" sibTransId="{95188D6E-6E02-4EB3-87E0-C4697554AFA2}"/>
    <dgm:cxn modelId="{44E62D12-3503-433F-9F32-C51F67CCAD97}" type="presOf" srcId="{E15C5CF2-19C4-4648-91E2-39B0061B9F6E}" destId="{57976FCB-F4E5-422D-A551-D4C3835184FD}" srcOrd="0" destOrd="0" presId="urn:microsoft.com/office/officeart/2008/layout/LinedList"/>
    <dgm:cxn modelId="{06FD4D65-8870-43FA-B45D-4D098A442667}" type="presOf" srcId="{1E64C27D-8141-4127-A6B8-CC7407E5EFE6}" destId="{C29C39C4-B31A-46B3-A75B-A7D0AE116386}" srcOrd="0" destOrd="0" presId="urn:microsoft.com/office/officeart/2008/layout/LinedList"/>
    <dgm:cxn modelId="{8907CFAF-3B1E-45B0-A3B9-9C998FD0F15C}" type="presOf" srcId="{19EE7125-1D8D-4F7C-A753-6A8CC5BCAC29}" destId="{9770B0AD-BB92-43CE-A82D-0CE98EE97FE8}" srcOrd="0" destOrd="0" presId="urn:microsoft.com/office/officeart/2008/layout/LinedList"/>
    <dgm:cxn modelId="{D373B2E4-F52F-4D40-86F3-DFD3E9A9B713}" srcId="{E15C5CF2-19C4-4648-91E2-39B0061B9F6E}" destId="{38B2CBAE-7FF6-4CBC-A233-23013312E498}" srcOrd="12" destOrd="0" parTransId="{B44C7880-666F-4809-9F25-E3A68D81F35F}" sibTransId="{177285AC-A1B3-4FEC-8F15-983AEC3A483B}"/>
    <dgm:cxn modelId="{2EB9483D-5424-415B-A7F4-D75B0AE4464F}" srcId="{E15C5CF2-19C4-4648-91E2-39B0061B9F6E}" destId="{C5864059-ECA5-41A6-B7E0-213C81DC81EA}" srcOrd="13" destOrd="0" parTransId="{81363687-B294-4E8A-A50D-F21F88E0BE0F}" sibTransId="{27F2BEFD-2C33-47D0-93B8-969E8B56A512}"/>
    <dgm:cxn modelId="{FAA72EB1-4764-46D9-9658-966A730380D9}" srcId="{E15C5CF2-19C4-4648-91E2-39B0061B9F6E}" destId="{6E2A4F30-A11A-4E6E-BC1A-B5372542F62D}" srcOrd="11" destOrd="0" parTransId="{C482AD9A-2744-4F28-9740-01FEDA3E9B9C}" sibTransId="{9EFAC899-C7E6-4D89-810C-0FF1A9B34A10}"/>
    <dgm:cxn modelId="{23FF697B-C7F2-435F-BD41-6381CDAC7140}" type="presOf" srcId="{8C1FC7C1-E41D-489C-84C0-9D4FDDEE0C87}" destId="{815F1332-2B6A-49B2-B3D7-7648717D08DD}" srcOrd="0" destOrd="0" presId="urn:microsoft.com/office/officeart/2008/layout/LinedList"/>
    <dgm:cxn modelId="{E084D62D-C9FC-457F-A2BE-C293CD4A01F8}" srcId="{E15C5CF2-19C4-4648-91E2-39B0061B9F6E}" destId="{D2CEF668-51DC-4B46-821F-4C74CC7D236E}" srcOrd="9" destOrd="0" parTransId="{DD781A13-6BE7-4BED-964B-65986D7A9F6F}" sibTransId="{3AB4A756-C15C-4FB6-BCBF-B6DA4B538C8D}"/>
    <dgm:cxn modelId="{FC436774-7DC8-44CD-B54C-32E2D54A9A99}" type="presOf" srcId="{6FE3B00B-1F57-4455-8B7F-F5562C599979}" destId="{CA52AA81-5D1D-4BD4-96F1-D2F0BD723AC1}" srcOrd="0" destOrd="0" presId="urn:microsoft.com/office/officeart/2008/layout/LinedList"/>
    <dgm:cxn modelId="{88E94ED1-48E8-4AE1-B452-9EB22334679B}" srcId="{E15C5CF2-19C4-4648-91E2-39B0061B9F6E}" destId="{8C1FC7C1-E41D-489C-84C0-9D4FDDEE0C87}" srcOrd="2" destOrd="0" parTransId="{A6C7B8C8-2BF1-4203-8C45-8F59CAECD827}" sibTransId="{5FF6BCFE-5F33-4A95-94A9-8735F9804F72}"/>
    <dgm:cxn modelId="{368462CC-E921-42D7-9DF1-A43AA90F0AF2}" srcId="{E15C5CF2-19C4-4648-91E2-39B0061B9F6E}" destId="{6FE3B00B-1F57-4455-8B7F-F5562C599979}" srcOrd="8" destOrd="0" parTransId="{EABF7F19-5BC1-4EB9-8B62-CEA613F7617A}" sibTransId="{F03B1548-B60A-4CFA-9760-30324EF98699}"/>
    <dgm:cxn modelId="{8EC27D00-ADC2-43EC-9E50-79D57913A8E4}" type="presOf" srcId="{6E2A4F30-A11A-4E6E-BC1A-B5372542F62D}" destId="{C1876225-4099-4CDC-8242-A7AD5E9ECEA5}" srcOrd="0" destOrd="0" presId="urn:microsoft.com/office/officeart/2008/layout/LinedList"/>
    <dgm:cxn modelId="{4E19A691-1994-43AF-9E86-68D523006475}" type="presOf" srcId="{000316AC-ACD2-4F64-8B26-0E91932180E5}" destId="{3BD465D7-A5EF-4DEC-A43D-656EAAF3048E}" srcOrd="0" destOrd="0" presId="urn:microsoft.com/office/officeart/2008/layout/LinedList"/>
    <dgm:cxn modelId="{F0E661EC-C4E8-4CC3-8EAE-0A92B8C5F617}" type="presOf" srcId="{D2CEF668-51DC-4B46-821F-4C74CC7D236E}" destId="{D78992F3-7FBC-4D32-9F75-BF376BB7794F}" srcOrd="0" destOrd="0" presId="urn:microsoft.com/office/officeart/2008/layout/LinedList"/>
    <dgm:cxn modelId="{831C7090-7931-4F0A-A10B-E75459C9F606}" srcId="{E15C5CF2-19C4-4648-91E2-39B0061B9F6E}" destId="{1E64C27D-8141-4127-A6B8-CC7407E5EFE6}" srcOrd="7" destOrd="0" parTransId="{EBED0464-DA11-436B-AEBD-9ADC428A7024}" sibTransId="{B6BD27AF-4DFA-49C9-B3B5-87B5326A040B}"/>
    <dgm:cxn modelId="{FBDDF0DA-05AB-4DC1-BB58-110C2E27E676}" type="presOf" srcId="{11717927-1CD9-49CE-B775-F4D1E4C2329D}" destId="{96E8DC3A-D82B-4D48-9AF5-017954553931}" srcOrd="0" destOrd="0" presId="urn:microsoft.com/office/officeart/2008/layout/LinedList"/>
    <dgm:cxn modelId="{27382F16-2322-45A0-B806-BF97026CD56E}" type="presOf" srcId="{C5864059-ECA5-41A6-B7E0-213C81DC81EA}" destId="{39301F2C-258E-4D22-ADD6-E9EF41ECA5DE}" srcOrd="0" destOrd="0" presId="urn:microsoft.com/office/officeart/2008/layout/LinedList"/>
    <dgm:cxn modelId="{0447418B-0348-45FC-B5E2-5C672F002DC5}" srcId="{E15C5CF2-19C4-4648-91E2-39B0061B9F6E}" destId="{000316AC-ACD2-4F64-8B26-0E91932180E5}" srcOrd="0" destOrd="0" parTransId="{A7BE9743-1848-43D2-BFA0-DB6F3200FB12}" sibTransId="{96EA0E9B-7464-4952-9100-7D30DCBFBEBE}"/>
    <dgm:cxn modelId="{31A688BD-BE91-4AC1-9717-04BAF656F42F}" srcId="{E15C5CF2-19C4-4648-91E2-39B0061B9F6E}" destId="{11717927-1CD9-49CE-B775-F4D1E4C2329D}" srcOrd="10" destOrd="0" parTransId="{01F3FF07-A055-4137-A9F8-C8B3D9402F8F}" sibTransId="{35D736C0-0132-44D2-B76B-E01FDB045C64}"/>
    <dgm:cxn modelId="{144C0A61-1555-4CDD-B20E-58094D9250AB}" srcId="{E15C5CF2-19C4-4648-91E2-39B0061B9F6E}" destId="{309CAA2E-1A27-42F2-8B39-3E36E6E49D62}" srcOrd="3" destOrd="0" parTransId="{54571674-A825-4176-9375-E83E4042DAF9}" sibTransId="{FBC8F7CD-ECAA-47F0-B251-7088C54B5581}"/>
    <dgm:cxn modelId="{4D783FDE-8F57-41B9-A848-D4F917273BB6}" type="presParOf" srcId="{57976FCB-F4E5-422D-A551-D4C3835184FD}" destId="{A881191D-1B74-4CAF-B639-93A073DB8C5B}" srcOrd="0" destOrd="0" presId="urn:microsoft.com/office/officeart/2008/layout/LinedList"/>
    <dgm:cxn modelId="{7798A4D0-5FE9-4774-8DD8-38B1295B550F}" type="presParOf" srcId="{57976FCB-F4E5-422D-A551-D4C3835184FD}" destId="{21AB799A-1A71-4A77-9A17-F83E985CE9C8}" srcOrd="1" destOrd="0" presId="urn:microsoft.com/office/officeart/2008/layout/LinedList"/>
    <dgm:cxn modelId="{6F72F927-DCDC-4664-B0CF-6D1C7BB66EBD}" type="presParOf" srcId="{21AB799A-1A71-4A77-9A17-F83E985CE9C8}" destId="{3BD465D7-A5EF-4DEC-A43D-656EAAF3048E}" srcOrd="0" destOrd="0" presId="urn:microsoft.com/office/officeart/2008/layout/LinedList"/>
    <dgm:cxn modelId="{3D798D65-B961-4899-B63F-D1B387DAC48A}" type="presParOf" srcId="{21AB799A-1A71-4A77-9A17-F83E985CE9C8}" destId="{A466D07D-A3F4-43F5-9D21-9F7DFFD4D899}" srcOrd="1" destOrd="0" presId="urn:microsoft.com/office/officeart/2008/layout/LinedList"/>
    <dgm:cxn modelId="{60E55E36-2ACC-4783-A522-2299C7AC4292}" type="presParOf" srcId="{57976FCB-F4E5-422D-A551-D4C3835184FD}" destId="{A5CE6A64-D50F-4893-9777-3FE28570FF0E}" srcOrd="2" destOrd="0" presId="urn:microsoft.com/office/officeart/2008/layout/LinedList"/>
    <dgm:cxn modelId="{548968D3-6E7B-42A0-94CA-0FCB9E29E052}" type="presParOf" srcId="{57976FCB-F4E5-422D-A551-D4C3835184FD}" destId="{20E42C3E-1DCB-4331-9725-2B90823738B7}" srcOrd="3" destOrd="0" presId="urn:microsoft.com/office/officeart/2008/layout/LinedList"/>
    <dgm:cxn modelId="{605C0361-27AE-44E9-9ACF-9889AEC4F88F}" type="presParOf" srcId="{20E42C3E-1DCB-4331-9725-2B90823738B7}" destId="{7435889A-C0F6-41D6-9F29-758D9FCB5E2C}" srcOrd="0" destOrd="0" presId="urn:microsoft.com/office/officeart/2008/layout/LinedList"/>
    <dgm:cxn modelId="{14B2E299-D01F-41D6-B818-3759E8B3458A}" type="presParOf" srcId="{20E42C3E-1DCB-4331-9725-2B90823738B7}" destId="{A749C0B2-D6F6-413A-8AF1-F731EF76A0EE}" srcOrd="1" destOrd="0" presId="urn:microsoft.com/office/officeart/2008/layout/LinedList"/>
    <dgm:cxn modelId="{C7DAF260-0748-4B17-AE52-E3AC5C0D3748}" type="presParOf" srcId="{57976FCB-F4E5-422D-A551-D4C3835184FD}" destId="{90E0EA3F-C341-40DB-815B-4903DE6B658E}" srcOrd="4" destOrd="0" presId="urn:microsoft.com/office/officeart/2008/layout/LinedList"/>
    <dgm:cxn modelId="{5FDE38F2-77C9-4666-8CAE-52D6B03241DE}" type="presParOf" srcId="{57976FCB-F4E5-422D-A551-D4C3835184FD}" destId="{C3A7F7EE-EE04-4D8C-84D5-88A8B7D8F3A2}" srcOrd="5" destOrd="0" presId="urn:microsoft.com/office/officeart/2008/layout/LinedList"/>
    <dgm:cxn modelId="{68FFB741-47AD-41AA-8E4D-98A583B14AED}" type="presParOf" srcId="{C3A7F7EE-EE04-4D8C-84D5-88A8B7D8F3A2}" destId="{815F1332-2B6A-49B2-B3D7-7648717D08DD}" srcOrd="0" destOrd="0" presId="urn:microsoft.com/office/officeart/2008/layout/LinedList"/>
    <dgm:cxn modelId="{FF08A692-A35D-4859-875A-74D400086918}" type="presParOf" srcId="{C3A7F7EE-EE04-4D8C-84D5-88A8B7D8F3A2}" destId="{799DA6B0-36C7-48A9-8AF6-337FEC4E70FF}" srcOrd="1" destOrd="0" presId="urn:microsoft.com/office/officeart/2008/layout/LinedList"/>
    <dgm:cxn modelId="{62BBF858-A5E2-456E-95CC-14FB8807B4F0}" type="presParOf" srcId="{57976FCB-F4E5-422D-A551-D4C3835184FD}" destId="{AC0768C5-D3DD-4309-A106-ACC4EAEFFC4F}" srcOrd="6" destOrd="0" presId="urn:microsoft.com/office/officeart/2008/layout/LinedList"/>
    <dgm:cxn modelId="{3EC35D87-0DE9-43C0-9E92-0BD922DDB9DC}" type="presParOf" srcId="{57976FCB-F4E5-422D-A551-D4C3835184FD}" destId="{3422C8AB-6DFF-40A0-8A66-32349307E020}" srcOrd="7" destOrd="0" presId="urn:microsoft.com/office/officeart/2008/layout/LinedList"/>
    <dgm:cxn modelId="{F00D0C74-76B6-47CC-ADC2-051F6DA53028}" type="presParOf" srcId="{3422C8AB-6DFF-40A0-8A66-32349307E020}" destId="{09083B13-5F8F-4DD1-A48F-4BD1B24D60D9}" srcOrd="0" destOrd="0" presId="urn:microsoft.com/office/officeart/2008/layout/LinedList"/>
    <dgm:cxn modelId="{9495B708-BB77-41AE-9B05-42AE0256FA47}" type="presParOf" srcId="{3422C8AB-6DFF-40A0-8A66-32349307E020}" destId="{5809F9FB-AFF6-4952-B4EF-9DD653CA8003}" srcOrd="1" destOrd="0" presId="urn:microsoft.com/office/officeart/2008/layout/LinedList"/>
    <dgm:cxn modelId="{1492BED4-A1A4-4F63-A1AA-451E68333B72}" type="presParOf" srcId="{57976FCB-F4E5-422D-A551-D4C3835184FD}" destId="{9E035177-1DFD-47A6-8B6F-D61E22568628}" srcOrd="8" destOrd="0" presId="urn:microsoft.com/office/officeart/2008/layout/LinedList"/>
    <dgm:cxn modelId="{BEF7AFB2-80D5-4D15-BEA3-E1FB5E42033A}" type="presParOf" srcId="{57976FCB-F4E5-422D-A551-D4C3835184FD}" destId="{913D3615-C1F1-48E5-B963-2A80DE235290}" srcOrd="9" destOrd="0" presId="urn:microsoft.com/office/officeart/2008/layout/LinedList"/>
    <dgm:cxn modelId="{206B31A2-15A8-4FF8-8C62-3F0C0DE0BAE2}" type="presParOf" srcId="{913D3615-C1F1-48E5-B963-2A80DE235290}" destId="{9770B0AD-BB92-43CE-A82D-0CE98EE97FE8}" srcOrd="0" destOrd="0" presId="urn:microsoft.com/office/officeart/2008/layout/LinedList"/>
    <dgm:cxn modelId="{5C630C96-8B09-4AD9-94D1-A58461E38523}" type="presParOf" srcId="{913D3615-C1F1-48E5-B963-2A80DE235290}" destId="{D5AB9E32-C392-4A02-8587-D4337A63EF58}" srcOrd="1" destOrd="0" presId="urn:microsoft.com/office/officeart/2008/layout/LinedList"/>
    <dgm:cxn modelId="{7171657E-E887-4E9D-AD7D-B07E646DEB31}" type="presParOf" srcId="{57976FCB-F4E5-422D-A551-D4C3835184FD}" destId="{D63D14E7-BC0E-4C85-BF59-7022FE072E01}" srcOrd="10" destOrd="0" presId="urn:microsoft.com/office/officeart/2008/layout/LinedList"/>
    <dgm:cxn modelId="{5F47C459-B1A0-4DF1-BE8E-9E4152ADCACB}" type="presParOf" srcId="{57976FCB-F4E5-422D-A551-D4C3835184FD}" destId="{3E7D4FD2-ACF2-439E-B9B6-393917492AC5}" srcOrd="11" destOrd="0" presId="urn:microsoft.com/office/officeart/2008/layout/LinedList"/>
    <dgm:cxn modelId="{E11632B9-778D-4EDC-811D-CD8E3E18062A}" type="presParOf" srcId="{3E7D4FD2-ACF2-439E-B9B6-393917492AC5}" destId="{C97DB833-727B-4C25-94B7-BB584850BC29}" srcOrd="0" destOrd="0" presId="urn:microsoft.com/office/officeart/2008/layout/LinedList"/>
    <dgm:cxn modelId="{5DD1AA66-CEB7-4F1D-AD42-0C35AE71E771}" type="presParOf" srcId="{3E7D4FD2-ACF2-439E-B9B6-393917492AC5}" destId="{2250D6F9-92FB-43DF-9EAA-A391E35E2E93}" srcOrd="1" destOrd="0" presId="urn:microsoft.com/office/officeart/2008/layout/LinedList"/>
    <dgm:cxn modelId="{88B494C0-7E7E-4AB7-949F-D5BDA8B67BB4}" type="presParOf" srcId="{57976FCB-F4E5-422D-A551-D4C3835184FD}" destId="{058E59BA-EBA9-4D88-9FC8-434441E9AA3A}" srcOrd="12" destOrd="0" presId="urn:microsoft.com/office/officeart/2008/layout/LinedList"/>
    <dgm:cxn modelId="{D518CEAE-A316-4470-8DC4-6C1C11F1254D}" type="presParOf" srcId="{57976FCB-F4E5-422D-A551-D4C3835184FD}" destId="{26BDF1CC-C090-4156-9C86-75E38D323D0F}" srcOrd="13" destOrd="0" presId="urn:microsoft.com/office/officeart/2008/layout/LinedList"/>
    <dgm:cxn modelId="{4BB38080-1B7F-46E7-8F2D-33C2CB716F63}" type="presParOf" srcId="{26BDF1CC-C090-4156-9C86-75E38D323D0F}" destId="{4F05FA59-00E2-498D-98DA-449F5B715D81}" srcOrd="0" destOrd="0" presId="urn:microsoft.com/office/officeart/2008/layout/LinedList"/>
    <dgm:cxn modelId="{6A74FFBA-8400-4ABF-8010-E5EF8D437633}" type="presParOf" srcId="{26BDF1CC-C090-4156-9C86-75E38D323D0F}" destId="{6615ACE3-E0FF-473B-8D5F-6F54378962BB}" srcOrd="1" destOrd="0" presId="urn:microsoft.com/office/officeart/2008/layout/LinedList"/>
    <dgm:cxn modelId="{5C85FB55-F05A-497C-98F8-D68AF210F03E}" type="presParOf" srcId="{57976FCB-F4E5-422D-A551-D4C3835184FD}" destId="{ABA45A5A-A939-42A5-8FDD-704AFA318FE5}" srcOrd="14" destOrd="0" presId="urn:microsoft.com/office/officeart/2008/layout/LinedList"/>
    <dgm:cxn modelId="{4E110B7E-8A65-4A29-BE13-4BD07B6D6F2A}" type="presParOf" srcId="{57976FCB-F4E5-422D-A551-D4C3835184FD}" destId="{B32AF871-C18A-4276-B593-754D8A4217A8}" srcOrd="15" destOrd="0" presId="urn:microsoft.com/office/officeart/2008/layout/LinedList"/>
    <dgm:cxn modelId="{E5A8EE31-4AD1-44D7-8955-A8FDC74A7367}" type="presParOf" srcId="{B32AF871-C18A-4276-B593-754D8A4217A8}" destId="{C29C39C4-B31A-46B3-A75B-A7D0AE116386}" srcOrd="0" destOrd="0" presId="urn:microsoft.com/office/officeart/2008/layout/LinedList"/>
    <dgm:cxn modelId="{8C46BBD4-D44F-45C4-B5A7-FE8290A3737B}" type="presParOf" srcId="{B32AF871-C18A-4276-B593-754D8A4217A8}" destId="{E739CD8A-DAE6-40F2-828F-156CEACF22AA}" srcOrd="1" destOrd="0" presId="urn:microsoft.com/office/officeart/2008/layout/LinedList"/>
    <dgm:cxn modelId="{4537F659-62BA-4356-BFE9-C8B6403E46F1}" type="presParOf" srcId="{57976FCB-F4E5-422D-A551-D4C3835184FD}" destId="{5C9B7760-F64D-47B0-9B78-702162364C68}" srcOrd="16" destOrd="0" presId="urn:microsoft.com/office/officeart/2008/layout/LinedList"/>
    <dgm:cxn modelId="{1735E2DC-4F24-4622-9ADC-27DF4C7D6DC0}" type="presParOf" srcId="{57976FCB-F4E5-422D-A551-D4C3835184FD}" destId="{94912946-A771-46C1-9034-05AD340441A5}" srcOrd="17" destOrd="0" presId="urn:microsoft.com/office/officeart/2008/layout/LinedList"/>
    <dgm:cxn modelId="{A91A399E-D0F2-4B8B-AB1E-1FCBF9F4C02C}" type="presParOf" srcId="{94912946-A771-46C1-9034-05AD340441A5}" destId="{CA52AA81-5D1D-4BD4-96F1-D2F0BD723AC1}" srcOrd="0" destOrd="0" presId="urn:microsoft.com/office/officeart/2008/layout/LinedList"/>
    <dgm:cxn modelId="{0B20ABE3-D898-49D6-805E-00F7A9AE43E6}" type="presParOf" srcId="{94912946-A771-46C1-9034-05AD340441A5}" destId="{E9D7FDD2-EBD6-4B6C-923C-C22B513948A3}" srcOrd="1" destOrd="0" presId="urn:microsoft.com/office/officeart/2008/layout/LinedList"/>
    <dgm:cxn modelId="{45B4BA8E-4D4A-46A5-A840-60F39287F680}" type="presParOf" srcId="{57976FCB-F4E5-422D-A551-D4C3835184FD}" destId="{4A56BC9E-81C4-4762-A336-FC918DB1509A}" srcOrd="18" destOrd="0" presId="urn:microsoft.com/office/officeart/2008/layout/LinedList"/>
    <dgm:cxn modelId="{D16BD374-134C-466F-806F-F0393ABC2816}" type="presParOf" srcId="{57976FCB-F4E5-422D-A551-D4C3835184FD}" destId="{17930046-51AA-4A84-AF68-8BF9F910A8C8}" srcOrd="19" destOrd="0" presId="urn:microsoft.com/office/officeart/2008/layout/LinedList"/>
    <dgm:cxn modelId="{02C5DDE0-A195-45D9-85AE-375EA87B7E77}" type="presParOf" srcId="{17930046-51AA-4A84-AF68-8BF9F910A8C8}" destId="{D78992F3-7FBC-4D32-9F75-BF376BB7794F}" srcOrd="0" destOrd="0" presId="urn:microsoft.com/office/officeart/2008/layout/LinedList"/>
    <dgm:cxn modelId="{73535C86-89F4-4978-AFAB-E5A8B7B45015}" type="presParOf" srcId="{17930046-51AA-4A84-AF68-8BF9F910A8C8}" destId="{B68FB670-F919-4094-A625-FF8094E11916}" srcOrd="1" destOrd="0" presId="urn:microsoft.com/office/officeart/2008/layout/LinedList"/>
    <dgm:cxn modelId="{4A2EDAF4-BEB5-405D-B99D-29B1F15C8983}" type="presParOf" srcId="{57976FCB-F4E5-422D-A551-D4C3835184FD}" destId="{D0CE907C-3214-4810-BC5F-7D96097A756A}" srcOrd="20" destOrd="0" presId="urn:microsoft.com/office/officeart/2008/layout/LinedList"/>
    <dgm:cxn modelId="{190A2117-89C6-4B30-B3EF-2C4EB7E83275}" type="presParOf" srcId="{57976FCB-F4E5-422D-A551-D4C3835184FD}" destId="{B3C68383-327E-4DA9-BD16-A5B1A87652A7}" srcOrd="21" destOrd="0" presId="urn:microsoft.com/office/officeart/2008/layout/LinedList"/>
    <dgm:cxn modelId="{7EABFC96-2E9A-4F9F-824F-26D8FE0E3728}" type="presParOf" srcId="{B3C68383-327E-4DA9-BD16-A5B1A87652A7}" destId="{96E8DC3A-D82B-4D48-9AF5-017954553931}" srcOrd="0" destOrd="0" presId="urn:microsoft.com/office/officeart/2008/layout/LinedList"/>
    <dgm:cxn modelId="{5BA0AD7A-7E80-49F2-A31A-64B8C5622F30}" type="presParOf" srcId="{B3C68383-327E-4DA9-BD16-A5B1A87652A7}" destId="{36275A99-FFC1-4D6F-83F0-E59A3EB0EBD2}" srcOrd="1" destOrd="0" presId="urn:microsoft.com/office/officeart/2008/layout/LinedList"/>
    <dgm:cxn modelId="{922453FD-7E63-491D-938E-B46330B17C98}" type="presParOf" srcId="{57976FCB-F4E5-422D-A551-D4C3835184FD}" destId="{AE12F617-4DBF-4C64-BD9C-1DDABA1979BC}" srcOrd="22" destOrd="0" presId="urn:microsoft.com/office/officeart/2008/layout/LinedList"/>
    <dgm:cxn modelId="{6C14FCDA-1487-4374-BEF2-E78AA4378A96}" type="presParOf" srcId="{57976FCB-F4E5-422D-A551-D4C3835184FD}" destId="{966DBB71-E001-4043-829F-8D5E0981674F}" srcOrd="23" destOrd="0" presId="urn:microsoft.com/office/officeart/2008/layout/LinedList"/>
    <dgm:cxn modelId="{EEEE5A9C-CD81-4D48-8453-B05069C06B4D}" type="presParOf" srcId="{966DBB71-E001-4043-829F-8D5E0981674F}" destId="{C1876225-4099-4CDC-8242-A7AD5E9ECEA5}" srcOrd="0" destOrd="0" presId="urn:microsoft.com/office/officeart/2008/layout/LinedList"/>
    <dgm:cxn modelId="{311251AA-EFB6-4661-88F0-BC006B96A5AE}" type="presParOf" srcId="{966DBB71-E001-4043-829F-8D5E0981674F}" destId="{0887A9C4-32EE-4849-95A0-ACB58DCA7896}" srcOrd="1" destOrd="0" presId="urn:microsoft.com/office/officeart/2008/layout/LinedList"/>
    <dgm:cxn modelId="{0F17D7D3-AFD5-4799-B5DD-01C9E19AB996}" type="presParOf" srcId="{57976FCB-F4E5-422D-A551-D4C3835184FD}" destId="{4D249BE3-97BE-4501-9CC9-C591CBF46446}" srcOrd="24" destOrd="0" presId="urn:microsoft.com/office/officeart/2008/layout/LinedList"/>
    <dgm:cxn modelId="{18C9057E-512B-4FAF-A50A-F17B859CB241}" type="presParOf" srcId="{57976FCB-F4E5-422D-A551-D4C3835184FD}" destId="{DFC5518A-5D13-4728-95B6-570A18503495}" srcOrd="25" destOrd="0" presId="urn:microsoft.com/office/officeart/2008/layout/LinedList"/>
    <dgm:cxn modelId="{AB4631F3-6BB1-4A82-8D34-04903E76D6C4}" type="presParOf" srcId="{DFC5518A-5D13-4728-95B6-570A18503495}" destId="{B2FE8E9B-3DFD-4E00-9068-F524783B4893}" srcOrd="0" destOrd="0" presId="urn:microsoft.com/office/officeart/2008/layout/LinedList"/>
    <dgm:cxn modelId="{C1D6884D-DBB2-429C-942F-B142AC4E7E97}" type="presParOf" srcId="{DFC5518A-5D13-4728-95B6-570A18503495}" destId="{69715C07-F8B2-4084-8E72-EE5450D19897}" srcOrd="1" destOrd="0" presId="urn:microsoft.com/office/officeart/2008/layout/LinedList"/>
    <dgm:cxn modelId="{171C9343-A0AB-44CF-B5AD-96361C9BC687}" type="presParOf" srcId="{57976FCB-F4E5-422D-A551-D4C3835184FD}" destId="{805EB543-1951-4655-8866-1A9FF3016E32}" srcOrd="26" destOrd="0" presId="urn:microsoft.com/office/officeart/2008/layout/LinedList"/>
    <dgm:cxn modelId="{B32D5250-1CB1-4B9F-A14F-C9A82DFC7DA6}" type="presParOf" srcId="{57976FCB-F4E5-422D-A551-D4C3835184FD}" destId="{BDF5B860-4FB7-4DC3-BE34-77D8451AF748}" srcOrd="27" destOrd="0" presId="urn:microsoft.com/office/officeart/2008/layout/LinedList"/>
    <dgm:cxn modelId="{DA50D22E-A731-4B01-945C-D44393177886}" type="presParOf" srcId="{BDF5B860-4FB7-4DC3-BE34-77D8451AF748}" destId="{39301F2C-258E-4D22-ADD6-E9EF41ECA5DE}" srcOrd="0" destOrd="0" presId="urn:microsoft.com/office/officeart/2008/layout/LinedList"/>
    <dgm:cxn modelId="{8D0D0E6A-BF81-4A02-8106-1A1C56D3CFA4}" type="presParOf" srcId="{BDF5B860-4FB7-4DC3-BE34-77D8451AF748}" destId="{B340CF7B-C653-499A-9254-1B08C3EAB577}"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B0980-AB4D-449D-83D3-39D8205740A7}"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tr-TR"/>
        </a:p>
      </dgm:t>
    </dgm:pt>
    <dgm:pt modelId="{DB0798EE-34DB-433F-A3E7-B1474F93CD38}">
      <dgm:prSet phldrT="[Metin]" custT="1"/>
      <dgm:spPr/>
      <dgm:t>
        <a:bodyPr/>
        <a:lstStyle/>
        <a:p>
          <a:r>
            <a:rPr lang="tr-TR" sz="2000" b="1" dirty="0" smtClean="0">
              <a:effectLst/>
              <a:latin typeface="Times New Roman" panose="02020603050405020304" pitchFamily="18" charset="0"/>
              <a:ea typeface="+mn-ea"/>
              <a:cs typeface="Times New Roman" panose="02020603050405020304" pitchFamily="18" charset="0"/>
            </a:rPr>
            <a:t>Teftiş Faaliyetleri</a:t>
          </a:r>
          <a:endParaRPr lang="tr-TR" sz="2000" dirty="0"/>
        </a:p>
      </dgm:t>
    </dgm:pt>
    <dgm:pt modelId="{C66630BC-F7C9-42D8-B079-37C0D92539A2}" type="parTrans" cxnId="{CF79AC7D-7B28-4B2A-9A25-C4713ECED3BE}">
      <dgm:prSet/>
      <dgm:spPr/>
      <dgm:t>
        <a:bodyPr/>
        <a:lstStyle/>
        <a:p>
          <a:endParaRPr lang="tr-TR"/>
        </a:p>
      </dgm:t>
    </dgm:pt>
    <dgm:pt modelId="{EDE36D83-7037-49A8-B65D-F5CF7F4B5217}" type="sibTrans" cxnId="{CF79AC7D-7B28-4B2A-9A25-C4713ECED3BE}">
      <dgm:prSet/>
      <dgm:spPr/>
      <dgm:t>
        <a:bodyPr/>
        <a:lstStyle/>
        <a:p>
          <a:endParaRPr lang="tr-TR"/>
        </a:p>
      </dgm:t>
    </dgm:pt>
    <dgm:pt modelId="{6324408B-FEA4-43CD-B935-763F4C861F9C}">
      <dgm:prSet phldrT="[Metin]" custT="1"/>
      <dgm:spPr/>
      <dgm:t>
        <a:bodyPr/>
        <a:lstStyle/>
        <a:p>
          <a:r>
            <a:rPr lang="tr-TR" sz="2000" b="1" dirty="0" smtClean="0">
              <a:effectLst/>
              <a:latin typeface="Times New Roman" panose="02020603050405020304" pitchFamily="18" charset="0"/>
              <a:ea typeface="+mn-ea"/>
              <a:cs typeface="Times New Roman" panose="02020603050405020304" pitchFamily="18" charset="0"/>
            </a:rPr>
            <a:t>İş Teftişi </a:t>
          </a:r>
        </a:p>
        <a:p>
          <a:r>
            <a:rPr lang="tr-TR" sz="1400" b="0" i="1" dirty="0" smtClean="0">
              <a:effectLst/>
              <a:latin typeface="Times New Roman" panose="02020603050405020304" pitchFamily="18" charset="0"/>
              <a:ea typeface="+mn-ea"/>
              <a:cs typeface="Times New Roman" panose="02020603050405020304" pitchFamily="18" charset="0"/>
            </a:rPr>
            <a:t>(Çalışma hayatı teftişi)</a:t>
          </a:r>
          <a:endParaRPr lang="tr-TR" sz="1400" i="1" dirty="0"/>
        </a:p>
      </dgm:t>
    </dgm:pt>
    <dgm:pt modelId="{B1A9ED7E-33A4-4B71-8782-61817B9E377B}" type="parTrans" cxnId="{EEAA8320-3AC4-45FA-9A53-9FD47D23E881}">
      <dgm:prSet/>
      <dgm:spPr/>
      <dgm:t>
        <a:bodyPr/>
        <a:lstStyle/>
        <a:p>
          <a:endParaRPr lang="tr-TR" b="1"/>
        </a:p>
      </dgm:t>
    </dgm:pt>
    <dgm:pt modelId="{AD64EF91-A063-4306-B5D0-6AB7A61840F8}" type="sibTrans" cxnId="{EEAA8320-3AC4-45FA-9A53-9FD47D23E881}">
      <dgm:prSet/>
      <dgm:spPr/>
      <dgm:t>
        <a:bodyPr/>
        <a:lstStyle/>
        <a:p>
          <a:endParaRPr lang="tr-TR"/>
        </a:p>
      </dgm:t>
    </dgm:pt>
    <dgm:pt modelId="{49687AB2-E411-4604-920D-BE8B5EC0FF82}">
      <dgm:prSet phldrT="[Metin]" custT="1"/>
      <dgm:spPr/>
      <dgm:t>
        <a:bodyPr/>
        <a:lstStyle/>
        <a:p>
          <a:r>
            <a:rPr lang="tr-TR" sz="1600" b="1" dirty="0" smtClean="0">
              <a:effectLst/>
              <a:latin typeface="Times New Roman" panose="02020603050405020304" pitchFamily="18" charset="0"/>
              <a:ea typeface="+mn-ea"/>
              <a:cs typeface="Times New Roman" panose="02020603050405020304" pitchFamily="18" charset="0"/>
            </a:rPr>
            <a:t>İşin Yürütümü Teftişi </a:t>
          </a:r>
        </a:p>
        <a:p>
          <a:r>
            <a:rPr lang="tr-TR" sz="1400" b="0" i="1" dirty="0" smtClean="0">
              <a:effectLst/>
              <a:latin typeface="Times New Roman" panose="02020603050405020304" pitchFamily="18" charset="0"/>
              <a:ea typeface="+mn-ea"/>
              <a:cs typeface="Times New Roman" panose="02020603050405020304" pitchFamily="18" charset="0"/>
            </a:rPr>
            <a:t>(Çalışma Koşulları)</a:t>
          </a:r>
          <a:endParaRPr lang="tr-TR" sz="1400" i="1" dirty="0"/>
        </a:p>
      </dgm:t>
    </dgm:pt>
    <dgm:pt modelId="{BB15A14E-1D4E-4A95-A476-CD031FC35407}" type="parTrans" cxnId="{C4C1494A-0AB2-471F-B865-27F69D6EE011}">
      <dgm:prSet/>
      <dgm:spPr/>
      <dgm:t>
        <a:bodyPr/>
        <a:lstStyle/>
        <a:p>
          <a:endParaRPr lang="tr-TR" b="1"/>
        </a:p>
      </dgm:t>
    </dgm:pt>
    <dgm:pt modelId="{E74B130C-8721-45AD-BCBE-B620E8F28D9A}" type="sibTrans" cxnId="{C4C1494A-0AB2-471F-B865-27F69D6EE011}">
      <dgm:prSet/>
      <dgm:spPr/>
      <dgm:t>
        <a:bodyPr/>
        <a:lstStyle/>
        <a:p>
          <a:endParaRPr lang="tr-TR"/>
        </a:p>
      </dgm:t>
    </dgm:pt>
    <dgm:pt modelId="{24FB6883-4480-43B1-A602-572752DD3D95}">
      <dgm:prSet phldrT="[Metin]" custT="1"/>
      <dgm:spPr/>
      <dgm:t>
        <a:bodyPr/>
        <a:lstStyle/>
        <a:p>
          <a:r>
            <a:rPr lang="tr-TR" sz="1600" b="1" dirty="0" smtClean="0">
              <a:effectLst/>
              <a:latin typeface="Times New Roman" panose="02020603050405020304" pitchFamily="18" charset="0"/>
              <a:ea typeface="+mn-ea"/>
              <a:cs typeface="Times New Roman" panose="02020603050405020304" pitchFamily="18" charset="0"/>
            </a:rPr>
            <a:t>İş Sağlığı ve Güvenliği Teftişi </a:t>
          </a:r>
        </a:p>
        <a:p>
          <a:r>
            <a:rPr lang="tr-TR" sz="1400" b="0" i="1" dirty="0" smtClean="0">
              <a:effectLst/>
              <a:latin typeface="Times New Roman" panose="02020603050405020304" pitchFamily="18" charset="0"/>
              <a:ea typeface="+mn-ea"/>
              <a:cs typeface="Times New Roman" panose="02020603050405020304" pitchFamily="18" charset="0"/>
            </a:rPr>
            <a:t>(Çalışma Ortamı)</a:t>
          </a:r>
          <a:endParaRPr lang="tr-TR" sz="1400" i="1" dirty="0"/>
        </a:p>
      </dgm:t>
    </dgm:pt>
    <dgm:pt modelId="{FB5C3291-752D-4D04-B4B8-85EE5122285C}" type="parTrans" cxnId="{AA268E8A-EB3F-40FB-80D9-77C7D43AA763}">
      <dgm:prSet/>
      <dgm:spPr/>
      <dgm:t>
        <a:bodyPr/>
        <a:lstStyle/>
        <a:p>
          <a:endParaRPr lang="tr-TR" b="1"/>
        </a:p>
      </dgm:t>
    </dgm:pt>
    <dgm:pt modelId="{B22EF787-F444-4F2A-9380-2F757159F158}" type="sibTrans" cxnId="{AA268E8A-EB3F-40FB-80D9-77C7D43AA763}">
      <dgm:prSet/>
      <dgm:spPr/>
      <dgm:t>
        <a:bodyPr/>
        <a:lstStyle/>
        <a:p>
          <a:endParaRPr lang="tr-TR"/>
        </a:p>
      </dgm:t>
    </dgm:pt>
    <dgm:pt modelId="{0A4A03B0-4532-401A-BEB1-632F0F72181C}">
      <dgm:prSet phldrT="[Metin]" custT="1"/>
      <dgm:spPr/>
      <dgm:t>
        <a:bodyPr/>
        <a:lstStyle/>
        <a:p>
          <a:r>
            <a:rPr lang="tr-TR" sz="2000" b="1" dirty="0" smtClean="0">
              <a:effectLst/>
              <a:latin typeface="Times New Roman" panose="02020603050405020304" pitchFamily="18" charset="0"/>
              <a:ea typeface="+mn-ea"/>
              <a:cs typeface="Times New Roman" panose="02020603050405020304" pitchFamily="18" charset="0"/>
            </a:rPr>
            <a:t>İdari Teftiş </a:t>
          </a:r>
        </a:p>
        <a:p>
          <a:r>
            <a:rPr lang="tr-TR" sz="1400" b="0" i="1" dirty="0" smtClean="0">
              <a:effectLst/>
              <a:latin typeface="Times New Roman" panose="02020603050405020304" pitchFamily="18" charset="0"/>
              <a:ea typeface="+mn-ea"/>
              <a:cs typeface="Times New Roman" panose="02020603050405020304" pitchFamily="18" charset="0"/>
            </a:rPr>
            <a:t>(Bakanlık teşkilatı ile personelinin teftişi)</a:t>
          </a:r>
          <a:endParaRPr lang="tr-TR" sz="1400" i="1" dirty="0"/>
        </a:p>
      </dgm:t>
    </dgm:pt>
    <dgm:pt modelId="{8712010C-D32A-4195-9C02-A3011D5B7F63}" type="parTrans" cxnId="{082576F2-A39D-4D1F-9B7D-DF221A9EA83C}">
      <dgm:prSet/>
      <dgm:spPr/>
      <dgm:t>
        <a:bodyPr/>
        <a:lstStyle/>
        <a:p>
          <a:endParaRPr lang="tr-TR" b="1"/>
        </a:p>
      </dgm:t>
    </dgm:pt>
    <dgm:pt modelId="{A6214887-50AA-42B5-A215-DA8EE4A5C357}" type="sibTrans" cxnId="{082576F2-A39D-4D1F-9B7D-DF221A9EA83C}">
      <dgm:prSet/>
      <dgm:spPr/>
      <dgm:t>
        <a:bodyPr/>
        <a:lstStyle/>
        <a:p>
          <a:endParaRPr lang="tr-TR"/>
        </a:p>
      </dgm:t>
    </dgm:pt>
    <dgm:pt modelId="{BA701246-0D1D-4340-9E63-37E4D716BC95}" type="pres">
      <dgm:prSet presAssocID="{C04B0980-AB4D-449D-83D3-39D8205740A7}" presName="hierChild1" presStyleCnt="0">
        <dgm:presLayoutVars>
          <dgm:chPref val="1"/>
          <dgm:dir/>
          <dgm:animOne val="branch"/>
          <dgm:animLvl val="lvl"/>
          <dgm:resizeHandles/>
        </dgm:presLayoutVars>
      </dgm:prSet>
      <dgm:spPr/>
      <dgm:t>
        <a:bodyPr/>
        <a:lstStyle/>
        <a:p>
          <a:endParaRPr lang="tr-TR"/>
        </a:p>
      </dgm:t>
    </dgm:pt>
    <dgm:pt modelId="{8E85CD6B-D59C-4303-845B-98129A3A89F0}" type="pres">
      <dgm:prSet presAssocID="{DB0798EE-34DB-433F-A3E7-B1474F93CD38}" presName="hierRoot1" presStyleCnt="0"/>
      <dgm:spPr/>
    </dgm:pt>
    <dgm:pt modelId="{58D3FA8C-4B00-4F98-9502-0EA1B49A8B4D}" type="pres">
      <dgm:prSet presAssocID="{DB0798EE-34DB-433F-A3E7-B1474F93CD38}" presName="composite" presStyleCnt="0"/>
      <dgm:spPr/>
    </dgm:pt>
    <dgm:pt modelId="{72A224A5-FFED-4808-BB91-536AA212368A}" type="pres">
      <dgm:prSet presAssocID="{DB0798EE-34DB-433F-A3E7-B1474F93CD38}" presName="background" presStyleLbl="node0" presStyleIdx="0" presStyleCnt="1"/>
      <dgm:spPr/>
    </dgm:pt>
    <dgm:pt modelId="{BE17B67C-D078-43A1-92C8-9344CA4BF543}" type="pres">
      <dgm:prSet presAssocID="{DB0798EE-34DB-433F-A3E7-B1474F93CD38}" presName="text" presStyleLbl="fgAcc0" presStyleIdx="0" presStyleCnt="1" custScaleX="135670">
        <dgm:presLayoutVars>
          <dgm:chPref val="3"/>
        </dgm:presLayoutVars>
      </dgm:prSet>
      <dgm:spPr/>
      <dgm:t>
        <a:bodyPr/>
        <a:lstStyle/>
        <a:p>
          <a:endParaRPr lang="tr-TR"/>
        </a:p>
      </dgm:t>
    </dgm:pt>
    <dgm:pt modelId="{A121330D-4A21-45DF-BBE1-98B5241938DB}" type="pres">
      <dgm:prSet presAssocID="{DB0798EE-34DB-433F-A3E7-B1474F93CD38}" presName="hierChild2" presStyleCnt="0"/>
      <dgm:spPr/>
    </dgm:pt>
    <dgm:pt modelId="{7415CC8B-C68D-4A3B-AD23-D43401A1D72F}" type="pres">
      <dgm:prSet presAssocID="{B1A9ED7E-33A4-4B71-8782-61817B9E377B}" presName="Name10" presStyleLbl="parChTrans1D2" presStyleIdx="0" presStyleCnt="2"/>
      <dgm:spPr/>
      <dgm:t>
        <a:bodyPr/>
        <a:lstStyle/>
        <a:p>
          <a:endParaRPr lang="tr-TR"/>
        </a:p>
      </dgm:t>
    </dgm:pt>
    <dgm:pt modelId="{021D9EE4-59DE-41A0-864D-4CE0D09A2986}" type="pres">
      <dgm:prSet presAssocID="{6324408B-FEA4-43CD-B935-763F4C861F9C}" presName="hierRoot2" presStyleCnt="0"/>
      <dgm:spPr/>
    </dgm:pt>
    <dgm:pt modelId="{6D57C88C-738F-4CD3-AF57-A02C980C6B43}" type="pres">
      <dgm:prSet presAssocID="{6324408B-FEA4-43CD-B935-763F4C861F9C}" presName="composite2" presStyleCnt="0"/>
      <dgm:spPr/>
    </dgm:pt>
    <dgm:pt modelId="{07692C4F-64A5-44EF-8FA8-BE41F9DB8006}" type="pres">
      <dgm:prSet presAssocID="{6324408B-FEA4-43CD-B935-763F4C861F9C}" presName="background2" presStyleLbl="node2" presStyleIdx="0" presStyleCnt="2"/>
      <dgm:spPr/>
    </dgm:pt>
    <dgm:pt modelId="{BD09587B-46B1-49B9-9866-C96C03E13EDB}" type="pres">
      <dgm:prSet presAssocID="{6324408B-FEA4-43CD-B935-763F4C861F9C}" presName="text2" presStyleLbl="fgAcc2" presStyleIdx="0" presStyleCnt="2" custScaleX="179429" custLinFactNeighborX="-46738" custLinFactNeighborY="2358">
        <dgm:presLayoutVars>
          <dgm:chPref val="3"/>
        </dgm:presLayoutVars>
      </dgm:prSet>
      <dgm:spPr/>
      <dgm:t>
        <a:bodyPr/>
        <a:lstStyle/>
        <a:p>
          <a:endParaRPr lang="tr-TR"/>
        </a:p>
      </dgm:t>
    </dgm:pt>
    <dgm:pt modelId="{20B64699-FB75-4753-87DD-307DA2D1FA37}" type="pres">
      <dgm:prSet presAssocID="{6324408B-FEA4-43CD-B935-763F4C861F9C}" presName="hierChild3" presStyleCnt="0"/>
      <dgm:spPr/>
    </dgm:pt>
    <dgm:pt modelId="{5DB2122C-3F8C-41B8-96DF-4B590E7C0FD8}" type="pres">
      <dgm:prSet presAssocID="{BB15A14E-1D4E-4A95-A476-CD031FC35407}" presName="Name17" presStyleLbl="parChTrans1D3" presStyleIdx="0" presStyleCnt="2"/>
      <dgm:spPr/>
      <dgm:t>
        <a:bodyPr/>
        <a:lstStyle/>
        <a:p>
          <a:endParaRPr lang="tr-TR"/>
        </a:p>
      </dgm:t>
    </dgm:pt>
    <dgm:pt modelId="{03312189-6090-4FD8-8238-0022327C46BE}" type="pres">
      <dgm:prSet presAssocID="{49687AB2-E411-4604-920D-BE8B5EC0FF82}" presName="hierRoot3" presStyleCnt="0"/>
      <dgm:spPr/>
    </dgm:pt>
    <dgm:pt modelId="{DF64A93E-5E59-4BDE-9648-A54203501349}" type="pres">
      <dgm:prSet presAssocID="{49687AB2-E411-4604-920D-BE8B5EC0FF82}" presName="composite3" presStyleCnt="0"/>
      <dgm:spPr/>
    </dgm:pt>
    <dgm:pt modelId="{6CFC0631-6F7D-4A6A-86A5-55583F562C70}" type="pres">
      <dgm:prSet presAssocID="{49687AB2-E411-4604-920D-BE8B5EC0FF82}" presName="background3" presStyleLbl="node3" presStyleIdx="0" presStyleCnt="2"/>
      <dgm:spPr/>
    </dgm:pt>
    <dgm:pt modelId="{80E22F27-10D7-4AEC-A0F1-0F3EACD4EACA}" type="pres">
      <dgm:prSet presAssocID="{49687AB2-E411-4604-920D-BE8B5EC0FF82}" presName="text3" presStyleLbl="fgAcc3" presStyleIdx="0" presStyleCnt="2" custScaleX="178192" custLinFactNeighborY="40897">
        <dgm:presLayoutVars>
          <dgm:chPref val="3"/>
        </dgm:presLayoutVars>
      </dgm:prSet>
      <dgm:spPr/>
      <dgm:t>
        <a:bodyPr/>
        <a:lstStyle/>
        <a:p>
          <a:endParaRPr lang="tr-TR"/>
        </a:p>
      </dgm:t>
    </dgm:pt>
    <dgm:pt modelId="{2509E6B0-5D23-4D46-A757-8597CA2522E0}" type="pres">
      <dgm:prSet presAssocID="{49687AB2-E411-4604-920D-BE8B5EC0FF82}" presName="hierChild4" presStyleCnt="0"/>
      <dgm:spPr/>
    </dgm:pt>
    <dgm:pt modelId="{4EA1DF36-ED74-4F32-98E3-864EA797F30F}" type="pres">
      <dgm:prSet presAssocID="{FB5C3291-752D-4D04-B4B8-85EE5122285C}" presName="Name17" presStyleLbl="parChTrans1D3" presStyleIdx="1" presStyleCnt="2"/>
      <dgm:spPr/>
      <dgm:t>
        <a:bodyPr/>
        <a:lstStyle/>
        <a:p>
          <a:endParaRPr lang="tr-TR"/>
        </a:p>
      </dgm:t>
    </dgm:pt>
    <dgm:pt modelId="{0F04DD85-3651-4649-98A4-F07A86E89E1C}" type="pres">
      <dgm:prSet presAssocID="{24FB6883-4480-43B1-A602-572752DD3D95}" presName="hierRoot3" presStyleCnt="0"/>
      <dgm:spPr/>
    </dgm:pt>
    <dgm:pt modelId="{6E6ABD72-91EE-4840-B942-9EAD078389AF}" type="pres">
      <dgm:prSet presAssocID="{24FB6883-4480-43B1-A602-572752DD3D95}" presName="composite3" presStyleCnt="0"/>
      <dgm:spPr/>
    </dgm:pt>
    <dgm:pt modelId="{585B9569-6D38-4374-A119-500E4C71A976}" type="pres">
      <dgm:prSet presAssocID="{24FB6883-4480-43B1-A602-572752DD3D95}" presName="background3" presStyleLbl="node3" presStyleIdx="1" presStyleCnt="2"/>
      <dgm:spPr/>
    </dgm:pt>
    <dgm:pt modelId="{F3F01266-41F4-4257-AFFD-B85BDCF3FB1C}" type="pres">
      <dgm:prSet presAssocID="{24FB6883-4480-43B1-A602-572752DD3D95}" presName="text3" presStyleLbl="fgAcc3" presStyleIdx="1" presStyleCnt="2" custScaleX="178192" custLinFactNeighborY="40897">
        <dgm:presLayoutVars>
          <dgm:chPref val="3"/>
        </dgm:presLayoutVars>
      </dgm:prSet>
      <dgm:spPr/>
      <dgm:t>
        <a:bodyPr/>
        <a:lstStyle/>
        <a:p>
          <a:endParaRPr lang="tr-TR"/>
        </a:p>
      </dgm:t>
    </dgm:pt>
    <dgm:pt modelId="{E9E883C0-626D-4EC3-959C-03D1D5C53FBA}" type="pres">
      <dgm:prSet presAssocID="{24FB6883-4480-43B1-A602-572752DD3D95}" presName="hierChild4" presStyleCnt="0"/>
      <dgm:spPr/>
    </dgm:pt>
    <dgm:pt modelId="{0D56EC65-1669-4D3D-8FE9-FB1889B4591D}" type="pres">
      <dgm:prSet presAssocID="{8712010C-D32A-4195-9C02-A3011D5B7F63}" presName="Name10" presStyleLbl="parChTrans1D2" presStyleIdx="1" presStyleCnt="2"/>
      <dgm:spPr/>
      <dgm:t>
        <a:bodyPr/>
        <a:lstStyle/>
        <a:p>
          <a:endParaRPr lang="tr-TR"/>
        </a:p>
      </dgm:t>
    </dgm:pt>
    <dgm:pt modelId="{7EA65ACF-AC3B-429C-84D2-A0B5A85C770E}" type="pres">
      <dgm:prSet presAssocID="{0A4A03B0-4532-401A-BEB1-632F0F72181C}" presName="hierRoot2" presStyleCnt="0"/>
      <dgm:spPr/>
    </dgm:pt>
    <dgm:pt modelId="{2A99A542-913E-431B-A383-4A95305DBC1C}" type="pres">
      <dgm:prSet presAssocID="{0A4A03B0-4532-401A-BEB1-632F0F72181C}" presName="composite2" presStyleCnt="0"/>
      <dgm:spPr/>
    </dgm:pt>
    <dgm:pt modelId="{E87CFC6E-8EB2-45AB-A881-BE138DE639DC}" type="pres">
      <dgm:prSet presAssocID="{0A4A03B0-4532-401A-BEB1-632F0F72181C}" presName="background2" presStyleLbl="node2" presStyleIdx="1" presStyleCnt="2"/>
      <dgm:spPr/>
    </dgm:pt>
    <dgm:pt modelId="{45B4A1A6-CEF9-4DFA-87F2-F09F6B7655E6}" type="pres">
      <dgm:prSet presAssocID="{0A4A03B0-4532-401A-BEB1-632F0F72181C}" presName="text2" presStyleLbl="fgAcc2" presStyleIdx="1" presStyleCnt="2" custScaleX="179429" custLinFactNeighborX="45342" custLinFactNeighborY="2197">
        <dgm:presLayoutVars>
          <dgm:chPref val="3"/>
        </dgm:presLayoutVars>
      </dgm:prSet>
      <dgm:spPr/>
      <dgm:t>
        <a:bodyPr/>
        <a:lstStyle/>
        <a:p>
          <a:endParaRPr lang="tr-TR"/>
        </a:p>
      </dgm:t>
    </dgm:pt>
    <dgm:pt modelId="{17E8DB3F-5641-4049-8E0F-7AB9350951F4}" type="pres">
      <dgm:prSet presAssocID="{0A4A03B0-4532-401A-BEB1-632F0F72181C}" presName="hierChild3" presStyleCnt="0"/>
      <dgm:spPr/>
    </dgm:pt>
  </dgm:ptLst>
  <dgm:cxnLst>
    <dgm:cxn modelId="{CF79AC7D-7B28-4B2A-9A25-C4713ECED3BE}" srcId="{C04B0980-AB4D-449D-83D3-39D8205740A7}" destId="{DB0798EE-34DB-433F-A3E7-B1474F93CD38}" srcOrd="0" destOrd="0" parTransId="{C66630BC-F7C9-42D8-B079-37C0D92539A2}" sibTransId="{EDE36D83-7037-49A8-B65D-F5CF7F4B5217}"/>
    <dgm:cxn modelId="{899B3C1A-D4FD-45A7-8824-B77D4A37DBE6}" type="presOf" srcId="{BB15A14E-1D4E-4A95-A476-CD031FC35407}" destId="{5DB2122C-3F8C-41B8-96DF-4B590E7C0FD8}" srcOrd="0" destOrd="0" presId="urn:microsoft.com/office/officeart/2005/8/layout/hierarchy1"/>
    <dgm:cxn modelId="{36DB65C1-6214-47BB-818B-BBA2F5F60C2A}" type="presOf" srcId="{C04B0980-AB4D-449D-83D3-39D8205740A7}" destId="{BA701246-0D1D-4340-9E63-37E4D716BC95}" srcOrd="0" destOrd="0" presId="urn:microsoft.com/office/officeart/2005/8/layout/hierarchy1"/>
    <dgm:cxn modelId="{7325BEC6-7335-43B7-AD46-410D786C9A92}" type="presOf" srcId="{DB0798EE-34DB-433F-A3E7-B1474F93CD38}" destId="{BE17B67C-D078-43A1-92C8-9344CA4BF543}" srcOrd="0" destOrd="0" presId="urn:microsoft.com/office/officeart/2005/8/layout/hierarchy1"/>
    <dgm:cxn modelId="{EEAA8320-3AC4-45FA-9A53-9FD47D23E881}" srcId="{DB0798EE-34DB-433F-A3E7-B1474F93CD38}" destId="{6324408B-FEA4-43CD-B935-763F4C861F9C}" srcOrd="0" destOrd="0" parTransId="{B1A9ED7E-33A4-4B71-8782-61817B9E377B}" sibTransId="{AD64EF91-A063-4306-B5D0-6AB7A61840F8}"/>
    <dgm:cxn modelId="{AA268E8A-EB3F-40FB-80D9-77C7D43AA763}" srcId="{6324408B-FEA4-43CD-B935-763F4C861F9C}" destId="{24FB6883-4480-43B1-A602-572752DD3D95}" srcOrd="1" destOrd="0" parTransId="{FB5C3291-752D-4D04-B4B8-85EE5122285C}" sibTransId="{B22EF787-F444-4F2A-9380-2F757159F158}"/>
    <dgm:cxn modelId="{B49510B0-E26E-43C5-8157-69CD3A5E784D}" type="presOf" srcId="{6324408B-FEA4-43CD-B935-763F4C861F9C}" destId="{BD09587B-46B1-49B9-9866-C96C03E13EDB}" srcOrd="0" destOrd="0" presId="urn:microsoft.com/office/officeart/2005/8/layout/hierarchy1"/>
    <dgm:cxn modelId="{C4C1494A-0AB2-471F-B865-27F69D6EE011}" srcId="{6324408B-FEA4-43CD-B935-763F4C861F9C}" destId="{49687AB2-E411-4604-920D-BE8B5EC0FF82}" srcOrd="0" destOrd="0" parTransId="{BB15A14E-1D4E-4A95-A476-CD031FC35407}" sibTransId="{E74B130C-8721-45AD-BCBE-B620E8F28D9A}"/>
    <dgm:cxn modelId="{0CFE5837-5312-4DD9-AE27-B9610E06806E}" type="presOf" srcId="{0A4A03B0-4532-401A-BEB1-632F0F72181C}" destId="{45B4A1A6-CEF9-4DFA-87F2-F09F6B7655E6}" srcOrd="0" destOrd="0" presId="urn:microsoft.com/office/officeart/2005/8/layout/hierarchy1"/>
    <dgm:cxn modelId="{A2FD2B6F-B01D-43FE-A689-F6EA3B3B8250}" type="presOf" srcId="{8712010C-D32A-4195-9C02-A3011D5B7F63}" destId="{0D56EC65-1669-4D3D-8FE9-FB1889B4591D}" srcOrd="0" destOrd="0" presId="urn:microsoft.com/office/officeart/2005/8/layout/hierarchy1"/>
    <dgm:cxn modelId="{77293D7D-0391-4E8F-9151-CEC33E2070D1}" type="presOf" srcId="{49687AB2-E411-4604-920D-BE8B5EC0FF82}" destId="{80E22F27-10D7-4AEC-A0F1-0F3EACD4EACA}" srcOrd="0" destOrd="0" presId="urn:microsoft.com/office/officeart/2005/8/layout/hierarchy1"/>
    <dgm:cxn modelId="{523BEDBC-1F4B-48FF-A5E8-1766BFF1BE3E}" type="presOf" srcId="{FB5C3291-752D-4D04-B4B8-85EE5122285C}" destId="{4EA1DF36-ED74-4F32-98E3-864EA797F30F}" srcOrd="0" destOrd="0" presId="urn:microsoft.com/office/officeart/2005/8/layout/hierarchy1"/>
    <dgm:cxn modelId="{92BA5551-31FF-45E8-80F9-D25A00AB5AC4}" type="presOf" srcId="{24FB6883-4480-43B1-A602-572752DD3D95}" destId="{F3F01266-41F4-4257-AFFD-B85BDCF3FB1C}" srcOrd="0" destOrd="0" presId="urn:microsoft.com/office/officeart/2005/8/layout/hierarchy1"/>
    <dgm:cxn modelId="{3E7699B6-19DC-4FFE-8CB9-27754A0566A3}" type="presOf" srcId="{B1A9ED7E-33A4-4B71-8782-61817B9E377B}" destId="{7415CC8B-C68D-4A3B-AD23-D43401A1D72F}" srcOrd="0" destOrd="0" presId="urn:microsoft.com/office/officeart/2005/8/layout/hierarchy1"/>
    <dgm:cxn modelId="{082576F2-A39D-4D1F-9B7D-DF221A9EA83C}" srcId="{DB0798EE-34DB-433F-A3E7-B1474F93CD38}" destId="{0A4A03B0-4532-401A-BEB1-632F0F72181C}" srcOrd="1" destOrd="0" parTransId="{8712010C-D32A-4195-9C02-A3011D5B7F63}" sibTransId="{A6214887-50AA-42B5-A215-DA8EE4A5C357}"/>
    <dgm:cxn modelId="{C56CB4F8-F876-404A-B8C4-5BC86F016F65}" type="presParOf" srcId="{BA701246-0D1D-4340-9E63-37E4D716BC95}" destId="{8E85CD6B-D59C-4303-845B-98129A3A89F0}" srcOrd="0" destOrd="0" presId="urn:microsoft.com/office/officeart/2005/8/layout/hierarchy1"/>
    <dgm:cxn modelId="{5EEB7EAF-0122-484E-A33F-BF189B2BAF52}" type="presParOf" srcId="{8E85CD6B-D59C-4303-845B-98129A3A89F0}" destId="{58D3FA8C-4B00-4F98-9502-0EA1B49A8B4D}" srcOrd="0" destOrd="0" presId="urn:microsoft.com/office/officeart/2005/8/layout/hierarchy1"/>
    <dgm:cxn modelId="{0EA49F50-6341-4B78-AFD8-E90A247AADBB}" type="presParOf" srcId="{58D3FA8C-4B00-4F98-9502-0EA1B49A8B4D}" destId="{72A224A5-FFED-4808-BB91-536AA212368A}" srcOrd="0" destOrd="0" presId="urn:microsoft.com/office/officeart/2005/8/layout/hierarchy1"/>
    <dgm:cxn modelId="{8AF7D1B3-845C-4627-AFC9-D320FC5C5181}" type="presParOf" srcId="{58D3FA8C-4B00-4F98-9502-0EA1B49A8B4D}" destId="{BE17B67C-D078-43A1-92C8-9344CA4BF543}" srcOrd="1" destOrd="0" presId="urn:microsoft.com/office/officeart/2005/8/layout/hierarchy1"/>
    <dgm:cxn modelId="{D523A986-8E96-49D4-959B-6F3CF07A0C7F}" type="presParOf" srcId="{8E85CD6B-D59C-4303-845B-98129A3A89F0}" destId="{A121330D-4A21-45DF-BBE1-98B5241938DB}" srcOrd="1" destOrd="0" presId="urn:microsoft.com/office/officeart/2005/8/layout/hierarchy1"/>
    <dgm:cxn modelId="{A26555E0-5F1C-4524-A1C6-72EBF000D9CE}" type="presParOf" srcId="{A121330D-4A21-45DF-BBE1-98B5241938DB}" destId="{7415CC8B-C68D-4A3B-AD23-D43401A1D72F}" srcOrd="0" destOrd="0" presId="urn:microsoft.com/office/officeart/2005/8/layout/hierarchy1"/>
    <dgm:cxn modelId="{DAA3FF2E-D85F-43F2-95FA-581D45C7ED2B}" type="presParOf" srcId="{A121330D-4A21-45DF-BBE1-98B5241938DB}" destId="{021D9EE4-59DE-41A0-864D-4CE0D09A2986}" srcOrd="1" destOrd="0" presId="urn:microsoft.com/office/officeart/2005/8/layout/hierarchy1"/>
    <dgm:cxn modelId="{F47249F8-BDE3-45C3-A1A0-ADB51A7857BB}" type="presParOf" srcId="{021D9EE4-59DE-41A0-864D-4CE0D09A2986}" destId="{6D57C88C-738F-4CD3-AF57-A02C980C6B43}" srcOrd="0" destOrd="0" presId="urn:microsoft.com/office/officeart/2005/8/layout/hierarchy1"/>
    <dgm:cxn modelId="{6708BB4A-0924-4104-9FBD-A538F3EB7BED}" type="presParOf" srcId="{6D57C88C-738F-4CD3-AF57-A02C980C6B43}" destId="{07692C4F-64A5-44EF-8FA8-BE41F9DB8006}" srcOrd="0" destOrd="0" presId="urn:microsoft.com/office/officeart/2005/8/layout/hierarchy1"/>
    <dgm:cxn modelId="{932E282D-36A5-49A9-84A6-B023A1F80DCF}" type="presParOf" srcId="{6D57C88C-738F-4CD3-AF57-A02C980C6B43}" destId="{BD09587B-46B1-49B9-9866-C96C03E13EDB}" srcOrd="1" destOrd="0" presId="urn:microsoft.com/office/officeart/2005/8/layout/hierarchy1"/>
    <dgm:cxn modelId="{EABF7016-3CC3-4328-A40E-CE4DBBEE5885}" type="presParOf" srcId="{021D9EE4-59DE-41A0-864D-4CE0D09A2986}" destId="{20B64699-FB75-4753-87DD-307DA2D1FA37}" srcOrd="1" destOrd="0" presId="urn:microsoft.com/office/officeart/2005/8/layout/hierarchy1"/>
    <dgm:cxn modelId="{14A6A982-C9BD-424F-B55B-B9D0173F88FD}" type="presParOf" srcId="{20B64699-FB75-4753-87DD-307DA2D1FA37}" destId="{5DB2122C-3F8C-41B8-96DF-4B590E7C0FD8}" srcOrd="0" destOrd="0" presId="urn:microsoft.com/office/officeart/2005/8/layout/hierarchy1"/>
    <dgm:cxn modelId="{8EBCE3A7-99B8-4EA8-B00E-08F3FA6D75A7}" type="presParOf" srcId="{20B64699-FB75-4753-87DD-307DA2D1FA37}" destId="{03312189-6090-4FD8-8238-0022327C46BE}" srcOrd="1" destOrd="0" presId="urn:microsoft.com/office/officeart/2005/8/layout/hierarchy1"/>
    <dgm:cxn modelId="{EACA32B3-B43F-422D-B0F4-74C53BCA8356}" type="presParOf" srcId="{03312189-6090-4FD8-8238-0022327C46BE}" destId="{DF64A93E-5E59-4BDE-9648-A54203501349}" srcOrd="0" destOrd="0" presId="urn:microsoft.com/office/officeart/2005/8/layout/hierarchy1"/>
    <dgm:cxn modelId="{C1B15518-2656-4825-B424-64640DDC7DE5}" type="presParOf" srcId="{DF64A93E-5E59-4BDE-9648-A54203501349}" destId="{6CFC0631-6F7D-4A6A-86A5-55583F562C70}" srcOrd="0" destOrd="0" presId="urn:microsoft.com/office/officeart/2005/8/layout/hierarchy1"/>
    <dgm:cxn modelId="{36831D4B-F97E-46FD-87C5-9858C40006FA}" type="presParOf" srcId="{DF64A93E-5E59-4BDE-9648-A54203501349}" destId="{80E22F27-10D7-4AEC-A0F1-0F3EACD4EACA}" srcOrd="1" destOrd="0" presId="urn:microsoft.com/office/officeart/2005/8/layout/hierarchy1"/>
    <dgm:cxn modelId="{7AF27C10-4EF7-4B0A-AC34-7DF7F0CBE968}" type="presParOf" srcId="{03312189-6090-4FD8-8238-0022327C46BE}" destId="{2509E6B0-5D23-4D46-A757-8597CA2522E0}" srcOrd="1" destOrd="0" presId="urn:microsoft.com/office/officeart/2005/8/layout/hierarchy1"/>
    <dgm:cxn modelId="{0A5ACFF5-0365-420B-A61E-8929F5A6097F}" type="presParOf" srcId="{20B64699-FB75-4753-87DD-307DA2D1FA37}" destId="{4EA1DF36-ED74-4F32-98E3-864EA797F30F}" srcOrd="2" destOrd="0" presId="urn:microsoft.com/office/officeart/2005/8/layout/hierarchy1"/>
    <dgm:cxn modelId="{7B291FB4-3F71-411F-9C77-9E79E88D2AB5}" type="presParOf" srcId="{20B64699-FB75-4753-87DD-307DA2D1FA37}" destId="{0F04DD85-3651-4649-98A4-F07A86E89E1C}" srcOrd="3" destOrd="0" presId="urn:microsoft.com/office/officeart/2005/8/layout/hierarchy1"/>
    <dgm:cxn modelId="{4F8D9B90-08B8-4806-BB21-D7F15FD6C8A6}" type="presParOf" srcId="{0F04DD85-3651-4649-98A4-F07A86E89E1C}" destId="{6E6ABD72-91EE-4840-B942-9EAD078389AF}" srcOrd="0" destOrd="0" presId="urn:microsoft.com/office/officeart/2005/8/layout/hierarchy1"/>
    <dgm:cxn modelId="{313760C0-6F76-43BB-BBA5-C788C8CD3BAB}" type="presParOf" srcId="{6E6ABD72-91EE-4840-B942-9EAD078389AF}" destId="{585B9569-6D38-4374-A119-500E4C71A976}" srcOrd="0" destOrd="0" presId="urn:microsoft.com/office/officeart/2005/8/layout/hierarchy1"/>
    <dgm:cxn modelId="{611E31E3-825E-4A53-BCC7-D9E961D3FA6B}" type="presParOf" srcId="{6E6ABD72-91EE-4840-B942-9EAD078389AF}" destId="{F3F01266-41F4-4257-AFFD-B85BDCF3FB1C}" srcOrd="1" destOrd="0" presId="urn:microsoft.com/office/officeart/2005/8/layout/hierarchy1"/>
    <dgm:cxn modelId="{5FF52162-BF8C-4BBB-8D07-8A599E9A08F2}" type="presParOf" srcId="{0F04DD85-3651-4649-98A4-F07A86E89E1C}" destId="{E9E883C0-626D-4EC3-959C-03D1D5C53FBA}" srcOrd="1" destOrd="0" presId="urn:microsoft.com/office/officeart/2005/8/layout/hierarchy1"/>
    <dgm:cxn modelId="{4D86C7AB-4A13-49C9-A924-E631DCFA21FB}" type="presParOf" srcId="{A121330D-4A21-45DF-BBE1-98B5241938DB}" destId="{0D56EC65-1669-4D3D-8FE9-FB1889B4591D}" srcOrd="2" destOrd="0" presId="urn:microsoft.com/office/officeart/2005/8/layout/hierarchy1"/>
    <dgm:cxn modelId="{C1DE4EC5-4357-41C8-B432-310BF3E3C0AD}" type="presParOf" srcId="{A121330D-4A21-45DF-BBE1-98B5241938DB}" destId="{7EA65ACF-AC3B-429C-84D2-A0B5A85C770E}" srcOrd="3" destOrd="0" presId="urn:microsoft.com/office/officeart/2005/8/layout/hierarchy1"/>
    <dgm:cxn modelId="{0E1AA2C9-E465-4FB7-B859-959D27A57E1A}" type="presParOf" srcId="{7EA65ACF-AC3B-429C-84D2-A0B5A85C770E}" destId="{2A99A542-913E-431B-A383-4A95305DBC1C}" srcOrd="0" destOrd="0" presId="urn:microsoft.com/office/officeart/2005/8/layout/hierarchy1"/>
    <dgm:cxn modelId="{317EB444-9845-489D-B293-763F77089B3E}" type="presParOf" srcId="{2A99A542-913E-431B-A383-4A95305DBC1C}" destId="{E87CFC6E-8EB2-45AB-A881-BE138DE639DC}" srcOrd="0" destOrd="0" presId="urn:microsoft.com/office/officeart/2005/8/layout/hierarchy1"/>
    <dgm:cxn modelId="{3070EF4C-292B-40F7-AD60-0B23EE24D956}" type="presParOf" srcId="{2A99A542-913E-431B-A383-4A95305DBC1C}" destId="{45B4A1A6-CEF9-4DFA-87F2-F09F6B7655E6}" srcOrd="1" destOrd="0" presId="urn:microsoft.com/office/officeart/2005/8/layout/hierarchy1"/>
    <dgm:cxn modelId="{1ED0CA27-32C5-4F41-A875-B9F03DD27216}" type="presParOf" srcId="{7EA65ACF-AC3B-429C-84D2-A0B5A85C770E}" destId="{17E8DB3F-5641-4049-8E0F-7AB9350951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B4259-2623-4A5D-9786-EFC49D766DE5}"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tr-TR"/>
        </a:p>
      </dgm:t>
    </dgm:pt>
    <dgm:pt modelId="{B47B5AC1-FEAF-423F-97CE-11BF1688F2C9}">
      <dgm:prSet phldrT="[Metin]" custT="1"/>
      <dgm:spPr>
        <a:solidFill>
          <a:srgbClr val="FF0000"/>
        </a:solidFill>
      </dgm:spPr>
      <dgm:t>
        <a:bodyPr/>
        <a:lstStyle/>
        <a:p>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Çocuk İşçi</a:t>
          </a:r>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02EC6E4-AF49-46DF-887C-E52C81F583B5}" type="parTrans" cxnId="{87084270-F8C9-457E-A307-CD24B5CD2761}">
      <dgm:prSet/>
      <dgm:spPr/>
      <dgm:t>
        <a:bodyPr/>
        <a:lstStyle/>
        <a:p>
          <a:endParaRPr lang="tr-TR">
            <a:latin typeface="Times New Roman" panose="02020603050405020304" pitchFamily="18" charset="0"/>
            <a:cs typeface="Times New Roman" panose="02020603050405020304" pitchFamily="18" charset="0"/>
          </a:endParaRPr>
        </a:p>
      </dgm:t>
    </dgm:pt>
    <dgm:pt modelId="{AF4F2DF2-1649-45A3-9E95-2A699701B4FE}" type="sibTrans" cxnId="{87084270-F8C9-457E-A307-CD24B5CD2761}">
      <dgm:prSet/>
      <dgm:spPr/>
      <dgm:t>
        <a:bodyPr/>
        <a:lstStyle/>
        <a:p>
          <a:endParaRPr lang="tr-TR">
            <a:latin typeface="Times New Roman" panose="02020603050405020304" pitchFamily="18" charset="0"/>
            <a:cs typeface="Times New Roman" panose="02020603050405020304" pitchFamily="18" charset="0"/>
          </a:endParaRPr>
        </a:p>
      </dgm:t>
    </dgm:pt>
    <dgm:pt modelId="{F70861CF-8642-478C-BFD6-6AF6025D7964}">
      <dgm:prSet phldrT="[Metin]" custT="1"/>
      <dgm:spPr/>
      <dgm:t>
        <a:bodyPr/>
        <a:lstStyle/>
        <a:p>
          <a:r>
            <a:rPr lang="tr-TR" sz="2400" b="1" i="0" dirty="0" smtClean="0">
              <a:solidFill>
                <a:schemeClr val="tx1"/>
              </a:solidFill>
              <a:latin typeface="Times New Roman" panose="02020603050405020304" pitchFamily="18" charset="0"/>
              <a:cs typeface="Times New Roman" panose="02020603050405020304" pitchFamily="18" charset="0"/>
            </a:rPr>
            <a:t>14 yaşını bitirmiş, 15 yaşını doldurmamış ve ilköğretimini tamamlamış kişidir.</a:t>
          </a:r>
          <a:endParaRPr lang="tr-TR" sz="2400" b="1" i="0" dirty="0">
            <a:solidFill>
              <a:schemeClr val="tx1"/>
            </a:solidFill>
            <a:latin typeface="Times New Roman" panose="02020603050405020304" pitchFamily="18" charset="0"/>
            <a:cs typeface="Times New Roman" panose="02020603050405020304" pitchFamily="18" charset="0"/>
          </a:endParaRPr>
        </a:p>
      </dgm:t>
    </dgm:pt>
    <dgm:pt modelId="{817C76F6-F0AE-49CF-8C1E-98A8BE75EBCE}" type="parTrans" cxnId="{9B676FE6-3908-4590-BEEE-3E56AD13EC3E}">
      <dgm:prSet/>
      <dgm:spPr/>
      <dgm:t>
        <a:bodyPr/>
        <a:lstStyle/>
        <a:p>
          <a:endParaRPr lang="tr-TR">
            <a:latin typeface="Times New Roman" panose="02020603050405020304" pitchFamily="18" charset="0"/>
            <a:cs typeface="Times New Roman" panose="02020603050405020304" pitchFamily="18" charset="0"/>
          </a:endParaRPr>
        </a:p>
      </dgm:t>
    </dgm:pt>
    <dgm:pt modelId="{6F76C5FC-DA3E-4B7A-B9E4-D9C49B60AA60}" type="sibTrans" cxnId="{9B676FE6-3908-4590-BEEE-3E56AD13EC3E}">
      <dgm:prSet/>
      <dgm:spPr/>
      <dgm:t>
        <a:bodyPr/>
        <a:lstStyle/>
        <a:p>
          <a:endParaRPr lang="tr-TR">
            <a:latin typeface="Times New Roman" panose="02020603050405020304" pitchFamily="18" charset="0"/>
            <a:cs typeface="Times New Roman" panose="02020603050405020304" pitchFamily="18" charset="0"/>
          </a:endParaRPr>
        </a:p>
      </dgm:t>
    </dgm:pt>
    <dgm:pt modelId="{BA394081-F29A-4706-976D-D49C9B8014C9}">
      <dgm:prSet phldrT="[Metin]" custT="1"/>
      <dgm:spPr>
        <a:solidFill>
          <a:srgbClr val="FF0000"/>
        </a:solidFill>
      </dgm:spPr>
      <dgm:t>
        <a:bodyPr/>
        <a:lstStyle/>
        <a:p>
          <a:r>
            <a:rPr lang="tr-TR" sz="2400" b="1" i="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Genç İşçi </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C7BBAB3-2B80-4422-ADCD-40049DDFEC09}" type="parTrans" cxnId="{18728484-99F8-48D9-AD8A-2A2BB69B76DC}">
      <dgm:prSet/>
      <dgm:spPr/>
      <dgm:t>
        <a:bodyPr/>
        <a:lstStyle/>
        <a:p>
          <a:endParaRPr lang="tr-TR">
            <a:latin typeface="Times New Roman" panose="02020603050405020304" pitchFamily="18" charset="0"/>
            <a:cs typeface="Times New Roman" panose="02020603050405020304" pitchFamily="18" charset="0"/>
          </a:endParaRPr>
        </a:p>
      </dgm:t>
    </dgm:pt>
    <dgm:pt modelId="{CA3308D8-0E76-496E-B80F-5B5D42A5DF40}" type="sibTrans" cxnId="{18728484-99F8-48D9-AD8A-2A2BB69B76DC}">
      <dgm:prSet/>
      <dgm:spPr/>
      <dgm:t>
        <a:bodyPr/>
        <a:lstStyle/>
        <a:p>
          <a:endParaRPr lang="tr-TR">
            <a:latin typeface="Times New Roman" panose="02020603050405020304" pitchFamily="18" charset="0"/>
            <a:cs typeface="Times New Roman" panose="02020603050405020304" pitchFamily="18" charset="0"/>
          </a:endParaRPr>
        </a:p>
      </dgm:t>
    </dgm:pt>
    <dgm:pt modelId="{CD4FCB99-F37A-426D-91F1-6B5CAF8C179A}">
      <dgm:prSet custT="1"/>
      <dgm:spPr/>
      <dgm:t>
        <a:bodyPr/>
        <a:lstStyle/>
        <a:p>
          <a:endParaRPr lang="tr-TR" sz="2400" i="1" dirty="0" smtClean="0">
            <a:solidFill>
              <a:schemeClr val="tx2"/>
            </a:solidFill>
            <a:latin typeface="Times New Roman" panose="02020603050405020304" pitchFamily="18" charset="0"/>
            <a:cs typeface="Times New Roman" panose="02020603050405020304" pitchFamily="18" charset="0"/>
          </a:endParaRPr>
        </a:p>
      </dgm:t>
    </dgm:pt>
    <dgm:pt modelId="{9DE5C752-75EB-4458-8BDA-64B1E7DC3769}" type="parTrans" cxnId="{FDCE9731-4645-4565-8CD4-F96298EF31F7}">
      <dgm:prSet/>
      <dgm:spPr/>
      <dgm:t>
        <a:bodyPr/>
        <a:lstStyle/>
        <a:p>
          <a:endParaRPr lang="tr-TR">
            <a:latin typeface="Times New Roman" panose="02020603050405020304" pitchFamily="18" charset="0"/>
            <a:cs typeface="Times New Roman" panose="02020603050405020304" pitchFamily="18" charset="0"/>
          </a:endParaRPr>
        </a:p>
      </dgm:t>
    </dgm:pt>
    <dgm:pt modelId="{37FFD2C8-5428-459F-A388-A87135E740DE}" type="sibTrans" cxnId="{FDCE9731-4645-4565-8CD4-F96298EF31F7}">
      <dgm:prSet/>
      <dgm:spPr/>
      <dgm:t>
        <a:bodyPr/>
        <a:lstStyle/>
        <a:p>
          <a:endParaRPr lang="tr-TR">
            <a:latin typeface="Times New Roman" panose="02020603050405020304" pitchFamily="18" charset="0"/>
            <a:cs typeface="Times New Roman" panose="02020603050405020304" pitchFamily="18" charset="0"/>
          </a:endParaRPr>
        </a:p>
      </dgm:t>
    </dgm:pt>
    <dgm:pt modelId="{FF607361-EA62-4E52-BB8D-E0FBB34AE894}">
      <dgm:prSet phldrT="[Metin]" custT="1"/>
      <dgm:spPr/>
      <dgm:t>
        <a:bodyPr/>
        <a:lstStyle/>
        <a:p>
          <a:endParaRPr lang="tr-TR" sz="2800" dirty="0">
            <a:latin typeface="Times New Roman" panose="02020603050405020304" pitchFamily="18" charset="0"/>
            <a:cs typeface="Times New Roman" panose="02020603050405020304" pitchFamily="18" charset="0"/>
          </a:endParaRPr>
        </a:p>
      </dgm:t>
    </dgm:pt>
    <dgm:pt modelId="{64EE74E9-37C3-4ADA-BD14-0D793F4852E6}" type="parTrans" cxnId="{66998ADB-4301-4C72-A925-D8E010DE09FA}">
      <dgm:prSet/>
      <dgm:spPr/>
      <dgm:t>
        <a:bodyPr/>
        <a:lstStyle/>
        <a:p>
          <a:endParaRPr lang="tr-TR">
            <a:latin typeface="Times New Roman" panose="02020603050405020304" pitchFamily="18" charset="0"/>
            <a:cs typeface="Times New Roman" panose="02020603050405020304" pitchFamily="18" charset="0"/>
          </a:endParaRPr>
        </a:p>
      </dgm:t>
    </dgm:pt>
    <dgm:pt modelId="{1F58646A-C208-4E60-A2AD-97145F7843F1}" type="sibTrans" cxnId="{66998ADB-4301-4C72-A925-D8E010DE09FA}">
      <dgm:prSet/>
      <dgm:spPr/>
      <dgm:t>
        <a:bodyPr/>
        <a:lstStyle/>
        <a:p>
          <a:endParaRPr lang="tr-TR">
            <a:latin typeface="Times New Roman" panose="02020603050405020304" pitchFamily="18" charset="0"/>
            <a:cs typeface="Times New Roman" panose="02020603050405020304" pitchFamily="18" charset="0"/>
          </a:endParaRPr>
        </a:p>
      </dgm:t>
    </dgm:pt>
    <dgm:pt modelId="{933D2C75-9523-48A1-9927-0E2A02F625DD}">
      <dgm:prSet phldrT="[Metin]" custT="1"/>
      <dgm:spPr/>
      <dgm:t>
        <a:bodyPr/>
        <a:lstStyle/>
        <a:p>
          <a:r>
            <a:rPr lang="tr-TR" sz="2400" b="1" i="0" dirty="0" smtClean="0">
              <a:solidFill>
                <a:schemeClr val="tx1"/>
              </a:solidFill>
              <a:latin typeface="Times New Roman" panose="02020603050405020304" pitchFamily="18" charset="0"/>
              <a:cs typeface="Times New Roman" panose="02020603050405020304" pitchFamily="18" charset="0"/>
            </a:rPr>
            <a:t>15 yaşını tamamlamış, ancak 18 yaşını tamamlamamış kişidir. </a:t>
          </a:r>
          <a:endParaRPr lang="tr-TR" sz="2400" b="1" i="0" dirty="0">
            <a:solidFill>
              <a:schemeClr val="tx1"/>
            </a:solidFill>
            <a:latin typeface="Times New Roman" panose="02020603050405020304" pitchFamily="18" charset="0"/>
            <a:cs typeface="Times New Roman" panose="02020603050405020304" pitchFamily="18" charset="0"/>
          </a:endParaRPr>
        </a:p>
      </dgm:t>
    </dgm:pt>
    <dgm:pt modelId="{5E3339EF-7E73-4B03-9830-46040648DFE5}" type="sibTrans" cxnId="{968C5A24-53CB-4BDC-80D0-FCEEF344304D}">
      <dgm:prSet/>
      <dgm:spPr/>
      <dgm:t>
        <a:bodyPr/>
        <a:lstStyle/>
        <a:p>
          <a:endParaRPr lang="tr-TR">
            <a:latin typeface="Times New Roman" panose="02020603050405020304" pitchFamily="18" charset="0"/>
            <a:cs typeface="Times New Roman" panose="02020603050405020304" pitchFamily="18" charset="0"/>
          </a:endParaRPr>
        </a:p>
      </dgm:t>
    </dgm:pt>
    <dgm:pt modelId="{1CE4BEB2-63FC-461D-9B31-9CF125389EC3}" type="parTrans" cxnId="{968C5A24-53CB-4BDC-80D0-FCEEF344304D}">
      <dgm:prSet/>
      <dgm:spPr/>
      <dgm:t>
        <a:bodyPr/>
        <a:lstStyle/>
        <a:p>
          <a:endParaRPr lang="tr-TR">
            <a:latin typeface="Times New Roman" panose="02020603050405020304" pitchFamily="18" charset="0"/>
            <a:cs typeface="Times New Roman" panose="02020603050405020304" pitchFamily="18" charset="0"/>
          </a:endParaRPr>
        </a:p>
      </dgm:t>
    </dgm:pt>
    <dgm:pt modelId="{A187BCCF-F70C-47CD-8848-EB8357A1F620}" type="pres">
      <dgm:prSet presAssocID="{688B4259-2623-4A5D-9786-EFC49D766DE5}" presName="linearFlow" presStyleCnt="0">
        <dgm:presLayoutVars>
          <dgm:dir/>
          <dgm:animLvl val="lvl"/>
          <dgm:resizeHandles val="exact"/>
        </dgm:presLayoutVars>
      </dgm:prSet>
      <dgm:spPr/>
      <dgm:t>
        <a:bodyPr/>
        <a:lstStyle/>
        <a:p>
          <a:endParaRPr lang="tr-TR"/>
        </a:p>
      </dgm:t>
    </dgm:pt>
    <dgm:pt modelId="{551B25D8-5619-46C4-8D71-05827A819EA9}" type="pres">
      <dgm:prSet presAssocID="{B47B5AC1-FEAF-423F-97CE-11BF1688F2C9}" presName="composite" presStyleCnt="0"/>
      <dgm:spPr/>
    </dgm:pt>
    <dgm:pt modelId="{CD8A9500-C3F4-4755-A11B-C15DEF5A18F6}" type="pres">
      <dgm:prSet presAssocID="{B47B5AC1-FEAF-423F-97CE-11BF1688F2C9}" presName="parentText" presStyleLbl="alignNode1" presStyleIdx="0" presStyleCnt="2">
        <dgm:presLayoutVars>
          <dgm:chMax val="1"/>
          <dgm:bulletEnabled val="1"/>
        </dgm:presLayoutVars>
      </dgm:prSet>
      <dgm:spPr/>
      <dgm:t>
        <a:bodyPr/>
        <a:lstStyle/>
        <a:p>
          <a:endParaRPr lang="tr-TR"/>
        </a:p>
      </dgm:t>
    </dgm:pt>
    <dgm:pt modelId="{B23A4833-0C1D-4D5A-BCFF-51E17CC1E5AF}" type="pres">
      <dgm:prSet presAssocID="{B47B5AC1-FEAF-423F-97CE-11BF1688F2C9}" presName="descendantText" presStyleLbl="alignAcc1" presStyleIdx="0" presStyleCnt="2" custScaleX="97247" custScaleY="133661" custLinFactNeighborX="3283" custLinFactNeighborY="2420">
        <dgm:presLayoutVars>
          <dgm:bulletEnabled val="1"/>
        </dgm:presLayoutVars>
      </dgm:prSet>
      <dgm:spPr/>
      <dgm:t>
        <a:bodyPr/>
        <a:lstStyle/>
        <a:p>
          <a:endParaRPr lang="tr-TR"/>
        </a:p>
      </dgm:t>
    </dgm:pt>
    <dgm:pt modelId="{1959C854-2545-45AC-A42C-A96B4D3A1051}" type="pres">
      <dgm:prSet presAssocID="{AF4F2DF2-1649-45A3-9E95-2A699701B4FE}" presName="sp" presStyleCnt="0"/>
      <dgm:spPr/>
    </dgm:pt>
    <dgm:pt modelId="{F0F4DDA0-DF36-407E-8E73-1E9C2C5AC66B}" type="pres">
      <dgm:prSet presAssocID="{BA394081-F29A-4706-976D-D49C9B8014C9}" presName="composite" presStyleCnt="0"/>
      <dgm:spPr/>
    </dgm:pt>
    <dgm:pt modelId="{D885C364-2AD3-4A24-85D9-0BF9E02CD03D}" type="pres">
      <dgm:prSet presAssocID="{BA394081-F29A-4706-976D-D49C9B8014C9}" presName="parentText" presStyleLbl="alignNode1" presStyleIdx="1" presStyleCnt="2">
        <dgm:presLayoutVars>
          <dgm:chMax val="1"/>
          <dgm:bulletEnabled val="1"/>
        </dgm:presLayoutVars>
      </dgm:prSet>
      <dgm:spPr/>
      <dgm:t>
        <a:bodyPr/>
        <a:lstStyle/>
        <a:p>
          <a:endParaRPr lang="tr-TR"/>
        </a:p>
      </dgm:t>
    </dgm:pt>
    <dgm:pt modelId="{B2596FEA-77BF-4A0F-9412-3AEF033F48C7}" type="pres">
      <dgm:prSet presAssocID="{BA394081-F29A-4706-976D-D49C9B8014C9}" presName="descendantText" presStyleLbl="alignAcc1" presStyleIdx="1" presStyleCnt="2" custScaleX="96199" custScaleY="129078" custLinFactNeighborX="684" custLinFactNeighborY="11367">
        <dgm:presLayoutVars>
          <dgm:bulletEnabled val="1"/>
        </dgm:presLayoutVars>
      </dgm:prSet>
      <dgm:spPr/>
      <dgm:t>
        <a:bodyPr/>
        <a:lstStyle/>
        <a:p>
          <a:endParaRPr lang="tr-TR"/>
        </a:p>
      </dgm:t>
    </dgm:pt>
  </dgm:ptLst>
  <dgm:cxnLst>
    <dgm:cxn modelId="{66998ADB-4301-4C72-A925-D8E010DE09FA}" srcId="{BA394081-F29A-4706-976D-D49C9B8014C9}" destId="{FF607361-EA62-4E52-BB8D-E0FBB34AE894}" srcOrd="0" destOrd="0" parTransId="{64EE74E9-37C3-4ADA-BD14-0D793F4852E6}" sibTransId="{1F58646A-C208-4E60-A2AD-97145F7843F1}"/>
    <dgm:cxn modelId="{9535EFA7-D335-42B3-A704-6E56357C5401}" type="presOf" srcId="{FF607361-EA62-4E52-BB8D-E0FBB34AE894}" destId="{B2596FEA-77BF-4A0F-9412-3AEF033F48C7}" srcOrd="0" destOrd="0" presId="urn:microsoft.com/office/officeart/2005/8/layout/chevron2"/>
    <dgm:cxn modelId="{189D2CC8-D11C-41AA-B06E-EBEE56A5B043}" type="presOf" srcId="{BA394081-F29A-4706-976D-D49C9B8014C9}" destId="{D885C364-2AD3-4A24-85D9-0BF9E02CD03D}" srcOrd="0" destOrd="0" presId="urn:microsoft.com/office/officeart/2005/8/layout/chevron2"/>
    <dgm:cxn modelId="{27EF7D53-C5FB-438C-AC2D-4CE06D00F350}" type="presOf" srcId="{933D2C75-9523-48A1-9927-0E2A02F625DD}" destId="{B2596FEA-77BF-4A0F-9412-3AEF033F48C7}" srcOrd="0" destOrd="1" presId="urn:microsoft.com/office/officeart/2005/8/layout/chevron2"/>
    <dgm:cxn modelId="{87084270-F8C9-457E-A307-CD24B5CD2761}" srcId="{688B4259-2623-4A5D-9786-EFC49D766DE5}" destId="{B47B5AC1-FEAF-423F-97CE-11BF1688F2C9}" srcOrd="0" destOrd="0" parTransId="{102EC6E4-AF49-46DF-887C-E52C81F583B5}" sibTransId="{AF4F2DF2-1649-45A3-9E95-2A699701B4FE}"/>
    <dgm:cxn modelId="{9B676FE6-3908-4590-BEEE-3E56AD13EC3E}" srcId="{B47B5AC1-FEAF-423F-97CE-11BF1688F2C9}" destId="{F70861CF-8642-478C-BFD6-6AF6025D7964}" srcOrd="0" destOrd="0" parTransId="{817C76F6-F0AE-49CF-8C1E-98A8BE75EBCE}" sibTransId="{6F76C5FC-DA3E-4B7A-B9E4-D9C49B60AA60}"/>
    <dgm:cxn modelId="{DB49E7BA-4A41-487D-9BF9-690DA492B3CC}" type="presOf" srcId="{CD4FCB99-F37A-426D-91F1-6B5CAF8C179A}" destId="{B2596FEA-77BF-4A0F-9412-3AEF033F48C7}" srcOrd="0" destOrd="2" presId="urn:microsoft.com/office/officeart/2005/8/layout/chevron2"/>
    <dgm:cxn modelId="{B87BA4E6-0FD8-476E-9BF4-62E3F2FB5BB0}" type="presOf" srcId="{B47B5AC1-FEAF-423F-97CE-11BF1688F2C9}" destId="{CD8A9500-C3F4-4755-A11B-C15DEF5A18F6}" srcOrd="0" destOrd="0" presId="urn:microsoft.com/office/officeart/2005/8/layout/chevron2"/>
    <dgm:cxn modelId="{18728484-99F8-48D9-AD8A-2A2BB69B76DC}" srcId="{688B4259-2623-4A5D-9786-EFC49D766DE5}" destId="{BA394081-F29A-4706-976D-D49C9B8014C9}" srcOrd="1" destOrd="0" parTransId="{EC7BBAB3-2B80-4422-ADCD-40049DDFEC09}" sibTransId="{CA3308D8-0E76-496E-B80F-5B5D42A5DF40}"/>
    <dgm:cxn modelId="{E62D8FC8-3F7B-49A5-9A3C-6FB6585C830D}" type="presOf" srcId="{688B4259-2623-4A5D-9786-EFC49D766DE5}" destId="{A187BCCF-F70C-47CD-8848-EB8357A1F620}" srcOrd="0" destOrd="0" presId="urn:microsoft.com/office/officeart/2005/8/layout/chevron2"/>
    <dgm:cxn modelId="{FDCE9731-4645-4565-8CD4-F96298EF31F7}" srcId="{BA394081-F29A-4706-976D-D49C9B8014C9}" destId="{CD4FCB99-F37A-426D-91F1-6B5CAF8C179A}" srcOrd="2" destOrd="0" parTransId="{9DE5C752-75EB-4458-8BDA-64B1E7DC3769}" sibTransId="{37FFD2C8-5428-459F-A388-A87135E740DE}"/>
    <dgm:cxn modelId="{968C5A24-53CB-4BDC-80D0-FCEEF344304D}" srcId="{BA394081-F29A-4706-976D-D49C9B8014C9}" destId="{933D2C75-9523-48A1-9927-0E2A02F625DD}" srcOrd="1" destOrd="0" parTransId="{1CE4BEB2-63FC-461D-9B31-9CF125389EC3}" sibTransId="{5E3339EF-7E73-4B03-9830-46040648DFE5}"/>
    <dgm:cxn modelId="{4CE58B3B-DB6F-4FFC-B6F1-30DC7D9DAB7D}" type="presOf" srcId="{F70861CF-8642-478C-BFD6-6AF6025D7964}" destId="{B23A4833-0C1D-4D5A-BCFF-51E17CC1E5AF}" srcOrd="0" destOrd="0" presId="urn:microsoft.com/office/officeart/2005/8/layout/chevron2"/>
    <dgm:cxn modelId="{F407487E-B1F2-4B36-A5E2-0FB093D6B5DA}" type="presParOf" srcId="{A187BCCF-F70C-47CD-8848-EB8357A1F620}" destId="{551B25D8-5619-46C4-8D71-05827A819EA9}" srcOrd="0" destOrd="0" presId="urn:microsoft.com/office/officeart/2005/8/layout/chevron2"/>
    <dgm:cxn modelId="{F1BD4477-194E-48A3-A4D4-7651A88C1DC0}" type="presParOf" srcId="{551B25D8-5619-46C4-8D71-05827A819EA9}" destId="{CD8A9500-C3F4-4755-A11B-C15DEF5A18F6}" srcOrd="0" destOrd="0" presId="urn:microsoft.com/office/officeart/2005/8/layout/chevron2"/>
    <dgm:cxn modelId="{095AB671-676A-46FF-B855-C871C1F188CD}" type="presParOf" srcId="{551B25D8-5619-46C4-8D71-05827A819EA9}" destId="{B23A4833-0C1D-4D5A-BCFF-51E17CC1E5AF}" srcOrd="1" destOrd="0" presId="urn:microsoft.com/office/officeart/2005/8/layout/chevron2"/>
    <dgm:cxn modelId="{53D8B623-3AD6-422C-B496-19A7AD9E750C}" type="presParOf" srcId="{A187BCCF-F70C-47CD-8848-EB8357A1F620}" destId="{1959C854-2545-45AC-A42C-A96B4D3A1051}" srcOrd="1" destOrd="0" presId="urn:microsoft.com/office/officeart/2005/8/layout/chevron2"/>
    <dgm:cxn modelId="{FF4F0390-A5AD-42F7-80EB-8D4B8279195D}" type="presParOf" srcId="{A187BCCF-F70C-47CD-8848-EB8357A1F620}" destId="{F0F4DDA0-DF36-407E-8E73-1E9C2C5AC66B}" srcOrd="2" destOrd="0" presId="urn:microsoft.com/office/officeart/2005/8/layout/chevron2"/>
    <dgm:cxn modelId="{C2BE377C-F3A3-4285-8C90-383CB1C39D9A}" type="presParOf" srcId="{F0F4DDA0-DF36-407E-8E73-1E9C2C5AC66B}" destId="{D885C364-2AD3-4A24-85D9-0BF9E02CD03D}" srcOrd="0" destOrd="0" presId="urn:microsoft.com/office/officeart/2005/8/layout/chevron2"/>
    <dgm:cxn modelId="{3CB42D9A-DDE6-4572-94D2-DA7DE0D3C570}" type="presParOf" srcId="{F0F4DDA0-DF36-407E-8E73-1E9C2C5AC66B}" destId="{B2596FEA-77BF-4A0F-9412-3AEF033F48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DB985-B092-462B-B55E-D820B6E96419}" type="doc">
      <dgm:prSet loTypeId="urn:microsoft.com/office/officeart/2005/8/layout/hList7" loCatId="list" qsTypeId="urn:microsoft.com/office/officeart/2005/8/quickstyle/simple4" qsCatId="simple" csTypeId="urn:microsoft.com/office/officeart/2005/8/colors/colorful2" csCatId="colorful" phldr="1"/>
      <dgm:spPr/>
      <dgm:t>
        <a:bodyPr/>
        <a:lstStyle/>
        <a:p>
          <a:endParaRPr lang="tr-TR"/>
        </a:p>
      </dgm:t>
    </dgm:pt>
    <dgm:pt modelId="{3B0CA14A-6B28-4D28-B9F3-0363E2FBE0EA}">
      <dgm:prSet custT="1"/>
      <dgm:spPr>
        <a:solidFill>
          <a:srgbClr val="FF0000"/>
        </a:solidFill>
      </dgm:spPr>
      <dgm:t>
        <a:bodyPr/>
        <a:lstStyle/>
        <a:p>
          <a:pPr algn="ctr"/>
          <a:endParaRPr lang="tr-TR" sz="2000" b="0" dirty="0" smtClean="0">
            <a:latin typeface="Times New Roman" panose="02020603050405020304" pitchFamily="18" charset="0"/>
            <a:cs typeface="Times New Roman" panose="02020603050405020304" pitchFamily="18" charset="0"/>
          </a:endParaRPr>
        </a:p>
        <a:p>
          <a:pPr algn="ctr"/>
          <a:endParaRPr lang="tr-TR" sz="2000" b="0" dirty="0" smtClean="0">
            <a:latin typeface="Times New Roman" panose="02020603050405020304" pitchFamily="18" charset="0"/>
            <a:cs typeface="Times New Roman" panose="02020603050405020304" pitchFamily="18" charset="0"/>
          </a:endParaRPr>
        </a:p>
        <a:p>
          <a:pPr algn="ctr"/>
          <a:r>
            <a:rPr lang="tr-TR" sz="1600" b="1" dirty="0" smtClean="0">
              <a:solidFill>
                <a:schemeClr val="tx1"/>
              </a:solidFill>
              <a:latin typeface="Times New Roman" panose="02020603050405020304" pitchFamily="18" charset="0"/>
              <a:cs typeface="Times New Roman" panose="02020603050405020304" pitchFamily="18" charset="0"/>
            </a:rPr>
            <a:t>Ek-1(Çocuk İşçilerin Çalıştırılabilecekleri Hafif İşler)</a:t>
          </a:r>
        </a:p>
        <a:p>
          <a:pPr algn="just"/>
          <a:r>
            <a:rPr lang="tr-TR" sz="1600" b="0" dirty="0" smtClean="0">
              <a:latin typeface="Times New Roman" panose="02020603050405020304" pitchFamily="18" charset="0"/>
              <a:cs typeface="Times New Roman" panose="02020603050405020304" pitchFamily="18" charset="0"/>
            </a:rPr>
            <a:t>Esnaf ve sanatkarların yanında satış işleri,</a:t>
          </a:r>
        </a:p>
        <a:p>
          <a:pPr algn="just"/>
          <a:r>
            <a:rPr lang="tr-TR" sz="1600" b="0" dirty="0" smtClean="0">
              <a:latin typeface="Times New Roman" panose="02020603050405020304" pitchFamily="18" charset="0"/>
              <a:cs typeface="Times New Roman" panose="02020603050405020304" pitchFamily="18" charset="0"/>
            </a:rPr>
            <a:t>Büro hizmetlerine yardımcı işler,</a:t>
          </a:r>
        </a:p>
        <a:p>
          <a:pPr algn="just"/>
          <a:r>
            <a:rPr lang="tr-TR" sz="1600" b="0" dirty="0" smtClean="0">
              <a:latin typeface="Times New Roman" panose="02020603050405020304" pitchFamily="18" charset="0"/>
              <a:cs typeface="Times New Roman" panose="02020603050405020304" pitchFamily="18" charset="0"/>
            </a:rPr>
            <a:t>Gazete, dergi ya da yazılı matbuatın dağıtımı ve satımı işleri (yük taşıma ve istifleme hariç),</a:t>
          </a:r>
        </a:p>
        <a:p>
          <a:pPr algn="just"/>
          <a:r>
            <a:rPr lang="tr-TR" sz="1600" b="0" dirty="0" smtClean="0">
              <a:latin typeface="Times New Roman" panose="02020603050405020304" pitchFamily="18" charset="0"/>
              <a:cs typeface="Times New Roman" panose="02020603050405020304" pitchFamily="18" charset="0"/>
            </a:rPr>
            <a:t>Satış eşyalarına etiket yapıştırma ve elle paketleme işleri…</a:t>
          </a:r>
        </a:p>
        <a:p>
          <a:pPr algn="ctr"/>
          <a:endParaRPr lang="tr-TR" sz="1600" b="0" dirty="0" smtClean="0">
            <a:latin typeface="Times New Roman" panose="02020603050405020304" pitchFamily="18" charset="0"/>
            <a:cs typeface="Times New Roman" panose="02020603050405020304" pitchFamily="18" charset="0"/>
          </a:endParaRPr>
        </a:p>
        <a:p>
          <a:pPr algn="ctr"/>
          <a:endParaRPr lang="tr-TR" sz="1800" b="0" dirty="0" smtClean="0">
            <a:latin typeface="Times New Roman" panose="02020603050405020304" pitchFamily="18" charset="0"/>
            <a:cs typeface="Times New Roman" panose="02020603050405020304" pitchFamily="18" charset="0"/>
          </a:endParaRPr>
        </a:p>
        <a:p>
          <a:pPr algn="ctr"/>
          <a:endParaRPr lang="tr-TR" sz="1800" b="0" dirty="0">
            <a:latin typeface="Times New Roman" panose="02020603050405020304" pitchFamily="18" charset="0"/>
            <a:cs typeface="Times New Roman" panose="02020603050405020304" pitchFamily="18" charset="0"/>
          </a:endParaRPr>
        </a:p>
      </dgm:t>
    </dgm:pt>
    <dgm:pt modelId="{7373B1E9-C87A-449B-98B3-90218BCC271C}" type="parTrans" cxnId="{3800B9DD-5CD9-496C-B13F-3048C10981B2}">
      <dgm:prSet/>
      <dgm:spPr/>
      <dgm:t>
        <a:bodyPr/>
        <a:lstStyle/>
        <a:p>
          <a:endParaRPr lang="tr-TR"/>
        </a:p>
      </dgm:t>
    </dgm:pt>
    <dgm:pt modelId="{8273116E-F6C1-4887-8EAE-FAB5C039FE52}" type="sibTrans" cxnId="{3800B9DD-5CD9-496C-B13F-3048C10981B2}">
      <dgm:prSet/>
      <dgm:spPr/>
      <dgm:t>
        <a:bodyPr/>
        <a:lstStyle/>
        <a:p>
          <a:endParaRPr lang="tr-TR"/>
        </a:p>
      </dgm:t>
    </dgm:pt>
    <dgm:pt modelId="{5DD6A6B2-97A7-4C02-9FC5-BFC6A5E7B07F}">
      <dgm:prSet custT="1"/>
      <dgm:spPr>
        <a:solidFill>
          <a:srgbClr val="FF0000"/>
        </a:solidFill>
      </dgm:spPr>
      <dgm:t>
        <a:bodyPr/>
        <a:lstStyle/>
        <a:p>
          <a:pPr algn="ctr"/>
          <a:r>
            <a:rPr lang="tr-TR" sz="1400" b="1" dirty="0" smtClean="0">
              <a:solidFill>
                <a:schemeClr val="tx1"/>
              </a:solidFill>
              <a:latin typeface="Times New Roman" panose="02020603050405020304" pitchFamily="18" charset="0"/>
              <a:cs typeface="Times New Roman" panose="02020603050405020304" pitchFamily="18" charset="0"/>
            </a:rPr>
            <a:t>Ek-3(16 Yaşını Doldurmuş Fakat 18 Yaşını Bitirmemiş Genç İşçilerin Çalıştırılabilecekleri İşler)</a:t>
          </a:r>
        </a:p>
        <a:p>
          <a:pPr algn="just"/>
          <a:r>
            <a:rPr lang="tr-TR" sz="1400" b="0" dirty="0" smtClean="0">
              <a:latin typeface="Times New Roman" panose="02020603050405020304" pitchFamily="18" charset="0"/>
              <a:cs typeface="Times New Roman" panose="02020603050405020304" pitchFamily="18" charset="0"/>
            </a:rPr>
            <a:t>Kurutma ve yapıştırma işleri, kontrplak, kontratabla, yonga ağaçtan mamul suni tahta ve PVC yüzey kaplamalı suni tahta imali işleri ile </a:t>
          </a:r>
          <a:r>
            <a:rPr lang="tr-TR" sz="1400" b="0" dirty="0" err="1" smtClean="0">
              <a:latin typeface="Times New Roman" panose="02020603050405020304" pitchFamily="18" charset="0"/>
              <a:cs typeface="Times New Roman" panose="02020603050405020304" pitchFamily="18" charset="0"/>
            </a:rPr>
            <a:t>emprenye</a:t>
          </a:r>
          <a:r>
            <a:rPr lang="tr-TR" sz="1400" b="0" dirty="0" smtClean="0">
              <a:latin typeface="Times New Roman" panose="02020603050405020304" pitchFamily="18" charset="0"/>
              <a:cs typeface="Times New Roman" panose="02020603050405020304" pitchFamily="18" charset="0"/>
            </a:rPr>
            <a:t> işleri.</a:t>
          </a:r>
        </a:p>
        <a:p>
          <a:pPr algn="just"/>
          <a:r>
            <a:rPr lang="tr-TR" sz="1400" b="0" dirty="0" smtClean="0">
              <a:latin typeface="Times New Roman" panose="02020603050405020304" pitchFamily="18" charset="0"/>
              <a:cs typeface="Times New Roman" panose="02020603050405020304" pitchFamily="18" charset="0"/>
            </a:rPr>
            <a:t>Parafinden eşya imali işleri.</a:t>
          </a:r>
        </a:p>
        <a:p>
          <a:pPr algn="just"/>
          <a:r>
            <a:rPr lang="tr-TR" sz="1400" b="0" dirty="0" smtClean="0">
              <a:latin typeface="Times New Roman" panose="02020603050405020304" pitchFamily="18" charset="0"/>
              <a:cs typeface="Times New Roman" panose="02020603050405020304" pitchFamily="18" charset="0"/>
            </a:rPr>
            <a:t>Plastik maddelerin şekillendirilmesi ve plastik eşya imali işleri. (PVC’nin imali ve PVC’den </a:t>
          </a:r>
          <a:r>
            <a:rPr lang="tr-TR" sz="1400" b="0" dirty="0" err="1" smtClean="0">
              <a:latin typeface="Times New Roman" panose="02020603050405020304" pitchFamily="18" charset="0"/>
              <a:cs typeface="Times New Roman" panose="02020603050405020304" pitchFamily="18" charset="0"/>
            </a:rPr>
            <a:t>mamül</a:t>
          </a:r>
          <a:r>
            <a:rPr lang="tr-TR" sz="1400" b="0" dirty="0" smtClean="0">
              <a:latin typeface="Times New Roman" panose="02020603050405020304" pitchFamily="18" charset="0"/>
              <a:cs typeface="Times New Roman" panose="02020603050405020304" pitchFamily="18" charset="0"/>
            </a:rPr>
            <a:t> eşyaların yapımı hariç)</a:t>
          </a:r>
        </a:p>
        <a:p>
          <a:pPr algn="just"/>
          <a:r>
            <a:rPr lang="tr-TR" sz="1400" b="0" dirty="0" smtClean="0">
              <a:latin typeface="Times New Roman" panose="02020603050405020304" pitchFamily="18" charset="0"/>
              <a:cs typeface="Times New Roman" panose="02020603050405020304" pitchFamily="18" charset="0"/>
            </a:rPr>
            <a:t>Mensucattan hazır eşya imali işleri (Perde, ev tekstili, otomobil ürünleri ve benzerleri).…</a:t>
          </a:r>
          <a:endParaRPr lang="tr-TR" sz="1400" b="1" dirty="0" smtClean="0">
            <a:solidFill>
              <a:schemeClr val="tx1"/>
            </a:solidFill>
            <a:latin typeface="Times New Roman" panose="02020603050405020304" pitchFamily="18" charset="0"/>
            <a:cs typeface="Times New Roman" panose="02020603050405020304" pitchFamily="18" charset="0"/>
          </a:endParaRPr>
        </a:p>
        <a:p>
          <a:pPr algn="ctr"/>
          <a:endParaRPr lang="tr-TR" sz="900" b="0" dirty="0" smtClean="0"/>
        </a:p>
        <a:p>
          <a:pPr algn="ctr"/>
          <a:endParaRPr lang="tr-TR" sz="900" b="0" dirty="0" smtClean="0"/>
        </a:p>
      </dgm:t>
    </dgm:pt>
    <dgm:pt modelId="{23F120B0-9025-4A25-8FEF-2DC765515C34}" type="parTrans" cxnId="{425EA773-7D20-4834-9496-FD0A88166F90}">
      <dgm:prSet/>
      <dgm:spPr/>
      <dgm:t>
        <a:bodyPr/>
        <a:lstStyle/>
        <a:p>
          <a:endParaRPr lang="tr-TR"/>
        </a:p>
      </dgm:t>
    </dgm:pt>
    <dgm:pt modelId="{5AA145A1-5114-4EE4-A960-92DFE15987F2}" type="sibTrans" cxnId="{425EA773-7D20-4834-9496-FD0A88166F90}">
      <dgm:prSet/>
      <dgm:spPr/>
      <dgm:t>
        <a:bodyPr/>
        <a:lstStyle/>
        <a:p>
          <a:endParaRPr lang="tr-TR"/>
        </a:p>
      </dgm:t>
    </dgm:pt>
    <dgm:pt modelId="{EEAD8CBD-D6BB-4AB7-A436-0664A3BC0294}">
      <dgm:prSet custT="1"/>
      <dgm:spPr>
        <a:solidFill>
          <a:srgbClr val="FF0000"/>
        </a:solidFill>
      </dgm:spPr>
      <dgm:t>
        <a:bodyPr/>
        <a:lstStyle/>
        <a:p>
          <a:pPr algn="ctr"/>
          <a:r>
            <a:rPr lang="tr-TR" sz="1400" b="1" dirty="0" smtClean="0">
              <a:solidFill>
                <a:schemeClr val="tx1"/>
              </a:solidFill>
              <a:latin typeface="Times New Roman" panose="02020603050405020304" pitchFamily="18" charset="0"/>
              <a:cs typeface="Times New Roman" panose="02020603050405020304" pitchFamily="18" charset="0"/>
            </a:rPr>
            <a:t>Ek-2(Genç İşçilerin Çalıştırılabilecekleri İşler)</a:t>
          </a:r>
        </a:p>
        <a:p>
          <a:pPr algn="just"/>
          <a:r>
            <a:rPr lang="tr-TR" sz="1400" b="0" dirty="0" smtClean="0">
              <a:latin typeface="Times New Roman" panose="02020603050405020304" pitchFamily="18" charset="0"/>
              <a:cs typeface="Times New Roman" panose="02020603050405020304" pitchFamily="18" charset="0"/>
            </a:rPr>
            <a:t>Elle yapılan ağaç oymacılığı diğer maddelerden süs eşyası, düğme, tarak, resim, ayna, çerçeve, cam ve emsali eşya imalatı işleri,</a:t>
          </a:r>
        </a:p>
        <a:p>
          <a:pPr algn="just"/>
          <a:r>
            <a:rPr lang="tr-TR" sz="1400" b="0" dirty="0" smtClean="0">
              <a:latin typeface="Times New Roman" panose="02020603050405020304" pitchFamily="18" charset="0"/>
              <a:cs typeface="Times New Roman" panose="02020603050405020304" pitchFamily="18" charset="0"/>
            </a:rPr>
            <a:t>Toptan ve perakende satış mağaza ve dükkanlarında satış, etiketleme ve paketleme işleri,</a:t>
          </a:r>
        </a:p>
        <a:p>
          <a:pPr algn="just"/>
          <a:r>
            <a:rPr lang="tr-TR" sz="1400" b="0" dirty="0" smtClean="0">
              <a:latin typeface="Times New Roman" panose="02020603050405020304" pitchFamily="18" charset="0"/>
              <a:cs typeface="Times New Roman" panose="02020603050405020304" pitchFamily="18" charset="0"/>
            </a:rPr>
            <a:t>Büro işyerlerinde büro işleri ve yardımcı işler,</a:t>
          </a:r>
        </a:p>
        <a:p>
          <a:pPr algn="just"/>
          <a:r>
            <a:rPr lang="tr-TR" sz="1400" b="0" dirty="0" smtClean="0">
              <a:latin typeface="Times New Roman" panose="02020603050405020304" pitchFamily="18" charset="0"/>
              <a:cs typeface="Times New Roman" panose="02020603050405020304" pitchFamily="18" charset="0"/>
            </a:rPr>
            <a:t>Araçsız olarak 10 kg’dan fazla yük kaldırılmasını gerektirmeyen torbalama, fıçılama, istifleme ve benzeri işler….</a:t>
          </a:r>
        </a:p>
        <a:p>
          <a:pPr algn="ctr"/>
          <a:endParaRPr lang="tr-TR" sz="900" b="0" dirty="0" smtClean="0"/>
        </a:p>
        <a:p>
          <a:pPr algn="ctr"/>
          <a:endParaRPr lang="tr-TR" sz="900" b="0" dirty="0" smtClean="0"/>
        </a:p>
      </dgm:t>
    </dgm:pt>
    <dgm:pt modelId="{0CE66409-C527-48EE-AAC5-651107899ACB}" type="parTrans" cxnId="{1D4EE32B-668E-496B-AAED-0FA3B5681EE6}">
      <dgm:prSet/>
      <dgm:spPr/>
      <dgm:t>
        <a:bodyPr/>
        <a:lstStyle/>
        <a:p>
          <a:endParaRPr lang="tr-TR"/>
        </a:p>
      </dgm:t>
    </dgm:pt>
    <dgm:pt modelId="{91B56481-CD76-4FF8-B77F-7D6A52974953}" type="sibTrans" cxnId="{1D4EE32B-668E-496B-AAED-0FA3B5681EE6}">
      <dgm:prSet/>
      <dgm:spPr/>
      <dgm:t>
        <a:bodyPr/>
        <a:lstStyle/>
        <a:p>
          <a:endParaRPr lang="tr-TR"/>
        </a:p>
      </dgm:t>
    </dgm:pt>
    <dgm:pt modelId="{5A55E4D2-C86A-4257-97E0-D4398032F868}" type="pres">
      <dgm:prSet presAssocID="{197DB985-B092-462B-B55E-D820B6E96419}" presName="Name0" presStyleCnt="0">
        <dgm:presLayoutVars>
          <dgm:dir/>
          <dgm:resizeHandles val="exact"/>
        </dgm:presLayoutVars>
      </dgm:prSet>
      <dgm:spPr/>
      <dgm:t>
        <a:bodyPr/>
        <a:lstStyle/>
        <a:p>
          <a:endParaRPr lang="tr-TR"/>
        </a:p>
      </dgm:t>
    </dgm:pt>
    <dgm:pt modelId="{8A16BE4D-B4D1-45A4-A34F-2E93EE253A03}" type="pres">
      <dgm:prSet presAssocID="{197DB985-B092-462B-B55E-D820B6E96419}" presName="fgShape" presStyleLbl="fgShp" presStyleIdx="0" presStyleCnt="1" custFlipVert="1" custScaleX="102269" custScaleY="13075"/>
      <dgm:spPr>
        <a:solidFill>
          <a:srgbClr val="FF0000"/>
        </a:solidFill>
      </dgm:spPr>
      <dgm:t>
        <a:bodyPr/>
        <a:lstStyle/>
        <a:p>
          <a:endParaRPr lang="tr-TR"/>
        </a:p>
      </dgm:t>
    </dgm:pt>
    <dgm:pt modelId="{69F347DF-334E-4CB0-A4AC-0E90DBA53D7C}" type="pres">
      <dgm:prSet presAssocID="{197DB985-B092-462B-B55E-D820B6E96419}" presName="linComp" presStyleCnt="0"/>
      <dgm:spPr/>
    </dgm:pt>
    <dgm:pt modelId="{99BDD37E-21F1-4B5B-BF19-2ABAC00A2CDE}" type="pres">
      <dgm:prSet presAssocID="{3B0CA14A-6B28-4D28-B9F3-0363E2FBE0EA}" presName="compNode" presStyleCnt="0"/>
      <dgm:spPr/>
    </dgm:pt>
    <dgm:pt modelId="{58B01B7B-9AFA-44FA-8AED-1DCBAE86F3C5}" type="pres">
      <dgm:prSet presAssocID="{3B0CA14A-6B28-4D28-B9F3-0363E2FBE0EA}" presName="bkgdShape" presStyleLbl="node1" presStyleIdx="0" presStyleCnt="3"/>
      <dgm:spPr/>
      <dgm:t>
        <a:bodyPr/>
        <a:lstStyle/>
        <a:p>
          <a:endParaRPr lang="tr-TR"/>
        </a:p>
      </dgm:t>
    </dgm:pt>
    <dgm:pt modelId="{65AB821A-046D-4C43-8705-E034710CCFA2}" type="pres">
      <dgm:prSet presAssocID="{3B0CA14A-6B28-4D28-B9F3-0363E2FBE0EA}" presName="nodeTx" presStyleLbl="node1" presStyleIdx="0" presStyleCnt="3">
        <dgm:presLayoutVars>
          <dgm:bulletEnabled val="1"/>
        </dgm:presLayoutVars>
      </dgm:prSet>
      <dgm:spPr/>
      <dgm:t>
        <a:bodyPr/>
        <a:lstStyle/>
        <a:p>
          <a:endParaRPr lang="tr-TR"/>
        </a:p>
      </dgm:t>
    </dgm:pt>
    <dgm:pt modelId="{916EDD5C-1C6E-484D-92E5-304729243E8C}" type="pres">
      <dgm:prSet presAssocID="{3B0CA14A-6B28-4D28-B9F3-0363E2FBE0EA}" presName="invisiNode" presStyleLbl="node1" presStyleIdx="0" presStyleCnt="3"/>
      <dgm:spPr/>
    </dgm:pt>
    <dgm:pt modelId="{F893C63B-1F1F-4DB8-9FB3-B7361C4EBD32}" type="pres">
      <dgm:prSet presAssocID="{3B0CA14A-6B28-4D28-B9F3-0363E2FBE0EA}" presName="imagNode" presStyleLbl="fgImgPlace1" presStyleIdx="0" presStyleCnt="3" custFlipVert="0" custFlipHor="1" custScaleX="44061" custScaleY="10581"/>
      <dgm:spPr>
        <a:solidFill>
          <a:srgbClr val="FF0000"/>
        </a:solidFill>
      </dgm:spPr>
      <dgm:t>
        <a:bodyPr/>
        <a:lstStyle/>
        <a:p>
          <a:endParaRPr lang="tr-TR"/>
        </a:p>
      </dgm:t>
    </dgm:pt>
    <dgm:pt modelId="{25DDCCEB-8BB8-42B7-9FD4-3E4FDB9ADE3D}" type="pres">
      <dgm:prSet presAssocID="{8273116E-F6C1-4887-8EAE-FAB5C039FE52}" presName="sibTrans" presStyleLbl="sibTrans2D1" presStyleIdx="0" presStyleCnt="0"/>
      <dgm:spPr/>
      <dgm:t>
        <a:bodyPr/>
        <a:lstStyle/>
        <a:p>
          <a:endParaRPr lang="tr-TR"/>
        </a:p>
      </dgm:t>
    </dgm:pt>
    <dgm:pt modelId="{056D1E2B-87A5-4C43-B3ED-05B5CB2C0477}" type="pres">
      <dgm:prSet presAssocID="{EEAD8CBD-D6BB-4AB7-A436-0664A3BC0294}" presName="compNode" presStyleCnt="0"/>
      <dgm:spPr/>
    </dgm:pt>
    <dgm:pt modelId="{D57179C3-C8F7-41C1-BECA-4C907AB8D9D6}" type="pres">
      <dgm:prSet presAssocID="{EEAD8CBD-D6BB-4AB7-A436-0664A3BC0294}" presName="bkgdShape" presStyleLbl="node1" presStyleIdx="1" presStyleCnt="3" custScaleX="93809"/>
      <dgm:spPr/>
      <dgm:t>
        <a:bodyPr/>
        <a:lstStyle/>
        <a:p>
          <a:endParaRPr lang="tr-TR"/>
        </a:p>
      </dgm:t>
    </dgm:pt>
    <dgm:pt modelId="{F2D8A249-2D33-4A27-BA3F-40449F091879}" type="pres">
      <dgm:prSet presAssocID="{EEAD8CBD-D6BB-4AB7-A436-0664A3BC0294}" presName="nodeTx" presStyleLbl="node1" presStyleIdx="1" presStyleCnt="3">
        <dgm:presLayoutVars>
          <dgm:bulletEnabled val="1"/>
        </dgm:presLayoutVars>
      </dgm:prSet>
      <dgm:spPr/>
      <dgm:t>
        <a:bodyPr/>
        <a:lstStyle/>
        <a:p>
          <a:endParaRPr lang="tr-TR"/>
        </a:p>
      </dgm:t>
    </dgm:pt>
    <dgm:pt modelId="{7D516F93-8944-4D39-9D58-B8228C92FAE4}" type="pres">
      <dgm:prSet presAssocID="{EEAD8CBD-D6BB-4AB7-A436-0664A3BC0294}" presName="invisiNode" presStyleLbl="node1" presStyleIdx="1" presStyleCnt="3"/>
      <dgm:spPr/>
    </dgm:pt>
    <dgm:pt modelId="{7C1FABF1-3F09-42A3-83D7-2C83276EBF07}" type="pres">
      <dgm:prSet presAssocID="{EEAD8CBD-D6BB-4AB7-A436-0664A3BC0294}" presName="imagNode" presStyleLbl="fgImgPlace1" presStyleIdx="1" presStyleCnt="3" custFlipVert="1" custScaleX="4000" custScaleY="29773"/>
      <dgm:spPr>
        <a:solidFill>
          <a:srgbClr val="FF0000"/>
        </a:solidFill>
      </dgm:spPr>
      <dgm:t>
        <a:bodyPr/>
        <a:lstStyle/>
        <a:p>
          <a:endParaRPr lang="tr-TR"/>
        </a:p>
      </dgm:t>
    </dgm:pt>
    <dgm:pt modelId="{FBD84F8B-685F-4256-BBBE-60AE6546FD7A}" type="pres">
      <dgm:prSet presAssocID="{91B56481-CD76-4FF8-B77F-7D6A52974953}" presName="sibTrans" presStyleLbl="sibTrans2D1" presStyleIdx="0" presStyleCnt="0"/>
      <dgm:spPr/>
      <dgm:t>
        <a:bodyPr/>
        <a:lstStyle/>
        <a:p>
          <a:endParaRPr lang="tr-TR"/>
        </a:p>
      </dgm:t>
    </dgm:pt>
    <dgm:pt modelId="{44301545-E4CB-482A-85F1-BF0C0B3D1862}" type="pres">
      <dgm:prSet presAssocID="{5DD6A6B2-97A7-4C02-9FC5-BFC6A5E7B07F}" presName="compNode" presStyleCnt="0"/>
      <dgm:spPr/>
    </dgm:pt>
    <dgm:pt modelId="{F5575305-DBD8-4CC9-B4BF-1B5368EA633B}" type="pres">
      <dgm:prSet presAssocID="{5DD6A6B2-97A7-4C02-9FC5-BFC6A5E7B07F}" presName="bkgdShape" presStyleLbl="node1" presStyleIdx="2" presStyleCnt="3"/>
      <dgm:spPr/>
      <dgm:t>
        <a:bodyPr/>
        <a:lstStyle/>
        <a:p>
          <a:endParaRPr lang="tr-TR"/>
        </a:p>
      </dgm:t>
    </dgm:pt>
    <dgm:pt modelId="{3F41A7F1-913C-450F-8C1F-5142F61A13B1}" type="pres">
      <dgm:prSet presAssocID="{5DD6A6B2-97A7-4C02-9FC5-BFC6A5E7B07F}" presName="nodeTx" presStyleLbl="node1" presStyleIdx="2" presStyleCnt="3">
        <dgm:presLayoutVars>
          <dgm:bulletEnabled val="1"/>
        </dgm:presLayoutVars>
      </dgm:prSet>
      <dgm:spPr/>
      <dgm:t>
        <a:bodyPr/>
        <a:lstStyle/>
        <a:p>
          <a:endParaRPr lang="tr-TR"/>
        </a:p>
      </dgm:t>
    </dgm:pt>
    <dgm:pt modelId="{7C0E5F2E-80B3-4F67-94B3-EEDC9563740F}" type="pres">
      <dgm:prSet presAssocID="{5DD6A6B2-97A7-4C02-9FC5-BFC6A5E7B07F}" presName="invisiNode" presStyleLbl="node1" presStyleIdx="2" presStyleCnt="3"/>
      <dgm:spPr/>
    </dgm:pt>
    <dgm:pt modelId="{7DE6027D-7230-4BF2-925A-42DD3995E68E}" type="pres">
      <dgm:prSet presAssocID="{5DD6A6B2-97A7-4C02-9FC5-BFC6A5E7B07F}" presName="imagNode" presStyleLbl="fgImgPlace1" presStyleIdx="2" presStyleCnt="3" custFlipVert="0" custFlipHor="0" custScaleX="9572" custScaleY="41807"/>
      <dgm:spPr>
        <a:solidFill>
          <a:srgbClr val="FF0000"/>
        </a:solidFill>
      </dgm:spPr>
      <dgm:t>
        <a:bodyPr/>
        <a:lstStyle/>
        <a:p>
          <a:endParaRPr lang="tr-TR"/>
        </a:p>
      </dgm:t>
    </dgm:pt>
  </dgm:ptLst>
  <dgm:cxnLst>
    <dgm:cxn modelId="{2E3F243D-69F0-44D4-A8A0-9C163C06FD1A}" type="presOf" srcId="{EEAD8CBD-D6BB-4AB7-A436-0664A3BC0294}" destId="{D57179C3-C8F7-41C1-BECA-4C907AB8D9D6}" srcOrd="0" destOrd="0" presId="urn:microsoft.com/office/officeart/2005/8/layout/hList7"/>
    <dgm:cxn modelId="{7E0C3174-8C19-4082-AE56-F9579714EF0D}" type="presOf" srcId="{3B0CA14A-6B28-4D28-B9F3-0363E2FBE0EA}" destId="{65AB821A-046D-4C43-8705-E034710CCFA2}" srcOrd="1" destOrd="0" presId="urn:microsoft.com/office/officeart/2005/8/layout/hList7"/>
    <dgm:cxn modelId="{3800B9DD-5CD9-496C-B13F-3048C10981B2}" srcId="{197DB985-B092-462B-B55E-D820B6E96419}" destId="{3B0CA14A-6B28-4D28-B9F3-0363E2FBE0EA}" srcOrd="0" destOrd="0" parTransId="{7373B1E9-C87A-449B-98B3-90218BCC271C}" sibTransId="{8273116E-F6C1-4887-8EAE-FAB5C039FE52}"/>
    <dgm:cxn modelId="{EDCB6FED-0C44-40F5-9739-A4FA80CB6CA7}" type="presOf" srcId="{EEAD8CBD-D6BB-4AB7-A436-0664A3BC0294}" destId="{F2D8A249-2D33-4A27-BA3F-40449F091879}" srcOrd="1" destOrd="0" presId="urn:microsoft.com/office/officeart/2005/8/layout/hList7"/>
    <dgm:cxn modelId="{A3BFB35B-9798-48D0-8908-61963FBEBC16}" type="presOf" srcId="{5DD6A6B2-97A7-4C02-9FC5-BFC6A5E7B07F}" destId="{F5575305-DBD8-4CC9-B4BF-1B5368EA633B}" srcOrd="0" destOrd="0" presId="urn:microsoft.com/office/officeart/2005/8/layout/hList7"/>
    <dgm:cxn modelId="{1D4EE32B-668E-496B-AAED-0FA3B5681EE6}" srcId="{197DB985-B092-462B-B55E-D820B6E96419}" destId="{EEAD8CBD-D6BB-4AB7-A436-0664A3BC0294}" srcOrd="1" destOrd="0" parTransId="{0CE66409-C527-48EE-AAC5-651107899ACB}" sibTransId="{91B56481-CD76-4FF8-B77F-7D6A52974953}"/>
    <dgm:cxn modelId="{AC402B0F-B0D0-4DD3-B7F3-5D30E43D992E}" type="presOf" srcId="{8273116E-F6C1-4887-8EAE-FAB5C039FE52}" destId="{25DDCCEB-8BB8-42B7-9FD4-3E4FDB9ADE3D}" srcOrd="0" destOrd="0" presId="urn:microsoft.com/office/officeart/2005/8/layout/hList7"/>
    <dgm:cxn modelId="{425EA773-7D20-4834-9496-FD0A88166F90}" srcId="{197DB985-B092-462B-B55E-D820B6E96419}" destId="{5DD6A6B2-97A7-4C02-9FC5-BFC6A5E7B07F}" srcOrd="2" destOrd="0" parTransId="{23F120B0-9025-4A25-8FEF-2DC765515C34}" sibTransId="{5AA145A1-5114-4EE4-A960-92DFE15987F2}"/>
    <dgm:cxn modelId="{D8344967-236F-4E2B-BC3D-5F47416BDCFF}" type="presOf" srcId="{5DD6A6B2-97A7-4C02-9FC5-BFC6A5E7B07F}" destId="{3F41A7F1-913C-450F-8C1F-5142F61A13B1}" srcOrd="1" destOrd="0" presId="urn:microsoft.com/office/officeart/2005/8/layout/hList7"/>
    <dgm:cxn modelId="{25F33265-459D-4402-8ECE-FAA1167784C0}" type="presOf" srcId="{3B0CA14A-6B28-4D28-B9F3-0363E2FBE0EA}" destId="{58B01B7B-9AFA-44FA-8AED-1DCBAE86F3C5}" srcOrd="0" destOrd="0" presId="urn:microsoft.com/office/officeart/2005/8/layout/hList7"/>
    <dgm:cxn modelId="{B99A8F19-3266-40C5-B882-388DDA437CBC}" type="presOf" srcId="{91B56481-CD76-4FF8-B77F-7D6A52974953}" destId="{FBD84F8B-685F-4256-BBBE-60AE6546FD7A}" srcOrd="0" destOrd="0" presId="urn:microsoft.com/office/officeart/2005/8/layout/hList7"/>
    <dgm:cxn modelId="{CC69EEDB-EF0B-40A2-B32F-2F60EFC58725}" type="presOf" srcId="{197DB985-B092-462B-B55E-D820B6E96419}" destId="{5A55E4D2-C86A-4257-97E0-D4398032F868}" srcOrd="0" destOrd="0" presId="urn:microsoft.com/office/officeart/2005/8/layout/hList7"/>
    <dgm:cxn modelId="{DC5B4904-9EB8-406E-9001-8221AAF4E231}" type="presParOf" srcId="{5A55E4D2-C86A-4257-97E0-D4398032F868}" destId="{8A16BE4D-B4D1-45A4-A34F-2E93EE253A03}" srcOrd="0" destOrd="0" presId="urn:microsoft.com/office/officeart/2005/8/layout/hList7"/>
    <dgm:cxn modelId="{8D4FFB39-9877-45A8-9CA7-E5BEBAB5D754}" type="presParOf" srcId="{5A55E4D2-C86A-4257-97E0-D4398032F868}" destId="{69F347DF-334E-4CB0-A4AC-0E90DBA53D7C}" srcOrd="1" destOrd="0" presId="urn:microsoft.com/office/officeart/2005/8/layout/hList7"/>
    <dgm:cxn modelId="{5F95EA03-D7DE-4E37-AA0B-E71C12D57B66}" type="presParOf" srcId="{69F347DF-334E-4CB0-A4AC-0E90DBA53D7C}" destId="{99BDD37E-21F1-4B5B-BF19-2ABAC00A2CDE}" srcOrd="0" destOrd="0" presId="urn:microsoft.com/office/officeart/2005/8/layout/hList7"/>
    <dgm:cxn modelId="{FFC8A8DE-CA62-4CA7-B98E-2FCD4EBB6EE0}" type="presParOf" srcId="{99BDD37E-21F1-4B5B-BF19-2ABAC00A2CDE}" destId="{58B01B7B-9AFA-44FA-8AED-1DCBAE86F3C5}" srcOrd="0" destOrd="0" presId="urn:microsoft.com/office/officeart/2005/8/layout/hList7"/>
    <dgm:cxn modelId="{AEEBC0E6-B5D9-4EF0-AE2F-DB9EAD59DF8B}" type="presParOf" srcId="{99BDD37E-21F1-4B5B-BF19-2ABAC00A2CDE}" destId="{65AB821A-046D-4C43-8705-E034710CCFA2}" srcOrd="1" destOrd="0" presId="urn:microsoft.com/office/officeart/2005/8/layout/hList7"/>
    <dgm:cxn modelId="{894EA204-2594-4F18-9BCC-368A9F55CFDF}" type="presParOf" srcId="{99BDD37E-21F1-4B5B-BF19-2ABAC00A2CDE}" destId="{916EDD5C-1C6E-484D-92E5-304729243E8C}" srcOrd="2" destOrd="0" presId="urn:microsoft.com/office/officeart/2005/8/layout/hList7"/>
    <dgm:cxn modelId="{8E97DBA9-5039-41D5-ABB3-1310633657D5}" type="presParOf" srcId="{99BDD37E-21F1-4B5B-BF19-2ABAC00A2CDE}" destId="{F893C63B-1F1F-4DB8-9FB3-B7361C4EBD32}" srcOrd="3" destOrd="0" presId="urn:microsoft.com/office/officeart/2005/8/layout/hList7"/>
    <dgm:cxn modelId="{1D3E689B-5E34-451F-9195-A14511268A54}" type="presParOf" srcId="{69F347DF-334E-4CB0-A4AC-0E90DBA53D7C}" destId="{25DDCCEB-8BB8-42B7-9FD4-3E4FDB9ADE3D}" srcOrd="1" destOrd="0" presId="urn:microsoft.com/office/officeart/2005/8/layout/hList7"/>
    <dgm:cxn modelId="{1C72C555-3BA3-41D2-995B-04B6DC5F7745}" type="presParOf" srcId="{69F347DF-334E-4CB0-A4AC-0E90DBA53D7C}" destId="{056D1E2B-87A5-4C43-B3ED-05B5CB2C0477}" srcOrd="2" destOrd="0" presId="urn:microsoft.com/office/officeart/2005/8/layout/hList7"/>
    <dgm:cxn modelId="{58CC2264-789A-4281-ABB6-E44864936E3E}" type="presParOf" srcId="{056D1E2B-87A5-4C43-B3ED-05B5CB2C0477}" destId="{D57179C3-C8F7-41C1-BECA-4C907AB8D9D6}" srcOrd="0" destOrd="0" presId="urn:microsoft.com/office/officeart/2005/8/layout/hList7"/>
    <dgm:cxn modelId="{6DF7F9CB-4E1F-4AE7-B781-041BAD002F46}" type="presParOf" srcId="{056D1E2B-87A5-4C43-B3ED-05B5CB2C0477}" destId="{F2D8A249-2D33-4A27-BA3F-40449F091879}" srcOrd="1" destOrd="0" presId="urn:microsoft.com/office/officeart/2005/8/layout/hList7"/>
    <dgm:cxn modelId="{2C08EE13-CF00-4FD1-896D-556EB946EFBA}" type="presParOf" srcId="{056D1E2B-87A5-4C43-B3ED-05B5CB2C0477}" destId="{7D516F93-8944-4D39-9D58-B8228C92FAE4}" srcOrd="2" destOrd="0" presId="urn:microsoft.com/office/officeart/2005/8/layout/hList7"/>
    <dgm:cxn modelId="{6347DCC9-EF06-4DB5-A28B-2EED0A1C6C02}" type="presParOf" srcId="{056D1E2B-87A5-4C43-B3ED-05B5CB2C0477}" destId="{7C1FABF1-3F09-42A3-83D7-2C83276EBF07}" srcOrd="3" destOrd="0" presId="urn:microsoft.com/office/officeart/2005/8/layout/hList7"/>
    <dgm:cxn modelId="{05E5014D-BA63-4C8E-BE06-CD42956DFEB1}" type="presParOf" srcId="{69F347DF-334E-4CB0-A4AC-0E90DBA53D7C}" destId="{FBD84F8B-685F-4256-BBBE-60AE6546FD7A}" srcOrd="3" destOrd="0" presId="urn:microsoft.com/office/officeart/2005/8/layout/hList7"/>
    <dgm:cxn modelId="{C5AC3DCD-2895-4D2B-9170-D999447121F9}" type="presParOf" srcId="{69F347DF-334E-4CB0-A4AC-0E90DBA53D7C}" destId="{44301545-E4CB-482A-85F1-BF0C0B3D1862}" srcOrd="4" destOrd="0" presId="urn:microsoft.com/office/officeart/2005/8/layout/hList7"/>
    <dgm:cxn modelId="{619EA096-E60D-4A69-BA9E-A6005EF99F56}" type="presParOf" srcId="{44301545-E4CB-482A-85F1-BF0C0B3D1862}" destId="{F5575305-DBD8-4CC9-B4BF-1B5368EA633B}" srcOrd="0" destOrd="0" presId="urn:microsoft.com/office/officeart/2005/8/layout/hList7"/>
    <dgm:cxn modelId="{F59E7E43-81C5-47E4-A6EA-CD5DDCBA2FC6}" type="presParOf" srcId="{44301545-E4CB-482A-85F1-BF0C0B3D1862}" destId="{3F41A7F1-913C-450F-8C1F-5142F61A13B1}" srcOrd="1" destOrd="0" presId="urn:microsoft.com/office/officeart/2005/8/layout/hList7"/>
    <dgm:cxn modelId="{1E480C02-E990-4EF2-96E4-5B105C5CCC45}" type="presParOf" srcId="{44301545-E4CB-482A-85F1-BF0C0B3D1862}" destId="{7C0E5F2E-80B3-4F67-94B3-EEDC9563740F}" srcOrd="2" destOrd="0" presId="urn:microsoft.com/office/officeart/2005/8/layout/hList7"/>
    <dgm:cxn modelId="{1402D151-0812-49FB-9474-57CBF0382B94}" type="presParOf" srcId="{44301545-E4CB-482A-85F1-BF0C0B3D1862}" destId="{7DE6027D-7230-4BF2-925A-42DD3995E68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1191D-1B74-4CAF-B639-93A073DB8C5B}">
      <dsp:nvSpPr>
        <dsp:cNvPr id="0" name=""/>
        <dsp:cNvSpPr/>
      </dsp:nvSpPr>
      <dsp:spPr>
        <a:xfrm>
          <a:off x="0" y="2660"/>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465D7-A5EF-4DEC-A43D-656EAAF3048E}">
      <dsp:nvSpPr>
        <dsp:cNvPr id="0" name=""/>
        <dsp:cNvSpPr/>
      </dsp:nvSpPr>
      <dsp:spPr>
        <a:xfrm>
          <a:off x="0" y="2660"/>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İş Teftişi ve İş Teftiş Faaliyetleri</a:t>
          </a:r>
          <a:endParaRPr lang="tr-TR" sz="1600" kern="1200" dirty="0">
            <a:solidFill>
              <a:srgbClr val="FF0000"/>
            </a:solidFill>
            <a:latin typeface="Times New Roman" panose="02020603050405020304" pitchFamily="18" charset="0"/>
            <a:cs typeface="Times New Roman" panose="02020603050405020304" pitchFamily="18" charset="0"/>
          </a:endParaRPr>
        </a:p>
      </dsp:txBody>
      <dsp:txXfrm>
        <a:off x="0" y="2660"/>
        <a:ext cx="9516014" cy="377498"/>
      </dsp:txXfrm>
    </dsp:sp>
    <dsp:sp modelId="{A5CE6A64-D50F-4893-9777-3FE28570FF0E}">
      <dsp:nvSpPr>
        <dsp:cNvPr id="0" name=""/>
        <dsp:cNvSpPr/>
      </dsp:nvSpPr>
      <dsp:spPr>
        <a:xfrm>
          <a:off x="0" y="380158"/>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5889A-C0F6-41D6-9F29-758D9FCB5E2C}">
      <dsp:nvSpPr>
        <dsp:cNvPr id="0" name=""/>
        <dsp:cNvSpPr/>
      </dsp:nvSpPr>
      <dsp:spPr>
        <a:xfrm>
          <a:off x="0" y="380158"/>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kern="1200" dirty="0" smtClean="0">
              <a:solidFill>
                <a:srgbClr val="FF0000"/>
              </a:solidFill>
              <a:latin typeface="Times New Roman" panose="02020603050405020304" pitchFamily="18" charset="0"/>
              <a:cs typeface="Times New Roman" panose="02020603050405020304" pitchFamily="18" charset="0"/>
            </a:rPr>
            <a:t>	Çalışma Koşullarına Yönelik Faaliyetler</a:t>
          </a:r>
          <a:endParaRPr lang="tr-TR" sz="1600" kern="1200" dirty="0">
            <a:solidFill>
              <a:srgbClr val="FF0000"/>
            </a:solidFill>
            <a:latin typeface="Times New Roman" panose="02020603050405020304" pitchFamily="18" charset="0"/>
            <a:cs typeface="Times New Roman" panose="02020603050405020304" pitchFamily="18" charset="0"/>
          </a:endParaRPr>
        </a:p>
      </dsp:txBody>
      <dsp:txXfrm>
        <a:off x="0" y="380158"/>
        <a:ext cx="9516014" cy="377498"/>
      </dsp:txXfrm>
    </dsp:sp>
    <dsp:sp modelId="{90E0EA3F-C341-40DB-815B-4903DE6B658E}">
      <dsp:nvSpPr>
        <dsp:cNvPr id="0" name=""/>
        <dsp:cNvSpPr/>
      </dsp:nvSpPr>
      <dsp:spPr>
        <a:xfrm>
          <a:off x="0" y="757657"/>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F1332-2B6A-49B2-B3D7-7648717D08DD}">
      <dsp:nvSpPr>
        <dsp:cNvPr id="0" name=""/>
        <dsp:cNvSpPr/>
      </dsp:nvSpPr>
      <dsp:spPr>
        <a:xfrm>
          <a:off x="0" y="757657"/>
          <a:ext cx="9516014" cy="34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altLang="tr-TR" sz="1600" b="0" kern="1200" dirty="0" smtClean="0">
              <a:latin typeface="Times New Roman" panose="02020603050405020304" pitchFamily="18" charset="0"/>
              <a:ea typeface="Batang" pitchFamily="18" charset="-127"/>
              <a:cs typeface="Times New Roman" panose="02020603050405020304" pitchFamily="18" charset="0"/>
            </a:rPr>
            <a:t>		4857 sayılı İş Kanununa İlişkin Öncelikli Teftiş Konuları</a:t>
          </a:r>
          <a:endParaRPr lang="tr-TR" sz="1600" kern="1200" dirty="0">
            <a:latin typeface="Times New Roman" panose="02020603050405020304" pitchFamily="18" charset="0"/>
            <a:cs typeface="Times New Roman" panose="02020603050405020304" pitchFamily="18" charset="0"/>
          </a:endParaRPr>
        </a:p>
      </dsp:txBody>
      <dsp:txXfrm>
        <a:off x="0" y="757657"/>
        <a:ext cx="9516014" cy="346498"/>
      </dsp:txXfrm>
    </dsp:sp>
    <dsp:sp modelId="{AC0768C5-D3DD-4309-A106-ACC4EAEFFC4F}">
      <dsp:nvSpPr>
        <dsp:cNvPr id="0" name=""/>
        <dsp:cNvSpPr/>
      </dsp:nvSpPr>
      <dsp:spPr>
        <a:xfrm>
          <a:off x="0" y="1104155"/>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83B13-5F8F-4DD1-A48F-4BD1B24D60D9}">
      <dsp:nvSpPr>
        <dsp:cNvPr id="0" name=""/>
        <dsp:cNvSpPr/>
      </dsp:nvSpPr>
      <dsp:spPr>
        <a:xfrm>
          <a:off x="0" y="1104155"/>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Çocuk ve Genç İşçiler		                                     Asıl İşveren-Alt İşveren İlişkisi </a:t>
          </a:r>
          <a:endParaRPr lang="tr-TR" sz="1600" kern="1200" dirty="0">
            <a:latin typeface="Times New Roman" panose="02020603050405020304" pitchFamily="18" charset="0"/>
            <a:cs typeface="Times New Roman" panose="02020603050405020304" pitchFamily="18" charset="0"/>
          </a:endParaRPr>
        </a:p>
      </dsp:txBody>
      <dsp:txXfrm>
        <a:off x="0" y="1104155"/>
        <a:ext cx="9516014" cy="377498"/>
      </dsp:txXfrm>
    </dsp:sp>
    <dsp:sp modelId="{9E035177-1DFD-47A6-8B6F-D61E22568628}">
      <dsp:nvSpPr>
        <dsp:cNvPr id="0" name=""/>
        <dsp:cNvSpPr/>
      </dsp:nvSpPr>
      <dsp:spPr>
        <a:xfrm>
          <a:off x="0" y="1481654"/>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0B0AD-BB92-43CE-A82D-0CE98EE97FE8}">
      <dsp:nvSpPr>
        <dsp:cNvPr id="0" name=""/>
        <dsp:cNvSpPr/>
      </dsp:nvSpPr>
      <dsp:spPr>
        <a:xfrm>
          <a:off x="0" y="1481654"/>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kern="1200" dirty="0" smtClean="0">
              <a:latin typeface="Times New Roman" panose="02020603050405020304" pitchFamily="18" charset="0"/>
              <a:cs typeface="Times New Roman" panose="02020603050405020304" pitchFamily="18" charset="0"/>
            </a:rPr>
            <a:t>		Otomatik Katılım Sistemi (BES)</a:t>
          </a:r>
          <a:r>
            <a:rPr lang="tr-TR" sz="1600" b="0" kern="1200" dirty="0" smtClean="0">
              <a:latin typeface="Times New Roman" panose="02020603050405020304" pitchFamily="18" charset="0"/>
              <a:cs typeface="Times New Roman" panose="02020603050405020304" pitchFamily="18" charset="0"/>
            </a:rPr>
            <a:t>		                               </a:t>
          </a:r>
          <a:endParaRPr lang="tr-TR" sz="1600" kern="1200" dirty="0">
            <a:latin typeface="Times New Roman" panose="02020603050405020304" pitchFamily="18" charset="0"/>
            <a:cs typeface="Times New Roman" panose="02020603050405020304" pitchFamily="18" charset="0"/>
          </a:endParaRPr>
        </a:p>
      </dsp:txBody>
      <dsp:txXfrm>
        <a:off x="0" y="1481654"/>
        <a:ext cx="9516014" cy="377498"/>
      </dsp:txXfrm>
    </dsp:sp>
    <dsp:sp modelId="{D63D14E7-BC0E-4C85-BF59-7022FE072E01}">
      <dsp:nvSpPr>
        <dsp:cNvPr id="0" name=""/>
        <dsp:cNvSpPr/>
      </dsp:nvSpPr>
      <dsp:spPr>
        <a:xfrm>
          <a:off x="0" y="1859152"/>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DB833-727B-4C25-94B7-BB584850BC29}">
      <dsp:nvSpPr>
        <dsp:cNvPr id="0" name=""/>
        <dsp:cNvSpPr/>
      </dsp:nvSpPr>
      <dsp:spPr>
        <a:xfrm>
          <a:off x="0" y="1859152"/>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Yabancı Çalışanlar		                                             </a:t>
          </a:r>
          <a:endParaRPr lang="tr-TR" sz="1600" kern="1200" dirty="0">
            <a:latin typeface="Times New Roman" panose="02020603050405020304" pitchFamily="18" charset="0"/>
            <a:cs typeface="Times New Roman" panose="02020603050405020304" pitchFamily="18" charset="0"/>
          </a:endParaRPr>
        </a:p>
      </dsp:txBody>
      <dsp:txXfrm>
        <a:off x="0" y="1859152"/>
        <a:ext cx="9516014" cy="377498"/>
      </dsp:txXfrm>
    </dsp:sp>
    <dsp:sp modelId="{058E59BA-EBA9-4D88-9FC8-434441E9AA3A}">
      <dsp:nvSpPr>
        <dsp:cNvPr id="0" name=""/>
        <dsp:cNvSpPr/>
      </dsp:nvSpPr>
      <dsp:spPr>
        <a:xfrm>
          <a:off x="0" y="2236651"/>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5FA59-00E2-498D-98DA-449F5B715D81}">
      <dsp:nvSpPr>
        <dsp:cNvPr id="0" name=""/>
        <dsp:cNvSpPr/>
      </dsp:nvSpPr>
      <dsp:spPr>
        <a:xfrm>
          <a:off x="0" y="2236651"/>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a:t>
          </a:r>
          <a:r>
            <a:rPr lang="tr-TR" sz="1600" b="0" kern="1200" dirty="0" err="1" smtClean="0">
              <a:latin typeface="Times New Roman" panose="02020603050405020304" pitchFamily="18" charset="0"/>
              <a:cs typeface="Times New Roman" panose="02020603050405020304" pitchFamily="18" charset="0"/>
            </a:rPr>
            <a:t>Kayıtdışı</a:t>
          </a:r>
          <a:r>
            <a:rPr lang="tr-TR" sz="1600" b="0" kern="1200" dirty="0" smtClean="0">
              <a:latin typeface="Times New Roman" panose="02020603050405020304" pitchFamily="18" charset="0"/>
              <a:cs typeface="Times New Roman" panose="02020603050405020304" pitchFamily="18" charset="0"/>
            </a:rPr>
            <a:t> Çalışma		                                             </a:t>
          </a:r>
          <a:endParaRPr lang="tr-TR" sz="1600" kern="1200" dirty="0">
            <a:latin typeface="Times New Roman" panose="02020603050405020304" pitchFamily="18" charset="0"/>
            <a:cs typeface="Times New Roman" panose="02020603050405020304" pitchFamily="18" charset="0"/>
          </a:endParaRPr>
        </a:p>
      </dsp:txBody>
      <dsp:txXfrm>
        <a:off x="0" y="2236651"/>
        <a:ext cx="9516014" cy="377498"/>
      </dsp:txXfrm>
    </dsp:sp>
    <dsp:sp modelId="{ABA45A5A-A939-42A5-8FDD-704AFA318FE5}">
      <dsp:nvSpPr>
        <dsp:cNvPr id="0" name=""/>
        <dsp:cNvSpPr/>
      </dsp:nvSpPr>
      <dsp:spPr>
        <a:xfrm>
          <a:off x="0" y="2614149"/>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C39C4-B31A-46B3-A75B-A7D0AE116386}">
      <dsp:nvSpPr>
        <dsp:cNvPr id="0" name=""/>
        <dsp:cNvSpPr/>
      </dsp:nvSpPr>
      <dsp:spPr>
        <a:xfrm>
          <a:off x="0" y="2614149"/>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kern="1200" dirty="0" smtClean="0">
              <a:solidFill>
                <a:srgbClr val="FF0000"/>
              </a:solidFill>
              <a:latin typeface="Times New Roman" panose="02020603050405020304" pitchFamily="18" charset="0"/>
              <a:cs typeface="Times New Roman" panose="02020603050405020304" pitchFamily="18" charset="0"/>
            </a:rPr>
            <a:t>	Çalışma Ortamına Yönelik Faaliyetler</a:t>
          </a:r>
          <a:endParaRPr lang="tr-TR" sz="1600" kern="1200" dirty="0">
            <a:latin typeface="Times New Roman" panose="02020603050405020304" pitchFamily="18" charset="0"/>
            <a:cs typeface="Times New Roman" panose="02020603050405020304" pitchFamily="18" charset="0"/>
          </a:endParaRPr>
        </a:p>
      </dsp:txBody>
      <dsp:txXfrm>
        <a:off x="0" y="2614149"/>
        <a:ext cx="9516014" cy="377498"/>
      </dsp:txXfrm>
    </dsp:sp>
    <dsp:sp modelId="{5C9B7760-F64D-47B0-9B78-702162364C68}">
      <dsp:nvSpPr>
        <dsp:cNvPr id="0" name=""/>
        <dsp:cNvSpPr/>
      </dsp:nvSpPr>
      <dsp:spPr>
        <a:xfrm>
          <a:off x="0" y="2991648"/>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2AA81-5D1D-4BD4-96F1-D2F0BD723AC1}">
      <dsp:nvSpPr>
        <dsp:cNvPr id="0" name=""/>
        <dsp:cNvSpPr/>
      </dsp:nvSpPr>
      <dsp:spPr>
        <a:xfrm>
          <a:off x="0" y="2991648"/>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6331 sayılı İş Sağlığı ve Güvenliği Kanunu		</a:t>
          </a:r>
          <a:endParaRPr lang="tr-TR" sz="1600" kern="1200" dirty="0">
            <a:latin typeface="Times New Roman" panose="02020603050405020304" pitchFamily="18" charset="0"/>
            <a:cs typeface="Times New Roman" panose="02020603050405020304" pitchFamily="18" charset="0"/>
          </a:endParaRPr>
        </a:p>
      </dsp:txBody>
      <dsp:txXfrm>
        <a:off x="0" y="2991648"/>
        <a:ext cx="9516014" cy="377498"/>
      </dsp:txXfrm>
    </dsp:sp>
    <dsp:sp modelId="{4A56BC9E-81C4-4762-A336-FC918DB1509A}">
      <dsp:nvSpPr>
        <dsp:cNvPr id="0" name=""/>
        <dsp:cNvSpPr/>
      </dsp:nvSpPr>
      <dsp:spPr>
        <a:xfrm>
          <a:off x="0" y="3369147"/>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992F3-7FBC-4D32-9F75-BF376BB7794F}">
      <dsp:nvSpPr>
        <dsp:cNvPr id="0" name=""/>
        <dsp:cNvSpPr/>
      </dsp:nvSpPr>
      <dsp:spPr>
        <a:xfrm>
          <a:off x="0" y="3369147"/>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İş Sağlığı ve Güvenliği Yönünden Gerçekleştirilen Teftişler ve Sonuçları	</a:t>
          </a:r>
          <a:endParaRPr lang="tr-TR" sz="1600" kern="1200" dirty="0">
            <a:latin typeface="Times New Roman" panose="02020603050405020304" pitchFamily="18" charset="0"/>
            <a:cs typeface="Times New Roman" panose="02020603050405020304" pitchFamily="18" charset="0"/>
          </a:endParaRPr>
        </a:p>
      </dsp:txBody>
      <dsp:txXfrm>
        <a:off x="0" y="3369147"/>
        <a:ext cx="9516014" cy="377498"/>
      </dsp:txXfrm>
    </dsp:sp>
    <dsp:sp modelId="{D0CE907C-3214-4810-BC5F-7D96097A756A}">
      <dsp:nvSpPr>
        <dsp:cNvPr id="0" name=""/>
        <dsp:cNvSpPr/>
      </dsp:nvSpPr>
      <dsp:spPr>
        <a:xfrm>
          <a:off x="0" y="3746645"/>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8DC3A-D82B-4D48-9AF5-017954553931}">
      <dsp:nvSpPr>
        <dsp:cNvPr id="0" name=""/>
        <dsp:cNvSpPr/>
      </dsp:nvSpPr>
      <dsp:spPr>
        <a:xfrm>
          <a:off x="0" y="3746645"/>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İşyerlerinde Sıklıkla Karşılaşılan Mevzuata Aykırılıklar			</a:t>
          </a:r>
          <a:endParaRPr lang="tr-TR" sz="1600" b="0" kern="1200" dirty="0">
            <a:latin typeface="Times New Roman" panose="02020603050405020304" pitchFamily="18" charset="0"/>
            <a:cs typeface="Times New Roman" panose="02020603050405020304" pitchFamily="18" charset="0"/>
          </a:endParaRPr>
        </a:p>
      </dsp:txBody>
      <dsp:txXfrm>
        <a:off x="0" y="3746645"/>
        <a:ext cx="9516014" cy="377498"/>
      </dsp:txXfrm>
    </dsp:sp>
    <dsp:sp modelId="{AE12F617-4DBF-4C64-BD9C-1DDABA1979BC}">
      <dsp:nvSpPr>
        <dsp:cNvPr id="0" name=""/>
        <dsp:cNvSpPr/>
      </dsp:nvSpPr>
      <dsp:spPr>
        <a:xfrm>
          <a:off x="0" y="4124144"/>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76225-4099-4CDC-8242-A7AD5E9ECEA5}">
      <dsp:nvSpPr>
        <dsp:cNvPr id="0" name=""/>
        <dsp:cNvSpPr/>
      </dsp:nvSpPr>
      <dsp:spPr>
        <a:xfrm>
          <a:off x="0" y="4124144"/>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İş Sağlığı ve Güvenliği Yönünden Son Mevzuat Düzenlemeleri</a:t>
          </a:r>
          <a:endParaRPr lang="tr-TR" sz="1600" b="0" kern="1200" dirty="0">
            <a:latin typeface="Times New Roman" panose="02020603050405020304" pitchFamily="18" charset="0"/>
            <a:cs typeface="Times New Roman" panose="02020603050405020304" pitchFamily="18" charset="0"/>
          </a:endParaRPr>
        </a:p>
      </dsp:txBody>
      <dsp:txXfrm>
        <a:off x="0" y="4124144"/>
        <a:ext cx="9516014" cy="377498"/>
      </dsp:txXfrm>
    </dsp:sp>
    <dsp:sp modelId="{4D249BE3-97BE-4501-9CC9-C591CBF46446}">
      <dsp:nvSpPr>
        <dsp:cNvPr id="0" name=""/>
        <dsp:cNvSpPr/>
      </dsp:nvSpPr>
      <dsp:spPr>
        <a:xfrm>
          <a:off x="0" y="4501642"/>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E8E9B-3DFD-4E00-9068-F524783B4893}">
      <dsp:nvSpPr>
        <dsp:cNvPr id="0" name=""/>
        <dsp:cNvSpPr/>
      </dsp:nvSpPr>
      <dsp:spPr>
        <a:xfrm>
          <a:off x="0" y="4501642"/>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		Genel Değerlendirme</a:t>
          </a:r>
          <a:endParaRPr lang="tr-TR" sz="1600" kern="1200" dirty="0">
            <a:latin typeface="Times New Roman" panose="02020603050405020304" pitchFamily="18" charset="0"/>
            <a:cs typeface="Times New Roman" panose="02020603050405020304" pitchFamily="18" charset="0"/>
          </a:endParaRPr>
        </a:p>
      </dsp:txBody>
      <dsp:txXfrm>
        <a:off x="0" y="4501642"/>
        <a:ext cx="9516014" cy="377498"/>
      </dsp:txXfrm>
    </dsp:sp>
    <dsp:sp modelId="{805EB543-1951-4655-8866-1A9FF3016E32}">
      <dsp:nvSpPr>
        <dsp:cNvPr id="0" name=""/>
        <dsp:cNvSpPr/>
      </dsp:nvSpPr>
      <dsp:spPr>
        <a:xfrm>
          <a:off x="0" y="4879141"/>
          <a:ext cx="951601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01F2C-258E-4D22-ADD6-E9EF41ECA5DE}">
      <dsp:nvSpPr>
        <dsp:cNvPr id="0" name=""/>
        <dsp:cNvSpPr/>
      </dsp:nvSpPr>
      <dsp:spPr>
        <a:xfrm>
          <a:off x="0" y="4879141"/>
          <a:ext cx="9516014" cy="377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0" kern="1200" dirty="0" smtClean="0">
              <a:solidFill>
                <a:srgbClr val="FF0000"/>
              </a:solidFill>
              <a:latin typeface="Times New Roman" panose="02020603050405020304" pitchFamily="18" charset="0"/>
              <a:cs typeface="Times New Roman" panose="02020603050405020304" pitchFamily="18" charset="0"/>
            </a:rPr>
            <a:t>	</a:t>
          </a:r>
        </a:p>
      </dsp:txBody>
      <dsp:txXfrm>
        <a:off x="0" y="4879141"/>
        <a:ext cx="9516014" cy="377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6EC65-1669-4D3D-8FE9-FB1889B4591D}">
      <dsp:nvSpPr>
        <dsp:cNvPr id="0" name=""/>
        <dsp:cNvSpPr/>
      </dsp:nvSpPr>
      <dsp:spPr>
        <a:xfrm>
          <a:off x="3427668" y="1047074"/>
          <a:ext cx="1192078" cy="359937"/>
        </a:xfrm>
        <a:custGeom>
          <a:avLst/>
          <a:gdLst/>
          <a:ahLst/>
          <a:cxnLst/>
          <a:rect l="0" t="0" r="0" b="0"/>
          <a:pathLst>
            <a:path>
              <a:moveTo>
                <a:pt x="0" y="0"/>
              </a:moveTo>
              <a:lnTo>
                <a:pt x="0" y="250534"/>
              </a:lnTo>
              <a:lnTo>
                <a:pt x="1192078" y="250534"/>
              </a:lnTo>
              <a:lnTo>
                <a:pt x="1192078" y="359937"/>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A1DF36-ED74-4F32-98E3-864EA797F30F}">
      <dsp:nvSpPr>
        <dsp:cNvPr id="0" name=""/>
        <dsp:cNvSpPr/>
      </dsp:nvSpPr>
      <dsp:spPr>
        <a:xfrm>
          <a:off x="1685004" y="2158127"/>
          <a:ext cx="1735359" cy="622944"/>
        </a:xfrm>
        <a:custGeom>
          <a:avLst/>
          <a:gdLst/>
          <a:ahLst/>
          <a:cxnLst/>
          <a:rect l="0" t="0" r="0" b="0"/>
          <a:pathLst>
            <a:path>
              <a:moveTo>
                <a:pt x="0" y="0"/>
              </a:moveTo>
              <a:lnTo>
                <a:pt x="0" y="513542"/>
              </a:lnTo>
              <a:lnTo>
                <a:pt x="1735359" y="513542"/>
              </a:lnTo>
              <a:lnTo>
                <a:pt x="1735359" y="622944"/>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B2122C-3F8C-41B8-96DF-4B590E7C0FD8}">
      <dsp:nvSpPr>
        <dsp:cNvPr id="0" name=""/>
        <dsp:cNvSpPr/>
      </dsp:nvSpPr>
      <dsp:spPr>
        <a:xfrm>
          <a:off x="1053556" y="2158127"/>
          <a:ext cx="631447" cy="622944"/>
        </a:xfrm>
        <a:custGeom>
          <a:avLst/>
          <a:gdLst/>
          <a:ahLst/>
          <a:cxnLst/>
          <a:rect l="0" t="0" r="0" b="0"/>
          <a:pathLst>
            <a:path>
              <a:moveTo>
                <a:pt x="631447" y="0"/>
              </a:moveTo>
              <a:lnTo>
                <a:pt x="631447" y="513542"/>
              </a:lnTo>
              <a:lnTo>
                <a:pt x="0" y="513542"/>
              </a:lnTo>
              <a:lnTo>
                <a:pt x="0" y="622944"/>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15CC8B-C68D-4A3B-AD23-D43401A1D72F}">
      <dsp:nvSpPr>
        <dsp:cNvPr id="0" name=""/>
        <dsp:cNvSpPr/>
      </dsp:nvSpPr>
      <dsp:spPr>
        <a:xfrm>
          <a:off x="1685004" y="1047074"/>
          <a:ext cx="1742664" cy="361144"/>
        </a:xfrm>
        <a:custGeom>
          <a:avLst/>
          <a:gdLst/>
          <a:ahLst/>
          <a:cxnLst/>
          <a:rect l="0" t="0" r="0" b="0"/>
          <a:pathLst>
            <a:path>
              <a:moveTo>
                <a:pt x="1742664" y="0"/>
              </a:moveTo>
              <a:lnTo>
                <a:pt x="1742664" y="251742"/>
              </a:lnTo>
              <a:lnTo>
                <a:pt x="0" y="251742"/>
              </a:lnTo>
              <a:lnTo>
                <a:pt x="0" y="361144"/>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A224A5-FFED-4808-BB91-536AA212368A}">
      <dsp:nvSpPr>
        <dsp:cNvPr id="0" name=""/>
        <dsp:cNvSpPr/>
      </dsp:nvSpPr>
      <dsp:spPr>
        <a:xfrm>
          <a:off x="2626565" y="297165"/>
          <a:ext cx="1602205" cy="7499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17B67C-D078-43A1-92C8-9344CA4BF543}">
      <dsp:nvSpPr>
        <dsp:cNvPr id="0" name=""/>
        <dsp:cNvSpPr/>
      </dsp:nvSpPr>
      <dsp:spPr>
        <a:xfrm>
          <a:off x="2757783" y="421822"/>
          <a:ext cx="1602205" cy="749908"/>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effectLst/>
              <a:latin typeface="Times New Roman" panose="02020603050405020304" pitchFamily="18" charset="0"/>
              <a:ea typeface="+mn-ea"/>
              <a:cs typeface="Times New Roman" panose="02020603050405020304" pitchFamily="18" charset="0"/>
            </a:rPr>
            <a:t>Teftiş Faaliyetleri</a:t>
          </a:r>
          <a:endParaRPr lang="tr-TR" sz="2000" kern="1200" dirty="0"/>
        </a:p>
      </dsp:txBody>
      <dsp:txXfrm>
        <a:off x="2779747" y="443786"/>
        <a:ext cx="1558277" cy="705980"/>
      </dsp:txXfrm>
    </dsp:sp>
    <dsp:sp modelId="{07692C4F-64A5-44EF-8FA8-BE41F9DB8006}">
      <dsp:nvSpPr>
        <dsp:cNvPr id="0" name=""/>
        <dsp:cNvSpPr/>
      </dsp:nvSpPr>
      <dsp:spPr>
        <a:xfrm>
          <a:off x="625513" y="1408218"/>
          <a:ext cx="2118981" cy="7499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09587B-46B1-49B9-9866-C96C03E13EDB}">
      <dsp:nvSpPr>
        <dsp:cNvPr id="0" name=""/>
        <dsp:cNvSpPr/>
      </dsp:nvSpPr>
      <dsp:spPr>
        <a:xfrm>
          <a:off x="756731" y="1532875"/>
          <a:ext cx="2118981" cy="749908"/>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effectLst/>
              <a:latin typeface="Times New Roman" panose="02020603050405020304" pitchFamily="18" charset="0"/>
              <a:ea typeface="+mn-ea"/>
              <a:cs typeface="Times New Roman" panose="02020603050405020304" pitchFamily="18" charset="0"/>
            </a:rPr>
            <a:t>İş Teftişi </a:t>
          </a:r>
        </a:p>
        <a:p>
          <a:pPr lvl="0" algn="ctr" defTabSz="889000">
            <a:lnSpc>
              <a:spcPct val="90000"/>
            </a:lnSpc>
            <a:spcBef>
              <a:spcPct val="0"/>
            </a:spcBef>
            <a:spcAft>
              <a:spcPct val="35000"/>
            </a:spcAft>
          </a:pPr>
          <a:r>
            <a:rPr lang="tr-TR" sz="1400" b="0" i="1" kern="1200" dirty="0" smtClean="0">
              <a:effectLst/>
              <a:latin typeface="Times New Roman" panose="02020603050405020304" pitchFamily="18" charset="0"/>
              <a:ea typeface="+mn-ea"/>
              <a:cs typeface="Times New Roman" panose="02020603050405020304" pitchFamily="18" charset="0"/>
            </a:rPr>
            <a:t>(Çalışma hayatı teftişi)</a:t>
          </a:r>
          <a:endParaRPr lang="tr-TR" sz="1400" i="1" kern="1200" dirty="0"/>
        </a:p>
      </dsp:txBody>
      <dsp:txXfrm>
        <a:off x="778695" y="1554839"/>
        <a:ext cx="2075053" cy="705980"/>
      </dsp:txXfrm>
    </dsp:sp>
    <dsp:sp modelId="{6CFC0631-6F7D-4A6A-86A5-55583F562C70}">
      <dsp:nvSpPr>
        <dsp:cNvPr id="0" name=""/>
        <dsp:cNvSpPr/>
      </dsp:nvSpPr>
      <dsp:spPr>
        <a:xfrm>
          <a:off x="1370" y="2781072"/>
          <a:ext cx="2104372" cy="7499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E22F27-10D7-4AEC-A0F1-0F3EACD4EACA}">
      <dsp:nvSpPr>
        <dsp:cNvPr id="0" name=""/>
        <dsp:cNvSpPr/>
      </dsp:nvSpPr>
      <dsp:spPr>
        <a:xfrm>
          <a:off x="132587" y="2905728"/>
          <a:ext cx="2104372" cy="749908"/>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effectLst/>
              <a:latin typeface="Times New Roman" panose="02020603050405020304" pitchFamily="18" charset="0"/>
              <a:ea typeface="+mn-ea"/>
              <a:cs typeface="Times New Roman" panose="02020603050405020304" pitchFamily="18" charset="0"/>
            </a:rPr>
            <a:t>İşin Yürütümü Teftişi </a:t>
          </a:r>
        </a:p>
        <a:p>
          <a:pPr lvl="0" algn="ctr" defTabSz="711200">
            <a:lnSpc>
              <a:spcPct val="90000"/>
            </a:lnSpc>
            <a:spcBef>
              <a:spcPct val="0"/>
            </a:spcBef>
            <a:spcAft>
              <a:spcPct val="35000"/>
            </a:spcAft>
          </a:pPr>
          <a:r>
            <a:rPr lang="tr-TR" sz="1400" b="0" i="1" kern="1200" dirty="0" smtClean="0">
              <a:effectLst/>
              <a:latin typeface="Times New Roman" panose="02020603050405020304" pitchFamily="18" charset="0"/>
              <a:ea typeface="+mn-ea"/>
              <a:cs typeface="Times New Roman" panose="02020603050405020304" pitchFamily="18" charset="0"/>
            </a:rPr>
            <a:t>(Çalışma Koşulları)</a:t>
          </a:r>
          <a:endParaRPr lang="tr-TR" sz="1400" i="1" kern="1200" dirty="0"/>
        </a:p>
      </dsp:txBody>
      <dsp:txXfrm>
        <a:off x="154551" y="2927692"/>
        <a:ext cx="2060444" cy="705980"/>
      </dsp:txXfrm>
    </dsp:sp>
    <dsp:sp modelId="{585B9569-6D38-4374-A119-500E4C71A976}">
      <dsp:nvSpPr>
        <dsp:cNvPr id="0" name=""/>
        <dsp:cNvSpPr/>
      </dsp:nvSpPr>
      <dsp:spPr>
        <a:xfrm>
          <a:off x="2368178" y="2781072"/>
          <a:ext cx="2104372" cy="7499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F01266-41F4-4257-AFFD-B85BDCF3FB1C}">
      <dsp:nvSpPr>
        <dsp:cNvPr id="0" name=""/>
        <dsp:cNvSpPr/>
      </dsp:nvSpPr>
      <dsp:spPr>
        <a:xfrm>
          <a:off x="2499395" y="2905728"/>
          <a:ext cx="2104372" cy="749908"/>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effectLst/>
              <a:latin typeface="Times New Roman" panose="02020603050405020304" pitchFamily="18" charset="0"/>
              <a:ea typeface="+mn-ea"/>
              <a:cs typeface="Times New Roman" panose="02020603050405020304" pitchFamily="18" charset="0"/>
            </a:rPr>
            <a:t>İş Sağlığı ve Güvenliği Teftişi </a:t>
          </a:r>
        </a:p>
        <a:p>
          <a:pPr lvl="0" algn="ctr" defTabSz="711200">
            <a:lnSpc>
              <a:spcPct val="90000"/>
            </a:lnSpc>
            <a:spcBef>
              <a:spcPct val="0"/>
            </a:spcBef>
            <a:spcAft>
              <a:spcPct val="35000"/>
            </a:spcAft>
          </a:pPr>
          <a:r>
            <a:rPr lang="tr-TR" sz="1400" b="0" i="1" kern="1200" dirty="0" smtClean="0">
              <a:effectLst/>
              <a:latin typeface="Times New Roman" panose="02020603050405020304" pitchFamily="18" charset="0"/>
              <a:ea typeface="+mn-ea"/>
              <a:cs typeface="Times New Roman" panose="02020603050405020304" pitchFamily="18" charset="0"/>
            </a:rPr>
            <a:t>(Çalışma Ortamı)</a:t>
          </a:r>
          <a:endParaRPr lang="tr-TR" sz="1400" i="1" kern="1200" dirty="0"/>
        </a:p>
      </dsp:txBody>
      <dsp:txXfrm>
        <a:off x="2521359" y="2927692"/>
        <a:ext cx="2060444" cy="705980"/>
      </dsp:txXfrm>
    </dsp:sp>
    <dsp:sp modelId="{E87CFC6E-8EB2-45AB-A881-BE138DE639DC}">
      <dsp:nvSpPr>
        <dsp:cNvPr id="0" name=""/>
        <dsp:cNvSpPr/>
      </dsp:nvSpPr>
      <dsp:spPr>
        <a:xfrm>
          <a:off x="3560256" y="1407011"/>
          <a:ext cx="2118981" cy="7499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B4A1A6-CEF9-4DFA-87F2-F09F6B7655E6}">
      <dsp:nvSpPr>
        <dsp:cNvPr id="0" name=""/>
        <dsp:cNvSpPr/>
      </dsp:nvSpPr>
      <dsp:spPr>
        <a:xfrm>
          <a:off x="3691473" y="1531668"/>
          <a:ext cx="2118981" cy="749908"/>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effectLst/>
              <a:latin typeface="Times New Roman" panose="02020603050405020304" pitchFamily="18" charset="0"/>
              <a:ea typeface="+mn-ea"/>
              <a:cs typeface="Times New Roman" panose="02020603050405020304" pitchFamily="18" charset="0"/>
            </a:rPr>
            <a:t>İdari Teftiş </a:t>
          </a:r>
        </a:p>
        <a:p>
          <a:pPr lvl="0" algn="ctr" defTabSz="889000">
            <a:lnSpc>
              <a:spcPct val="90000"/>
            </a:lnSpc>
            <a:spcBef>
              <a:spcPct val="0"/>
            </a:spcBef>
            <a:spcAft>
              <a:spcPct val="35000"/>
            </a:spcAft>
          </a:pPr>
          <a:r>
            <a:rPr lang="tr-TR" sz="1400" b="0" i="1" kern="1200" dirty="0" smtClean="0">
              <a:effectLst/>
              <a:latin typeface="Times New Roman" panose="02020603050405020304" pitchFamily="18" charset="0"/>
              <a:ea typeface="+mn-ea"/>
              <a:cs typeface="Times New Roman" panose="02020603050405020304" pitchFamily="18" charset="0"/>
            </a:rPr>
            <a:t>(Bakanlık teşkilatı ile personelinin teftişi)</a:t>
          </a:r>
          <a:endParaRPr lang="tr-TR" sz="1400" i="1" kern="1200" dirty="0"/>
        </a:p>
      </dsp:txBody>
      <dsp:txXfrm>
        <a:off x="3713437" y="1553632"/>
        <a:ext cx="2075053" cy="705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A9500-C3F4-4755-A11B-C15DEF5A18F6}">
      <dsp:nvSpPr>
        <dsp:cNvPr id="0" name=""/>
        <dsp:cNvSpPr/>
      </dsp:nvSpPr>
      <dsp:spPr>
        <a:xfrm rot="5400000">
          <a:off x="-209463" y="475082"/>
          <a:ext cx="1820446" cy="1274312"/>
        </a:xfrm>
        <a:prstGeom prst="chevron">
          <a:avLst/>
        </a:prstGeom>
        <a:solidFill>
          <a:srgbClr val="FF0000"/>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Çocuk İşçi</a:t>
          </a:r>
          <a:endParaRPr lang="tr-TR"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63604" y="839171"/>
        <a:ext cx="1274312" cy="546134"/>
      </dsp:txXfrm>
    </dsp:sp>
    <dsp:sp modelId="{B23A4833-0C1D-4D5A-BCFF-51E17CC1E5AF}">
      <dsp:nvSpPr>
        <dsp:cNvPr id="0" name=""/>
        <dsp:cNvSpPr/>
      </dsp:nvSpPr>
      <dsp:spPr>
        <a:xfrm rot="5400000">
          <a:off x="5230947" y="-3670814"/>
          <a:ext cx="1582429" cy="8986874"/>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b="1" i="0" kern="1200" dirty="0" smtClean="0">
              <a:solidFill>
                <a:schemeClr val="tx1"/>
              </a:solidFill>
              <a:latin typeface="Times New Roman" panose="02020603050405020304" pitchFamily="18" charset="0"/>
              <a:cs typeface="Times New Roman" panose="02020603050405020304" pitchFamily="18" charset="0"/>
            </a:rPr>
            <a:t>14 yaşını bitirmiş, 15 yaşını doldurmamış ve ilköğretimini tamamlamış kişidir.</a:t>
          </a:r>
          <a:endParaRPr lang="tr-TR" sz="2400" b="1" i="0" kern="1200" dirty="0">
            <a:solidFill>
              <a:schemeClr val="tx1"/>
            </a:solidFill>
            <a:latin typeface="Times New Roman" panose="02020603050405020304" pitchFamily="18" charset="0"/>
            <a:cs typeface="Times New Roman" panose="02020603050405020304" pitchFamily="18" charset="0"/>
          </a:endParaRPr>
        </a:p>
      </dsp:txBody>
      <dsp:txXfrm rot="-5400000">
        <a:off x="1528725" y="108656"/>
        <a:ext cx="8909626" cy="1427933"/>
      </dsp:txXfrm>
    </dsp:sp>
    <dsp:sp modelId="{D885C364-2AD3-4A24-85D9-0BF9E02CD03D}">
      <dsp:nvSpPr>
        <dsp:cNvPr id="0" name=""/>
        <dsp:cNvSpPr/>
      </dsp:nvSpPr>
      <dsp:spPr>
        <a:xfrm rot="5400000">
          <a:off x="-209463" y="2208090"/>
          <a:ext cx="1820446" cy="1274312"/>
        </a:xfrm>
        <a:prstGeom prst="chevron">
          <a:avLst/>
        </a:prstGeom>
        <a:solidFill>
          <a:srgbClr val="FF0000"/>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i="0" kern="1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Genç İşçi </a:t>
          </a:r>
          <a:endParaRPr lang="tr-TR"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63604" y="2572179"/>
        <a:ext cx="1274312" cy="546134"/>
      </dsp:txXfrm>
    </dsp:sp>
    <dsp:sp modelId="{B2596FEA-77BF-4A0F-9412-3AEF033F48C7}">
      <dsp:nvSpPr>
        <dsp:cNvPr id="0" name=""/>
        <dsp:cNvSpPr/>
      </dsp:nvSpPr>
      <dsp:spPr>
        <a:xfrm rot="5400000">
          <a:off x="5258086" y="-1783840"/>
          <a:ext cx="1527367" cy="8890025"/>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tr-TR" sz="28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tr-TR" sz="2400" b="1" i="0" kern="1200" dirty="0" smtClean="0">
              <a:solidFill>
                <a:schemeClr val="tx1"/>
              </a:solidFill>
              <a:latin typeface="Times New Roman" panose="02020603050405020304" pitchFamily="18" charset="0"/>
              <a:cs typeface="Times New Roman" panose="02020603050405020304" pitchFamily="18" charset="0"/>
            </a:rPr>
            <a:t>15 yaşını tamamlamış, ancak 18 yaşını tamamlamamış kişidir. </a:t>
          </a:r>
          <a:endParaRPr lang="tr-TR" sz="2400" b="1" i="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tr-TR" sz="2400" i="1" kern="1200" dirty="0" smtClean="0">
            <a:solidFill>
              <a:schemeClr val="tx2"/>
            </a:solidFill>
            <a:latin typeface="Times New Roman" panose="02020603050405020304" pitchFamily="18" charset="0"/>
            <a:cs typeface="Times New Roman" panose="02020603050405020304" pitchFamily="18" charset="0"/>
          </a:endParaRPr>
        </a:p>
      </dsp:txBody>
      <dsp:txXfrm rot="-5400000">
        <a:off x="1576757" y="1972049"/>
        <a:ext cx="8815465" cy="1378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01B7B-9AFA-44FA-8AED-1DCBAE86F3C5}">
      <dsp:nvSpPr>
        <dsp:cNvPr id="0" name=""/>
        <dsp:cNvSpPr/>
      </dsp:nvSpPr>
      <dsp:spPr>
        <a:xfrm>
          <a:off x="835" y="0"/>
          <a:ext cx="3746113" cy="4750062"/>
        </a:xfrm>
        <a:prstGeom prst="roundRect">
          <a:avLst>
            <a:gd name="adj" fmla="val 10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tr-TR" sz="2000" b="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tr-TR" sz="2000" b="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tr-TR" sz="1600" b="1" kern="1200" dirty="0" smtClean="0">
              <a:solidFill>
                <a:schemeClr val="tx1"/>
              </a:solidFill>
              <a:latin typeface="Times New Roman" panose="02020603050405020304" pitchFamily="18" charset="0"/>
              <a:cs typeface="Times New Roman" panose="02020603050405020304" pitchFamily="18" charset="0"/>
            </a:rPr>
            <a:t>Ek-1(Çocuk İşçilerin Çalıştırılabilecekleri Hafif İşler)</a:t>
          </a:r>
        </a:p>
        <a:p>
          <a:pPr lvl="0" algn="just" defTabSz="8890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Esnaf ve sanatkarların yanında satış işleri,</a:t>
          </a:r>
        </a:p>
        <a:p>
          <a:pPr lvl="0" algn="just" defTabSz="8890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Büro hizmetlerine yardımcı işler,</a:t>
          </a:r>
        </a:p>
        <a:p>
          <a:pPr lvl="0" algn="just" defTabSz="8890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Gazete, dergi ya da yazılı matbuatın dağıtımı ve satımı işleri (yük taşıma ve istifleme hariç),</a:t>
          </a:r>
        </a:p>
        <a:p>
          <a:pPr lvl="0" algn="just" defTabSz="889000">
            <a:lnSpc>
              <a:spcPct val="90000"/>
            </a:lnSpc>
            <a:spcBef>
              <a:spcPct val="0"/>
            </a:spcBef>
            <a:spcAft>
              <a:spcPct val="35000"/>
            </a:spcAft>
          </a:pPr>
          <a:r>
            <a:rPr lang="tr-TR" sz="1600" b="0" kern="1200" dirty="0" smtClean="0">
              <a:latin typeface="Times New Roman" panose="02020603050405020304" pitchFamily="18" charset="0"/>
              <a:cs typeface="Times New Roman" panose="02020603050405020304" pitchFamily="18" charset="0"/>
            </a:rPr>
            <a:t>Satış eşyalarına etiket yapıştırma ve elle paketleme işleri…</a:t>
          </a:r>
        </a:p>
        <a:p>
          <a:pPr lvl="0" algn="ctr" defTabSz="889000">
            <a:lnSpc>
              <a:spcPct val="90000"/>
            </a:lnSpc>
            <a:spcBef>
              <a:spcPct val="0"/>
            </a:spcBef>
            <a:spcAft>
              <a:spcPct val="35000"/>
            </a:spcAft>
          </a:pPr>
          <a:endParaRPr lang="tr-TR" sz="1600" b="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tr-TR" sz="1800" b="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tr-TR" sz="1800" b="0" kern="1200" dirty="0">
            <a:latin typeface="Times New Roman" panose="02020603050405020304" pitchFamily="18" charset="0"/>
            <a:cs typeface="Times New Roman" panose="02020603050405020304" pitchFamily="18" charset="0"/>
          </a:endParaRPr>
        </a:p>
      </dsp:txBody>
      <dsp:txXfrm>
        <a:off x="835" y="1900024"/>
        <a:ext cx="3746113" cy="1900024"/>
      </dsp:txXfrm>
    </dsp:sp>
    <dsp:sp modelId="{F893C63B-1F1F-4DB8-9FB3-B7361C4EBD32}">
      <dsp:nvSpPr>
        <dsp:cNvPr id="0" name=""/>
        <dsp:cNvSpPr/>
      </dsp:nvSpPr>
      <dsp:spPr>
        <a:xfrm flipH="1">
          <a:off x="1525420" y="992205"/>
          <a:ext cx="696943" cy="167367"/>
        </a:xfrm>
        <a:prstGeom prst="ellipse">
          <a:avLst/>
        </a:prstGeom>
        <a:solidFill>
          <a:srgbClr val="FF0000"/>
        </a:solidFill>
        <a:ln>
          <a:noFill/>
        </a:ln>
        <a:effectLst/>
      </dsp:spPr>
      <dsp:style>
        <a:lnRef idx="0">
          <a:scrgbClr r="0" g="0" b="0"/>
        </a:lnRef>
        <a:fillRef idx="1">
          <a:scrgbClr r="0" g="0" b="0"/>
        </a:fillRef>
        <a:effectRef idx="2">
          <a:scrgbClr r="0" g="0" b="0"/>
        </a:effectRef>
        <a:fontRef idx="minor"/>
      </dsp:style>
    </dsp:sp>
    <dsp:sp modelId="{D57179C3-C8F7-41C1-BECA-4C907AB8D9D6}">
      <dsp:nvSpPr>
        <dsp:cNvPr id="0" name=""/>
        <dsp:cNvSpPr/>
      </dsp:nvSpPr>
      <dsp:spPr>
        <a:xfrm>
          <a:off x="3859332" y="0"/>
          <a:ext cx="3514192" cy="4750062"/>
        </a:xfrm>
        <a:prstGeom prst="roundRect">
          <a:avLst>
            <a:gd name="adj" fmla="val 10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Ek-2(Genç İşçilerin Çalıştırılabilecekleri İşler)</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Elle yapılan ağaç oymacılığı diğer maddelerden süs eşyası, düğme, tarak, resim, ayna, çerçeve, cam ve emsali eşya imalatı işleri,</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Toptan ve perakende satış mağaza ve dükkanlarında satış, etiketleme ve paketleme işleri,</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Büro işyerlerinde büro işleri ve yardımcı işler,</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Araçsız olarak 10 kg’dan fazla yük kaldırılmasını gerektirmeyen torbalama, fıçılama, istifleme ve benzeri işler….</a:t>
          </a:r>
        </a:p>
        <a:p>
          <a:pPr lvl="0" algn="ctr" defTabSz="622300">
            <a:lnSpc>
              <a:spcPct val="90000"/>
            </a:lnSpc>
            <a:spcBef>
              <a:spcPct val="0"/>
            </a:spcBef>
            <a:spcAft>
              <a:spcPct val="35000"/>
            </a:spcAft>
          </a:pPr>
          <a:endParaRPr lang="tr-TR" sz="900" b="0" kern="1200" dirty="0" smtClean="0"/>
        </a:p>
        <a:p>
          <a:pPr lvl="0" algn="ctr" defTabSz="622300">
            <a:lnSpc>
              <a:spcPct val="90000"/>
            </a:lnSpc>
            <a:spcBef>
              <a:spcPct val="0"/>
            </a:spcBef>
            <a:spcAft>
              <a:spcPct val="35000"/>
            </a:spcAft>
          </a:pPr>
          <a:endParaRPr lang="tr-TR" sz="900" b="0" kern="1200" dirty="0" smtClean="0"/>
        </a:p>
      </dsp:txBody>
      <dsp:txXfrm>
        <a:off x="3859332" y="1900024"/>
        <a:ext cx="3514192" cy="1900024"/>
      </dsp:txXfrm>
    </dsp:sp>
    <dsp:sp modelId="{7C1FABF1-3F09-42A3-83D7-2C83276EBF07}">
      <dsp:nvSpPr>
        <dsp:cNvPr id="0" name=""/>
        <dsp:cNvSpPr/>
      </dsp:nvSpPr>
      <dsp:spPr>
        <a:xfrm flipV="1">
          <a:off x="5584793" y="840418"/>
          <a:ext cx="63270" cy="470940"/>
        </a:xfrm>
        <a:prstGeom prst="ellipse">
          <a:avLst/>
        </a:prstGeom>
        <a:solidFill>
          <a:srgbClr val="FF0000"/>
        </a:solidFill>
        <a:ln>
          <a:noFill/>
        </a:ln>
        <a:effectLst/>
      </dsp:spPr>
      <dsp:style>
        <a:lnRef idx="0">
          <a:scrgbClr r="0" g="0" b="0"/>
        </a:lnRef>
        <a:fillRef idx="1">
          <a:scrgbClr r="0" g="0" b="0"/>
        </a:fillRef>
        <a:effectRef idx="2">
          <a:scrgbClr r="0" g="0" b="0"/>
        </a:effectRef>
        <a:fontRef idx="minor"/>
      </dsp:style>
    </dsp:sp>
    <dsp:sp modelId="{F5575305-DBD8-4CC9-B4BF-1B5368EA633B}">
      <dsp:nvSpPr>
        <dsp:cNvPr id="0" name=""/>
        <dsp:cNvSpPr/>
      </dsp:nvSpPr>
      <dsp:spPr>
        <a:xfrm>
          <a:off x="7485907" y="0"/>
          <a:ext cx="3746113" cy="4750062"/>
        </a:xfrm>
        <a:prstGeom prst="roundRect">
          <a:avLst>
            <a:gd name="adj" fmla="val 10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Ek-3(16 Yaşını Doldurmuş Fakat 18 Yaşını Bitirmemiş Genç İşçilerin Çalıştırılabilecekleri İşler)</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Kurutma ve yapıştırma işleri, kontrplak, kontratabla, yonga ağaçtan mamul suni tahta ve PVC yüzey kaplamalı suni tahta imali işleri ile </a:t>
          </a:r>
          <a:r>
            <a:rPr lang="tr-TR" sz="1400" b="0" kern="1200" dirty="0" err="1" smtClean="0">
              <a:latin typeface="Times New Roman" panose="02020603050405020304" pitchFamily="18" charset="0"/>
              <a:cs typeface="Times New Roman" panose="02020603050405020304" pitchFamily="18" charset="0"/>
            </a:rPr>
            <a:t>emprenye</a:t>
          </a:r>
          <a:r>
            <a:rPr lang="tr-TR" sz="1400" b="0" kern="1200" dirty="0" smtClean="0">
              <a:latin typeface="Times New Roman" panose="02020603050405020304" pitchFamily="18" charset="0"/>
              <a:cs typeface="Times New Roman" panose="02020603050405020304" pitchFamily="18" charset="0"/>
            </a:rPr>
            <a:t> işleri.</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Parafinden eşya imali işleri.</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Plastik maddelerin şekillendirilmesi ve plastik eşya imali işleri. (PVC’nin imali ve PVC’den </a:t>
          </a:r>
          <a:r>
            <a:rPr lang="tr-TR" sz="1400" b="0" kern="1200" dirty="0" err="1" smtClean="0">
              <a:latin typeface="Times New Roman" panose="02020603050405020304" pitchFamily="18" charset="0"/>
              <a:cs typeface="Times New Roman" panose="02020603050405020304" pitchFamily="18" charset="0"/>
            </a:rPr>
            <a:t>mamül</a:t>
          </a:r>
          <a:r>
            <a:rPr lang="tr-TR" sz="1400" b="0" kern="1200" dirty="0" smtClean="0">
              <a:latin typeface="Times New Roman" panose="02020603050405020304" pitchFamily="18" charset="0"/>
              <a:cs typeface="Times New Roman" panose="02020603050405020304" pitchFamily="18" charset="0"/>
            </a:rPr>
            <a:t> eşyaların yapımı hariç)</a:t>
          </a:r>
        </a:p>
        <a:p>
          <a:pPr lvl="0" algn="just" defTabSz="622300">
            <a:lnSpc>
              <a:spcPct val="90000"/>
            </a:lnSpc>
            <a:spcBef>
              <a:spcPct val="0"/>
            </a:spcBef>
            <a:spcAft>
              <a:spcPct val="35000"/>
            </a:spcAft>
          </a:pPr>
          <a:r>
            <a:rPr lang="tr-TR" sz="1400" b="0" kern="1200" dirty="0" smtClean="0">
              <a:latin typeface="Times New Roman" panose="02020603050405020304" pitchFamily="18" charset="0"/>
              <a:cs typeface="Times New Roman" panose="02020603050405020304" pitchFamily="18" charset="0"/>
            </a:rPr>
            <a:t>Mensucattan hazır eşya imali işleri (Perde, ev tekstili, otomobil ürünleri ve benzerleri).…</a:t>
          </a:r>
          <a:endParaRPr lang="tr-TR" sz="1400" b="1" kern="1200" dirty="0" smtClean="0">
            <a:solidFill>
              <a:schemeClr val="tx1"/>
            </a:solidFill>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endParaRPr lang="tr-TR" sz="900" b="0" kern="1200" dirty="0" smtClean="0"/>
        </a:p>
        <a:p>
          <a:pPr lvl="0" algn="ctr" defTabSz="622300">
            <a:lnSpc>
              <a:spcPct val="90000"/>
            </a:lnSpc>
            <a:spcBef>
              <a:spcPct val="0"/>
            </a:spcBef>
            <a:spcAft>
              <a:spcPct val="35000"/>
            </a:spcAft>
          </a:pPr>
          <a:endParaRPr lang="tr-TR" sz="900" b="0" kern="1200" dirty="0" smtClean="0"/>
        </a:p>
      </dsp:txBody>
      <dsp:txXfrm>
        <a:off x="7485907" y="1900024"/>
        <a:ext cx="3746113" cy="1900024"/>
      </dsp:txXfrm>
    </dsp:sp>
    <dsp:sp modelId="{7DE6027D-7230-4BF2-925A-42DD3995E68E}">
      <dsp:nvSpPr>
        <dsp:cNvPr id="0" name=""/>
        <dsp:cNvSpPr/>
      </dsp:nvSpPr>
      <dsp:spPr>
        <a:xfrm>
          <a:off x="9283261" y="745243"/>
          <a:ext cx="151407" cy="661290"/>
        </a:xfrm>
        <a:prstGeom prst="ellipse">
          <a:avLst/>
        </a:prstGeom>
        <a:solidFill>
          <a:srgbClr val="FF0000"/>
        </a:solidFill>
        <a:ln>
          <a:noFill/>
        </a:ln>
        <a:effectLst/>
      </dsp:spPr>
      <dsp:style>
        <a:lnRef idx="0">
          <a:scrgbClr r="0" g="0" b="0"/>
        </a:lnRef>
        <a:fillRef idx="1">
          <a:scrgbClr r="0" g="0" b="0"/>
        </a:fillRef>
        <a:effectRef idx="2">
          <a:scrgbClr r="0" g="0" b="0"/>
        </a:effectRef>
        <a:fontRef idx="minor"/>
      </dsp:style>
    </dsp:sp>
    <dsp:sp modelId="{8A16BE4D-B4D1-45A4-A34F-2E93EE253A03}">
      <dsp:nvSpPr>
        <dsp:cNvPr id="0" name=""/>
        <dsp:cNvSpPr/>
      </dsp:nvSpPr>
      <dsp:spPr>
        <a:xfrm flipV="1">
          <a:off x="332072" y="4109723"/>
          <a:ext cx="10568712" cy="93160"/>
        </a:xfrm>
        <a:prstGeom prst="leftRightArrow">
          <a:avLst/>
        </a:prstGeom>
        <a:solidFill>
          <a:srgbClr val="FF0000"/>
        </a:soli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B6E79A41-EAAD-4D92-A552-F2CF6E02AB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8878EF3C-4795-4F89-A149-F1FDB825D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B07A5E-F59A-443E-A643-CAA4A915E80C}" type="datetimeFigureOut">
              <a:rPr lang="tr-TR" smtClean="0"/>
              <a:t>19.01.2024</a:t>
            </a:fld>
            <a:endParaRPr lang="tr-TR"/>
          </a:p>
        </p:txBody>
      </p:sp>
      <p:sp>
        <p:nvSpPr>
          <p:cNvPr id="4" name="Alt Bilgi Yer Tutucusu 3">
            <a:extLst>
              <a:ext uri="{FF2B5EF4-FFF2-40B4-BE49-F238E27FC236}">
                <a16:creationId xmlns:a16="http://schemas.microsoft.com/office/drawing/2014/main" id="{4E920556-D796-4206-B6BF-17C12FF09E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52A80311-2902-41F3-90F4-D3D28546D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56B3ED-35B3-4F35-81F5-93EF63CE8C10}" type="slidenum">
              <a:rPr lang="tr-TR" smtClean="0"/>
              <a:t>‹#›</a:t>
            </a:fld>
            <a:endParaRPr lang="tr-TR"/>
          </a:p>
        </p:txBody>
      </p:sp>
    </p:spTree>
    <p:extLst>
      <p:ext uri="{BB962C8B-B14F-4D97-AF65-F5344CB8AC3E}">
        <p14:creationId xmlns:p14="http://schemas.microsoft.com/office/powerpoint/2010/main" val="3873091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05FA4-DE4C-4406-B7FD-C5487ECC412F}" type="datetimeFigureOut">
              <a:rPr lang="tr-TR" smtClean="0"/>
              <a:t>19.01.2024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751FA-EE0C-4047-99C8-ECFD4D4EE22D}" type="slidenum">
              <a:rPr lang="tr-TR" smtClean="0"/>
              <a:t>‹#›</a:t>
            </a:fld>
            <a:endParaRPr lang="tr-TR"/>
          </a:p>
        </p:txBody>
      </p:sp>
    </p:spTree>
    <p:extLst>
      <p:ext uri="{BB962C8B-B14F-4D97-AF65-F5344CB8AC3E}">
        <p14:creationId xmlns:p14="http://schemas.microsoft.com/office/powerpoint/2010/main" val="8131941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69428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D751FA-EE0C-4047-99C8-ECFD4D4EE22D}" type="slidenum">
              <a:rPr lang="tr-TR" smtClean="0"/>
              <a:t>3</a:t>
            </a:fld>
            <a:endParaRPr lang="tr-TR"/>
          </a:p>
        </p:txBody>
      </p:sp>
    </p:spTree>
    <p:extLst>
      <p:ext uri="{BB962C8B-B14F-4D97-AF65-F5344CB8AC3E}">
        <p14:creationId xmlns:p14="http://schemas.microsoft.com/office/powerpoint/2010/main" val="8280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D751FA-EE0C-4047-99C8-ECFD4D4EE22D}" type="slidenum">
              <a:rPr lang="tr-TR" smtClean="0"/>
              <a:t>11</a:t>
            </a:fld>
            <a:endParaRPr lang="tr-TR"/>
          </a:p>
        </p:txBody>
      </p:sp>
    </p:spTree>
    <p:extLst>
      <p:ext uri="{BB962C8B-B14F-4D97-AF65-F5344CB8AC3E}">
        <p14:creationId xmlns:p14="http://schemas.microsoft.com/office/powerpoint/2010/main" val="66277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D751FA-EE0C-4047-99C8-ECFD4D4EE22D}" type="slidenum">
              <a:rPr lang="tr-TR" smtClean="0"/>
              <a:t>54</a:t>
            </a:fld>
            <a:endParaRPr lang="tr-TR"/>
          </a:p>
        </p:txBody>
      </p:sp>
    </p:spTree>
    <p:extLst>
      <p:ext uri="{BB962C8B-B14F-4D97-AF65-F5344CB8AC3E}">
        <p14:creationId xmlns:p14="http://schemas.microsoft.com/office/powerpoint/2010/main" val="380719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D751FA-EE0C-4047-99C8-ECFD4D4EE22D}" type="slidenum">
              <a:rPr lang="tr-TR" smtClean="0"/>
              <a:t>57</a:t>
            </a:fld>
            <a:endParaRPr lang="tr-TR"/>
          </a:p>
        </p:txBody>
      </p:sp>
    </p:spTree>
    <p:extLst>
      <p:ext uri="{BB962C8B-B14F-4D97-AF65-F5344CB8AC3E}">
        <p14:creationId xmlns:p14="http://schemas.microsoft.com/office/powerpoint/2010/main" val="333714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D751FA-EE0C-4047-99C8-ECFD4D4EE22D}" type="slidenum">
              <a:rPr lang="tr-TR" smtClean="0"/>
              <a:t>67</a:t>
            </a:fld>
            <a:endParaRPr lang="tr-TR"/>
          </a:p>
        </p:txBody>
      </p:sp>
    </p:spTree>
    <p:extLst>
      <p:ext uri="{BB962C8B-B14F-4D97-AF65-F5344CB8AC3E}">
        <p14:creationId xmlns:p14="http://schemas.microsoft.com/office/powerpoint/2010/main" val="360649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D751FA-EE0C-4047-99C8-ECFD4D4EE22D}" type="slidenum">
              <a:rPr lang="tr-TR" smtClean="0"/>
              <a:t>77</a:t>
            </a:fld>
            <a:endParaRPr lang="tr-TR"/>
          </a:p>
        </p:txBody>
      </p:sp>
    </p:spTree>
    <p:extLst>
      <p:ext uri="{BB962C8B-B14F-4D97-AF65-F5344CB8AC3E}">
        <p14:creationId xmlns:p14="http://schemas.microsoft.com/office/powerpoint/2010/main" val="376998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706823E-1E8B-4DCF-B246-0AA6A5517784}" type="datetime1">
              <a:rPr lang="tr-TR" smtClean="0"/>
              <a:t>19.01.2024</a:t>
            </a:fld>
            <a:endParaRPr lang="tr-TR"/>
          </a:p>
        </p:txBody>
      </p:sp>
      <p:sp>
        <p:nvSpPr>
          <p:cNvPr id="5" name="Footer Placeholder 4"/>
          <p:cNvSpPr>
            <a:spLocks noGrp="1"/>
          </p:cNvSpPr>
          <p:nvPr>
            <p:ph type="ftr" sz="quarter" idx="11"/>
          </p:nvPr>
        </p:nvSpPr>
        <p:spPr/>
        <p:txBody>
          <a:bodyPr/>
          <a:lstStyle/>
          <a:p>
            <a:r>
              <a:rPr lang="sv-SE" smtClean="0"/>
              <a:t>*Siteler, Mobilya ve Ankara, Ankara Kalkınma Ajansı 2013</a:t>
            </a:r>
            <a:endParaRPr lang="tr-TR"/>
          </a:p>
        </p:txBody>
      </p:sp>
      <p:sp>
        <p:nvSpPr>
          <p:cNvPr id="6" name="Slide Number Placeholder 5"/>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370360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FE5E61D-5D92-434A-81E1-47CCA40A7338}" type="datetime1">
              <a:rPr lang="tr-TR" smtClean="0"/>
              <a:t>19.01.2024</a:t>
            </a:fld>
            <a:endParaRPr lang="tr-TR"/>
          </a:p>
        </p:txBody>
      </p:sp>
      <p:sp>
        <p:nvSpPr>
          <p:cNvPr id="5" name="Footer Placeholder 4"/>
          <p:cNvSpPr>
            <a:spLocks noGrp="1"/>
          </p:cNvSpPr>
          <p:nvPr>
            <p:ph type="ftr" sz="quarter" idx="11"/>
          </p:nvPr>
        </p:nvSpPr>
        <p:spPr/>
        <p:txBody>
          <a:bodyPr/>
          <a:lstStyle/>
          <a:p>
            <a:r>
              <a:rPr lang="sv-SE" smtClean="0"/>
              <a:t>*Siteler, Mobilya ve Ankara, Ankara Kalkınma Ajansı 2013</a:t>
            </a:r>
            <a:endParaRPr lang="tr-TR"/>
          </a:p>
        </p:txBody>
      </p:sp>
      <p:sp>
        <p:nvSpPr>
          <p:cNvPr id="6" name="Slide Number Placeholder 5"/>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241418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F84933-8E36-4B8D-BDF3-75BBA1637759}" type="datetime1">
              <a:rPr lang="tr-TR" smtClean="0"/>
              <a:t>19.01.2024</a:t>
            </a:fld>
            <a:endParaRPr lang="tr-TR"/>
          </a:p>
        </p:txBody>
      </p:sp>
      <p:sp>
        <p:nvSpPr>
          <p:cNvPr id="5" name="Footer Placeholder 4"/>
          <p:cNvSpPr>
            <a:spLocks noGrp="1"/>
          </p:cNvSpPr>
          <p:nvPr>
            <p:ph type="ftr" sz="quarter" idx="11"/>
          </p:nvPr>
        </p:nvSpPr>
        <p:spPr/>
        <p:txBody>
          <a:bodyPr/>
          <a:lstStyle/>
          <a:p>
            <a:r>
              <a:rPr lang="sv-SE" smtClean="0"/>
              <a:t>*Siteler, Mobilya ve Ankara, Ankara Kalkınma Ajansı 2013</a:t>
            </a:r>
            <a:endParaRPr lang="tr-TR"/>
          </a:p>
        </p:txBody>
      </p:sp>
      <p:sp>
        <p:nvSpPr>
          <p:cNvPr id="6" name="Slide Number Placeholder 5"/>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162808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957384" y="761936"/>
            <a:ext cx="8396416" cy="973996"/>
          </a:xfrm>
        </p:spPr>
        <p:txBody>
          <a:bodyPr>
            <a:normAutofit/>
          </a:bodyPr>
          <a:lstStyle>
            <a:lvl1pPr algn="ctr">
              <a:defRPr sz="3600" b="1">
                <a:solidFill>
                  <a:srgbClr val="C00000"/>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hasCustomPrompt="1"/>
          </p:nvPr>
        </p:nvSpPr>
        <p:spPr/>
        <p:txBody>
          <a:bodyPr>
            <a:normAutofit/>
          </a:bodyPr>
          <a:lstStyle>
            <a:lvl1pPr marL="0" indent="0">
              <a:buNone/>
              <a:defRPr sz="2400" b="1">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6CC0596F-B6BC-49B4-B9C4-C050C0ABEA95}" type="datetime1">
              <a:rPr lang="tr-TR" smtClean="0"/>
              <a:t>19.01.2024</a:t>
            </a:fld>
            <a:endParaRPr lang="tr-TR"/>
          </a:p>
        </p:txBody>
      </p:sp>
      <p:sp>
        <p:nvSpPr>
          <p:cNvPr id="5" name="Footer Placeholder 4"/>
          <p:cNvSpPr>
            <a:spLocks noGrp="1"/>
          </p:cNvSpPr>
          <p:nvPr>
            <p:ph type="ftr" sz="quarter" idx="11"/>
          </p:nvPr>
        </p:nvSpPr>
        <p:spPr/>
        <p:txBody>
          <a:bodyPr/>
          <a:lstStyle>
            <a:lvl1pPr>
              <a:defRPr>
                <a:solidFill>
                  <a:srgbClr val="C00000"/>
                </a:solidFill>
                <a:latin typeface="Times New Roman" panose="02020603050405020304" pitchFamily="18" charset="0"/>
                <a:cs typeface="Times New Roman" panose="02020603050405020304" pitchFamily="18" charset="0"/>
              </a:defRPr>
            </a:lvl1pPr>
          </a:lstStyle>
          <a:p>
            <a:r>
              <a:rPr lang="sv-SE" dirty="0" smtClean="0"/>
              <a:t>*Siteler, Mobilya ve Ankara, Ankara Kalkınma Ajansı 2013</a:t>
            </a:r>
            <a:endParaRPr lang="tr-TR" dirty="0"/>
          </a:p>
        </p:txBody>
      </p:sp>
      <p:sp>
        <p:nvSpPr>
          <p:cNvPr id="6" name="Slide Number Placeholder 5"/>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149776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1D170C4-EF5B-4C4A-9F2E-FAC91A2846AF}" type="datetime1">
              <a:rPr lang="tr-TR" smtClean="0"/>
              <a:t>19.01.2024</a:t>
            </a:fld>
            <a:endParaRPr lang="tr-TR"/>
          </a:p>
        </p:txBody>
      </p:sp>
      <p:sp>
        <p:nvSpPr>
          <p:cNvPr id="5" name="Footer Placeholder 4"/>
          <p:cNvSpPr>
            <a:spLocks noGrp="1"/>
          </p:cNvSpPr>
          <p:nvPr>
            <p:ph type="ftr" sz="quarter" idx="11"/>
          </p:nvPr>
        </p:nvSpPr>
        <p:spPr/>
        <p:txBody>
          <a:bodyPr/>
          <a:lstStyle/>
          <a:p>
            <a:r>
              <a:rPr lang="sv-SE" smtClean="0"/>
              <a:t>*Siteler, Mobilya ve Ankara, Ankara Kalkınma Ajansı 2013</a:t>
            </a:r>
            <a:endParaRPr lang="tr-TR"/>
          </a:p>
        </p:txBody>
      </p:sp>
      <p:sp>
        <p:nvSpPr>
          <p:cNvPr id="6" name="Slide Number Placeholder 5"/>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8368224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C88CB0B-17F9-4BE8-A52F-79A26873986F}" type="datetime1">
              <a:rPr lang="tr-TR" smtClean="0"/>
              <a:t>19.01.2024</a:t>
            </a:fld>
            <a:endParaRPr lang="tr-TR"/>
          </a:p>
        </p:txBody>
      </p:sp>
      <p:sp>
        <p:nvSpPr>
          <p:cNvPr id="6" name="Footer Placeholder 5"/>
          <p:cNvSpPr>
            <a:spLocks noGrp="1"/>
          </p:cNvSpPr>
          <p:nvPr>
            <p:ph type="ftr" sz="quarter" idx="11"/>
          </p:nvPr>
        </p:nvSpPr>
        <p:spPr/>
        <p:txBody>
          <a:bodyPr/>
          <a:lstStyle/>
          <a:p>
            <a:r>
              <a:rPr lang="sv-SE" smtClean="0"/>
              <a:t>*Siteler, Mobilya ve Ankara, Ankara Kalkınma Ajansı 2013</a:t>
            </a:r>
            <a:endParaRPr lang="tr-TR"/>
          </a:p>
        </p:txBody>
      </p:sp>
      <p:sp>
        <p:nvSpPr>
          <p:cNvPr id="7" name="Slide Number Placeholder 6"/>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106411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09545E2-5F42-49F3-AF4B-4433C94FC827}" type="datetime1">
              <a:rPr lang="tr-TR" smtClean="0"/>
              <a:t>19.01.2024</a:t>
            </a:fld>
            <a:endParaRPr lang="tr-TR"/>
          </a:p>
        </p:txBody>
      </p:sp>
      <p:sp>
        <p:nvSpPr>
          <p:cNvPr id="8" name="Footer Placeholder 7"/>
          <p:cNvSpPr>
            <a:spLocks noGrp="1"/>
          </p:cNvSpPr>
          <p:nvPr>
            <p:ph type="ftr" sz="quarter" idx="11"/>
          </p:nvPr>
        </p:nvSpPr>
        <p:spPr/>
        <p:txBody>
          <a:bodyPr/>
          <a:lstStyle/>
          <a:p>
            <a:r>
              <a:rPr lang="sv-SE" smtClean="0"/>
              <a:t>*Siteler, Mobilya ve Ankara, Ankara Kalkınma Ajansı 2013</a:t>
            </a:r>
            <a:endParaRPr lang="tr-TR"/>
          </a:p>
        </p:txBody>
      </p:sp>
      <p:sp>
        <p:nvSpPr>
          <p:cNvPr id="9" name="Slide Number Placeholder 8"/>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177225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A9F7A4C-B2E4-4F07-95B3-EC55A04D77ED}" type="datetime1">
              <a:rPr lang="tr-TR" smtClean="0"/>
              <a:t>19.01.2024</a:t>
            </a:fld>
            <a:endParaRPr lang="tr-TR"/>
          </a:p>
        </p:txBody>
      </p:sp>
      <p:sp>
        <p:nvSpPr>
          <p:cNvPr id="4" name="Footer Placeholder 3"/>
          <p:cNvSpPr>
            <a:spLocks noGrp="1"/>
          </p:cNvSpPr>
          <p:nvPr>
            <p:ph type="ftr" sz="quarter" idx="11"/>
          </p:nvPr>
        </p:nvSpPr>
        <p:spPr/>
        <p:txBody>
          <a:bodyPr/>
          <a:lstStyle/>
          <a:p>
            <a:r>
              <a:rPr lang="sv-SE" smtClean="0"/>
              <a:t>*Siteler, Mobilya ve Ankara, Ankara Kalkınma Ajansı 2013</a:t>
            </a:r>
            <a:endParaRPr lang="tr-TR"/>
          </a:p>
        </p:txBody>
      </p:sp>
      <p:sp>
        <p:nvSpPr>
          <p:cNvPr id="5" name="Slide Number Placeholder 4"/>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423619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F1F30-9944-4FA5-9424-9A470546E67D}" type="datetime1">
              <a:rPr lang="tr-TR" smtClean="0"/>
              <a:t>19.01.2024</a:t>
            </a:fld>
            <a:endParaRPr lang="tr-TR"/>
          </a:p>
        </p:txBody>
      </p:sp>
      <p:sp>
        <p:nvSpPr>
          <p:cNvPr id="3" name="Footer Placeholder 2"/>
          <p:cNvSpPr>
            <a:spLocks noGrp="1"/>
          </p:cNvSpPr>
          <p:nvPr>
            <p:ph type="ftr" sz="quarter" idx="11"/>
          </p:nvPr>
        </p:nvSpPr>
        <p:spPr/>
        <p:txBody>
          <a:bodyPr/>
          <a:lstStyle/>
          <a:p>
            <a:r>
              <a:rPr lang="sv-SE" smtClean="0"/>
              <a:t>*Siteler, Mobilya ve Ankara, Ankara Kalkınma Ajansı 2013</a:t>
            </a:r>
            <a:endParaRPr lang="tr-TR"/>
          </a:p>
        </p:txBody>
      </p:sp>
      <p:sp>
        <p:nvSpPr>
          <p:cNvPr id="4" name="Slide Number Placeholder 3"/>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246912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51B55D1-DFF9-4FBC-967B-8FBB552CAF69}" type="datetime1">
              <a:rPr lang="tr-TR" smtClean="0"/>
              <a:t>19.01.2024</a:t>
            </a:fld>
            <a:endParaRPr lang="tr-TR"/>
          </a:p>
        </p:txBody>
      </p:sp>
      <p:sp>
        <p:nvSpPr>
          <p:cNvPr id="6" name="Footer Placeholder 5"/>
          <p:cNvSpPr>
            <a:spLocks noGrp="1"/>
          </p:cNvSpPr>
          <p:nvPr>
            <p:ph type="ftr" sz="quarter" idx="11"/>
          </p:nvPr>
        </p:nvSpPr>
        <p:spPr/>
        <p:txBody>
          <a:bodyPr/>
          <a:lstStyle/>
          <a:p>
            <a:r>
              <a:rPr lang="sv-SE" smtClean="0"/>
              <a:t>*Siteler, Mobilya ve Ankara, Ankara Kalkınma Ajansı 2013</a:t>
            </a:r>
            <a:endParaRPr lang="tr-TR"/>
          </a:p>
        </p:txBody>
      </p:sp>
      <p:sp>
        <p:nvSpPr>
          <p:cNvPr id="7" name="Slide Number Placeholder 6"/>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172391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06F8E78-5921-42E1-92D2-C0128FD97D2F}" type="datetime1">
              <a:rPr lang="tr-TR" smtClean="0"/>
              <a:t>19.01.2024</a:t>
            </a:fld>
            <a:endParaRPr lang="tr-TR"/>
          </a:p>
        </p:txBody>
      </p:sp>
      <p:sp>
        <p:nvSpPr>
          <p:cNvPr id="6" name="Footer Placeholder 5"/>
          <p:cNvSpPr>
            <a:spLocks noGrp="1"/>
          </p:cNvSpPr>
          <p:nvPr>
            <p:ph type="ftr" sz="quarter" idx="11"/>
          </p:nvPr>
        </p:nvSpPr>
        <p:spPr/>
        <p:txBody>
          <a:bodyPr/>
          <a:lstStyle/>
          <a:p>
            <a:r>
              <a:rPr lang="sv-SE" smtClean="0"/>
              <a:t>*Siteler, Mobilya ve Ankara, Ankara Kalkınma Ajansı 2013</a:t>
            </a:r>
            <a:endParaRPr lang="tr-TR"/>
          </a:p>
        </p:txBody>
      </p:sp>
      <p:sp>
        <p:nvSpPr>
          <p:cNvPr id="7" name="Slide Number Placeholder 6"/>
          <p:cNvSpPr>
            <a:spLocks noGrp="1"/>
          </p:cNvSpPr>
          <p:nvPr>
            <p:ph type="sldNum" sz="quarter" idx="12"/>
          </p:nvPr>
        </p:nvSpPr>
        <p:spPr/>
        <p:txBody>
          <a:bodyPr/>
          <a:lstStyle/>
          <a:p>
            <a:fld id="{F01F3D7E-AC51-4D34-B066-A9501F56C695}" type="slidenum">
              <a:rPr lang="tr-TR" smtClean="0"/>
              <a:t>‹#›</a:t>
            </a:fld>
            <a:endParaRPr lang="tr-TR"/>
          </a:p>
        </p:txBody>
      </p:sp>
    </p:spTree>
    <p:extLst>
      <p:ext uri="{BB962C8B-B14F-4D97-AF65-F5344CB8AC3E}">
        <p14:creationId xmlns:p14="http://schemas.microsoft.com/office/powerpoint/2010/main" val="264847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170C4-EF5B-4C4A-9F2E-FAC91A2846AF}" type="datetime1">
              <a:rPr lang="tr-TR" smtClean="0"/>
              <a:t>19.01.2024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*Siteler, Mobilya ve Ankara, Ankara Kalkınma Ajansı 2013</a:t>
            </a:r>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F3D7E-AC51-4D34-B066-A9501F56C695}" type="slidenum">
              <a:rPr lang="tr-TR" smtClean="0"/>
              <a:t>‹#›</a:t>
            </a:fld>
            <a:endParaRPr lang="tr-TR"/>
          </a:p>
        </p:txBody>
      </p:sp>
    </p:spTree>
    <p:extLst>
      <p:ext uri="{BB962C8B-B14F-4D97-AF65-F5344CB8AC3E}">
        <p14:creationId xmlns:p14="http://schemas.microsoft.com/office/powerpoint/2010/main" val="55371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01F3D7E-AC51-4D34-B066-A9501F56C695}" type="slidenum">
              <a:rPr lang="tr-TR" smtClean="0"/>
              <a:t>1</a:t>
            </a:fld>
            <a:endParaRPr lang="tr-TR"/>
          </a:p>
        </p:txBody>
      </p:sp>
    </p:spTree>
    <p:extLst>
      <p:ext uri="{BB962C8B-B14F-4D97-AF65-F5344CB8AC3E}">
        <p14:creationId xmlns:p14="http://schemas.microsoft.com/office/powerpoint/2010/main" val="3569493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bg1"/>
                </a:solidFill>
                <a:latin typeface="Times New Roman" panose="02020603050405020304" pitchFamily="18" charset="0"/>
                <a:cs typeface="Times New Roman" panose="02020603050405020304" pitchFamily="18" charset="0"/>
              </a:rPr>
              <a:t>İş Teftişi Ana Faaliyet Alanları</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042220"/>
            <a:ext cx="10515600" cy="5525728"/>
          </a:xfrm>
        </p:spPr>
        <p:txBody>
          <a:bodyPr>
            <a:normAutofit fontScale="92500" lnSpcReduction="10000"/>
          </a:bodyPr>
          <a:lstStyle/>
          <a:p>
            <a:pPr marL="0" indent="0" algn="ctr">
              <a:buNone/>
            </a:pPr>
            <a:r>
              <a:rPr lang="tr-TR" sz="2600" b="1" dirty="0" smtClean="0">
                <a:solidFill>
                  <a:srgbClr val="FF0000"/>
                </a:solidFill>
              </a:rPr>
              <a:t>İŞ TEFTİŞİNE DAYANAK MEVZUAT</a:t>
            </a:r>
          </a:p>
          <a:p>
            <a:r>
              <a:rPr lang="tr-TR" dirty="0" smtClean="0"/>
              <a:t>T.C. Anayasası</a:t>
            </a:r>
          </a:p>
          <a:p>
            <a:pPr algn="just">
              <a:defRPr/>
            </a:pPr>
            <a:r>
              <a:rPr lang="tr-TR" altLang="tr-TR" b="0" dirty="0" smtClean="0"/>
              <a:t>4857 </a:t>
            </a:r>
            <a:r>
              <a:rPr lang="tr-TR" altLang="tr-TR" b="0" dirty="0"/>
              <a:t>Sayılı İş </a:t>
            </a:r>
            <a:r>
              <a:rPr lang="tr-TR" altLang="tr-TR" b="0" dirty="0" smtClean="0"/>
              <a:t>Kanunu ve ilgili Yönetmelikler</a:t>
            </a:r>
            <a:endParaRPr lang="tr-TR" altLang="tr-TR" b="0" dirty="0"/>
          </a:p>
          <a:p>
            <a:pPr algn="just">
              <a:defRPr/>
            </a:pPr>
            <a:r>
              <a:rPr lang="tr-TR" altLang="tr-TR" dirty="0"/>
              <a:t>6331 Sayılı İş Sağlığı ve Güvenliği </a:t>
            </a:r>
            <a:r>
              <a:rPr lang="tr-TR" altLang="tr-TR" dirty="0" smtClean="0"/>
              <a:t>Kanunu ve </a:t>
            </a:r>
            <a:r>
              <a:rPr lang="tr-TR" altLang="tr-TR" dirty="0"/>
              <a:t>ilgili </a:t>
            </a:r>
            <a:r>
              <a:rPr lang="tr-TR" altLang="tr-TR" dirty="0" smtClean="0"/>
              <a:t>Yönetmelikler</a:t>
            </a:r>
          </a:p>
          <a:p>
            <a:pPr algn="just">
              <a:defRPr/>
            </a:pPr>
            <a:r>
              <a:rPr lang="tr-TR" altLang="tr-TR" b="0" dirty="0"/>
              <a:t>6735 Sayılı Uluslararası İşgücü </a:t>
            </a:r>
            <a:r>
              <a:rPr lang="tr-TR" altLang="tr-TR" b="0" dirty="0" smtClean="0"/>
              <a:t>Kanunu</a:t>
            </a:r>
          </a:p>
          <a:p>
            <a:pPr algn="just">
              <a:defRPr/>
            </a:pPr>
            <a:r>
              <a:rPr lang="tr-TR" altLang="tr-TR" dirty="0"/>
              <a:t>5510 Sayılı Sosyal Sigortalar ve Genel Sağlık Sigortası </a:t>
            </a:r>
            <a:r>
              <a:rPr lang="tr-TR" altLang="tr-TR" dirty="0" smtClean="0"/>
              <a:t>Kanunu</a:t>
            </a:r>
            <a:endParaRPr lang="tr-TR" altLang="tr-TR" dirty="0"/>
          </a:p>
          <a:p>
            <a:pPr algn="just">
              <a:defRPr/>
            </a:pPr>
            <a:r>
              <a:rPr lang="tr-TR" altLang="tr-TR" b="0" dirty="0"/>
              <a:t>6356 Sayılı Sendikalar ve Toplu İş Sözleşmesi Kanunu </a:t>
            </a:r>
          </a:p>
          <a:p>
            <a:pPr algn="just">
              <a:defRPr/>
            </a:pPr>
            <a:r>
              <a:rPr lang="tr-TR" altLang="tr-TR" dirty="0"/>
              <a:t>854 Sayılı Deniz İş Kanunu</a:t>
            </a:r>
          </a:p>
          <a:p>
            <a:pPr algn="just">
              <a:defRPr/>
            </a:pPr>
            <a:r>
              <a:rPr lang="tr-TR" altLang="tr-TR" b="0" dirty="0"/>
              <a:t>5953 Sayılı Basın İş Kanunu</a:t>
            </a:r>
          </a:p>
          <a:p>
            <a:pPr algn="just">
              <a:defRPr/>
            </a:pPr>
            <a:r>
              <a:rPr lang="tr-TR" altLang="tr-TR" dirty="0"/>
              <a:t>4904 Sayılı Türkiye İş Kurumu Kanunu</a:t>
            </a:r>
          </a:p>
          <a:p>
            <a:pPr algn="just">
              <a:defRPr/>
            </a:pPr>
            <a:r>
              <a:rPr lang="tr-TR" altLang="tr-TR" b="0" dirty="0"/>
              <a:t>4447 Sayılı İşsizlik Sigortası Kanunu </a:t>
            </a:r>
          </a:p>
          <a:p>
            <a:pPr algn="just">
              <a:defRPr/>
            </a:pPr>
            <a:r>
              <a:rPr lang="tr-TR" altLang="tr-TR" dirty="0" smtClean="0"/>
              <a:t>3308 </a:t>
            </a:r>
            <a:r>
              <a:rPr lang="tr-TR" altLang="tr-TR" dirty="0"/>
              <a:t>Sayılı Mesleki Eğitim Kanunu</a:t>
            </a:r>
          </a:p>
          <a:p>
            <a:pPr algn="just">
              <a:defRPr/>
            </a:pPr>
            <a:r>
              <a:rPr lang="tr-TR" altLang="tr-TR" b="0" dirty="0"/>
              <a:t>5544 Sayılı Mesleki Yeterlilik Kurumu Kanunu</a:t>
            </a:r>
          </a:p>
          <a:p>
            <a:pPr algn="just">
              <a:defRPr/>
            </a:pPr>
            <a:r>
              <a:rPr lang="tr-TR" altLang="tr-TR" dirty="0"/>
              <a:t>4632 Sayılı Bireysel Emeklilik Tasarruf ve Yatırım Sistemi Kanunu vb.</a:t>
            </a:r>
            <a:endParaRPr lang="tr-TR" dirty="0"/>
          </a:p>
          <a:p>
            <a:pPr marL="0" indent="0" algn="ctr">
              <a:buNone/>
            </a:pPr>
            <a:endParaRPr lang="tr-TR" dirty="0" smtClean="0"/>
          </a:p>
          <a:p>
            <a:pPr marL="0" indent="0">
              <a:buNone/>
            </a:pPr>
            <a:endParaRPr lang="tr-TR" dirty="0" smtClean="0"/>
          </a:p>
        </p:txBody>
      </p:sp>
      <p:sp>
        <p:nvSpPr>
          <p:cNvPr id="4" name="Slayt Numarası Yer Tutucusu 3"/>
          <p:cNvSpPr>
            <a:spLocks noGrp="1"/>
          </p:cNvSpPr>
          <p:nvPr>
            <p:ph type="sldNum" sz="quarter" idx="12"/>
          </p:nvPr>
        </p:nvSpPr>
        <p:spPr/>
        <p:txBody>
          <a:bodyPr/>
          <a:lstStyle/>
          <a:p>
            <a:fld id="{F01F3D7E-AC51-4D34-B066-A9501F56C695}" type="slidenum">
              <a:rPr lang="tr-TR" smtClean="0"/>
              <a:t>10</a:t>
            </a:fld>
            <a:endParaRPr lang="tr-TR"/>
          </a:p>
        </p:txBody>
      </p:sp>
    </p:spTree>
    <p:extLst>
      <p:ext uri="{BB962C8B-B14F-4D97-AF65-F5344CB8AC3E}">
        <p14:creationId xmlns:p14="http://schemas.microsoft.com/office/powerpoint/2010/main" val="117020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BA86B1-8230-4F16-AA4F-4D38261DAF57}"/>
              </a:ext>
            </a:extLst>
          </p:cNvPr>
          <p:cNvSpPr txBox="1">
            <a:spLocks/>
          </p:cNvSpPr>
          <p:nvPr/>
        </p:nvSpPr>
        <p:spPr>
          <a:xfrm>
            <a:off x="2872642" y="3541059"/>
            <a:ext cx="6722253" cy="68015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5400" kern="1200">
                <a:solidFill>
                  <a:schemeClr val="tx1"/>
                </a:solidFill>
                <a:latin typeface="Garamond" panose="02020404030301010803" pitchFamily="18" charset="0"/>
                <a:ea typeface="+mj-ea"/>
                <a:cs typeface="Times New Roman" panose="02020603050405020304" pitchFamily="18" charset="0"/>
              </a:defRPr>
            </a:lvl1pPr>
          </a:lstStyle>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r>
              <a:rPr lang="tr-TR" sz="2800" dirty="0" smtClean="0">
                <a:solidFill>
                  <a:srgbClr val="FF0000"/>
                </a:solidFill>
                <a:effectLst>
                  <a:outerShdw blurRad="38100" dist="38100" dir="2700000" algn="tl">
                    <a:srgbClr val="000000">
                      <a:alpha val="43137"/>
                    </a:srgbClr>
                  </a:outerShdw>
                </a:effectLst>
                <a:latin typeface="Times New Roman" panose="02020603050405020304" pitchFamily="18" charset="0"/>
              </a:rPr>
              <a:t>ÇALIŞMA KOŞULLARINA YÖNELİK FAALİYETLER</a:t>
            </a:r>
            <a:endParaRPr lang="tr-TR" sz="2800" dirty="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sp>
        <p:nvSpPr>
          <p:cNvPr id="3" name="Alt Başlık 2">
            <a:extLst>
              <a:ext uri="{FF2B5EF4-FFF2-40B4-BE49-F238E27FC236}">
                <a16:creationId xmlns:a16="http://schemas.microsoft.com/office/drawing/2014/main" id="{D465C7D5-E1EF-4603-9450-21A96B432E8C}"/>
              </a:ext>
            </a:extLst>
          </p:cNvPr>
          <p:cNvSpPr txBox="1">
            <a:spLocks/>
          </p:cNvSpPr>
          <p:nvPr/>
        </p:nvSpPr>
        <p:spPr>
          <a:xfrm>
            <a:off x="2008279" y="4221215"/>
            <a:ext cx="8450981" cy="99960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Garamond" panose="02020404030301010803" pitchFamily="18" charset="0"/>
                <a:ea typeface="+mn-ea"/>
                <a:cs typeface="Times New Roman" panose="02020603050405020304" pitchFamily="18" charset="0"/>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defRPr/>
            </a:pPr>
            <a:endParaRPr lang="tr-TR" sz="1400" b="1" dirty="0">
              <a:solidFill>
                <a:sysClr val="windowText" lastClr="000000"/>
              </a:solidFill>
              <a:latin typeface="Times New Roman" panose="02020603050405020304" pitchFamily="18" charset="0"/>
            </a:endParaRPr>
          </a:p>
          <a:p>
            <a:pPr>
              <a:defRPr/>
            </a:pPr>
            <a:endParaRPr lang="tr-TR" sz="1400" b="1" dirty="0">
              <a:solidFill>
                <a:sysClr val="windowText" lastClr="000000"/>
              </a:solidFill>
              <a:latin typeface="Times New Roman" panose="02020603050405020304" pitchFamily="18" charset="0"/>
            </a:endParaRPr>
          </a:p>
          <a:p>
            <a:pPr>
              <a:defRPr/>
            </a:pPr>
            <a:endParaRPr lang="tr-TR" sz="1400" b="1" dirty="0">
              <a:solidFill>
                <a:sysClr val="windowText" lastClr="000000"/>
              </a:solidFill>
              <a:latin typeface="Times New Roman" panose="02020603050405020304" pitchFamily="18" charset="0"/>
            </a:endParaRPr>
          </a:p>
        </p:txBody>
      </p:sp>
    </p:spTree>
    <p:extLst>
      <p:ext uri="{BB962C8B-B14F-4D97-AF65-F5344CB8AC3E}">
        <p14:creationId xmlns:p14="http://schemas.microsoft.com/office/powerpoint/2010/main" val="313923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14000"/>
              </a:lnSpc>
            </a:pPr>
            <a:r>
              <a:rPr lang="tr-TR" altLang="tr-TR" dirty="0" smtClean="0">
                <a:solidFill>
                  <a:srgbClr val="FF0000"/>
                </a:solidFill>
                <a:ea typeface="Batang" pitchFamily="18" charset="-127"/>
              </a:rPr>
              <a:t>4857 SAYILI İŞ KANUNU’NUN AMACI</a:t>
            </a:r>
            <a:endParaRPr lang="tr-TR" altLang="tr-TR" dirty="0" smtClean="0">
              <a:ea typeface="Batang" pitchFamily="18" charset="-127"/>
            </a:endParaRPr>
          </a:p>
          <a:p>
            <a:pPr algn="just">
              <a:lnSpc>
                <a:spcPct val="114000"/>
              </a:lnSpc>
            </a:pPr>
            <a:endParaRPr lang="tr-TR" altLang="tr-TR" b="0" dirty="0" smtClean="0">
              <a:ea typeface="Batang" pitchFamily="18" charset="-127"/>
            </a:endParaRPr>
          </a:p>
          <a:p>
            <a:pPr algn="just">
              <a:lnSpc>
                <a:spcPct val="114000"/>
              </a:lnSpc>
            </a:pPr>
            <a:r>
              <a:rPr lang="tr-TR" altLang="tr-TR" b="0" dirty="0" smtClean="0">
                <a:ea typeface="Batang" pitchFamily="18" charset="-127"/>
              </a:rPr>
              <a:t>İşverenler </a:t>
            </a:r>
            <a:r>
              <a:rPr lang="tr-TR" altLang="tr-TR" b="0" dirty="0">
                <a:ea typeface="Batang" pitchFamily="18" charset="-127"/>
              </a:rPr>
              <a:t>ile bir iş sözleşmesine dayanarak çalıştırılan işçilerin çalışma şartlarına ilişkin hak ve sorumluluklarını düzenlemektir. </a:t>
            </a:r>
          </a:p>
          <a:p>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12</a:t>
            </a:fld>
            <a:endParaRPr lang="tr-TR"/>
          </a:p>
        </p:txBody>
      </p:sp>
    </p:spTree>
    <p:extLst>
      <p:ext uri="{BB962C8B-B14F-4D97-AF65-F5344CB8AC3E}">
        <p14:creationId xmlns:p14="http://schemas.microsoft.com/office/powerpoint/2010/main" val="860433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00000"/>
              </a:lnSpc>
              <a:spcBef>
                <a:spcPts val="750"/>
              </a:spcBef>
              <a:defRPr/>
            </a:pPr>
            <a:r>
              <a:rPr lang="tr-TR" altLang="tr-TR" dirty="0">
                <a:solidFill>
                  <a:srgbClr val="FF0000"/>
                </a:solidFill>
                <a:ea typeface="Batang" pitchFamily="18" charset="-127"/>
              </a:rPr>
              <a:t>İŞ SÖZLEŞMESİ</a:t>
            </a:r>
          </a:p>
          <a:p>
            <a:pPr marL="0" indent="0" defTabSz="685800">
              <a:lnSpc>
                <a:spcPct val="114000"/>
              </a:lnSpc>
              <a:spcBef>
                <a:spcPts val="750"/>
              </a:spcBef>
              <a:buNone/>
            </a:pPr>
            <a:endParaRPr lang="tr-TR" altLang="tr-TR" sz="2000" b="1" dirty="0" smtClean="0">
              <a:solidFill>
                <a:srgbClr val="FF0000"/>
              </a:solidFill>
              <a:ea typeface="Batang" pitchFamily="18" charset="-127"/>
            </a:endParaRPr>
          </a:p>
          <a:p>
            <a:pPr marL="0" lvl="1" indent="0" algn="just" defTabSz="685800">
              <a:lnSpc>
                <a:spcPct val="113000"/>
              </a:lnSpc>
              <a:spcBef>
                <a:spcPts val="60"/>
              </a:spcBef>
              <a:buNone/>
            </a:pPr>
            <a:r>
              <a:rPr lang="tr-TR" sz="2200" dirty="0" smtClean="0">
                <a:solidFill>
                  <a:prstClr val="black"/>
                </a:solidFill>
              </a:rPr>
              <a:t>İş </a:t>
            </a:r>
            <a:r>
              <a:rPr lang="tr-TR" sz="2200" dirty="0">
                <a:solidFill>
                  <a:prstClr val="black"/>
                </a:solidFill>
              </a:rPr>
              <a:t>sözleşmeleri iş ilişkisinde önemli bir “ispat şartı” olarak kabul edilir.</a:t>
            </a:r>
            <a:endParaRPr lang="tr-TR" sz="2200" dirty="0" smtClean="0">
              <a:solidFill>
                <a:prstClr val="black"/>
              </a:solidFill>
            </a:endParaRPr>
          </a:p>
          <a:p>
            <a:pPr marL="0" lvl="1" indent="0" algn="just" defTabSz="685800">
              <a:lnSpc>
                <a:spcPct val="113000"/>
              </a:lnSpc>
              <a:spcBef>
                <a:spcPts val="60"/>
              </a:spcBef>
              <a:buNone/>
            </a:pPr>
            <a:endParaRPr lang="tr-TR" sz="2200" dirty="0">
              <a:solidFill>
                <a:prstClr val="black"/>
              </a:solidFill>
            </a:endParaRPr>
          </a:p>
          <a:p>
            <a:pPr marL="0" lvl="1" indent="0" algn="just" defTabSz="685800">
              <a:lnSpc>
                <a:spcPct val="113000"/>
              </a:lnSpc>
              <a:spcBef>
                <a:spcPts val="60"/>
              </a:spcBef>
              <a:buNone/>
            </a:pPr>
            <a:r>
              <a:rPr lang="tr-TR" sz="2200" dirty="0" smtClean="0">
                <a:solidFill>
                  <a:prstClr val="black"/>
                </a:solidFill>
              </a:rPr>
              <a:t>İş sözleşmeleri, genel </a:t>
            </a:r>
            <a:r>
              <a:rPr lang="tr-TR" sz="2200" dirty="0">
                <a:solidFill>
                  <a:prstClr val="black"/>
                </a:solidFill>
              </a:rPr>
              <a:t>ve özel çalışma koşullarını, günlük ya da haftalık çalışma süresini, temel ücreti ve varsa ücret eklerini, ücret ödeme dönemini, süresi belirli ise sözleşmenin süresini, fesih halinde tarafların uymak zorunda oldukları hükümleri </a:t>
            </a:r>
            <a:r>
              <a:rPr lang="tr-TR" sz="2200" dirty="0" smtClean="0">
                <a:solidFill>
                  <a:prstClr val="black"/>
                </a:solidFill>
              </a:rPr>
              <a:t>göstermelidir. </a:t>
            </a:r>
            <a:endParaRPr lang="tr-TR" sz="2200" dirty="0">
              <a:solidFill>
                <a:prstClr val="black"/>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13</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6635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317072"/>
            <a:ext cx="10805651" cy="5022553"/>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00000"/>
              </a:lnSpc>
              <a:spcBef>
                <a:spcPts val="750"/>
              </a:spcBef>
              <a:defRPr/>
            </a:pPr>
            <a:r>
              <a:rPr lang="tr-TR" altLang="tr-TR" dirty="0">
                <a:solidFill>
                  <a:srgbClr val="FF0000"/>
                </a:solidFill>
                <a:ea typeface="Batang" pitchFamily="18" charset="-127"/>
              </a:rPr>
              <a:t>ÜCRET</a:t>
            </a:r>
            <a:endParaRPr lang="tr-TR" altLang="tr-TR" sz="2000" b="1" dirty="0" smtClean="0">
              <a:solidFill>
                <a:srgbClr val="FF0000"/>
              </a:solidFill>
              <a:ea typeface="Batang" pitchFamily="18" charset="-127"/>
            </a:endParaRPr>
          </a:p>
          <a:p>
            <a:pPr algn="just">
              <a:lnSpc>
                <a:spcPct val="110000"/>
              </a:lnSpc>
              <a:spcBef>
                <a:spcPts val="600"/>
              </a:spcBef>
            </a:pPr>
            <a:r>
              <a:rPr lang="tr-TR" sz="2200" b="0" dirty="0" smtClean="0">
                <a:solidFill>
                  <a:prstClr val="black"/>
                </a:solidFill>
              </a:rPr>
              <a:t>Ücret</a:t>
            </a:r>
            <a:r>
              <a:rPr lang="tr-TR" sz="2200" b="0" dirty="0">
                <a:solidFill>
                  <a:prstClr val="black"/>
                </a:solidFill>
              </a:rPr>
              <a:t>, kural olarak görülen bir işin karşılığı olmak üzere işveren tarafından ödenen paradır. Ancak, işçinin ücreti hak etmiş olması için mutlaka çalışmış olması zorunlu değildir. İşgücünü işverenin </a:t>
            </a:r>
            <a:r>
              <a:rPr lang="tr-TR" sz="2200" b="0" dirty="0" smtClean="0">
                <a:solidFill>
                  <a:prstClr val="black"/>
                </a:solidFill>
              </a:rPr>
              <a:t>emrinde </a:t>
            </a:r>
            <a:r>
              <a:rPr lang="tr-TR" sz="2200" b="0" dirty="0">
                <a:solidFill>
                  <a:prstClr val="black"/>
                </a:solidFill>
              </a:rPr>
              <a:t>hazır </a:t>
            </a:r>
            <a:r>
              <a:rPr lang="tr-TR" sz="2200" b="0" dirty="0" smtClean="0">
                <a:solidFill>
                  <a:prstClr val="black"/>
                </a:solidFill>
              </a:rPr>
              <a:t>bulundurması </a:t>
            </a:r>
            <a:r>
              <a:rPr lang="tr-TR" sz="2200" b="0" dirty="0">
                <a:solidFill>
                  <a:prstClr val="black"/>
                </a:solidFill>
              </a:rPr>
              <a:t>yeterlidir. </a:t>
            </a:r>
          </a:p>
          <a:p>
            <a:pPr algn="just">
              <a:lnSpc>
                <a:spcPct val="110000"/>
              </a:lnSpc>
              <a:spcBef>
                <a:spcPts val="600"/>
              </a:spcBef>
            </a:pPr>
            <a:r>
              <a:rPr lang="tr-TR" sz="2200" b="0" dirty="0">
                <a:solidFill>
                  <a:prstClr val="black"/>
                </a:solidFill>
              </a:rPr>
              <a:t>Ücret, </a:t>
            </a:r>
            <a:r>
              <a:rPr lang="tr-TR" altLang="tr-TR" sz="2200" b="0" dirty="0">
                <a:solidFill>
                  <a:prstClr val="black"/>
                </a:solidFill>
                <a:ea typeface="Batang" pitchFamily="18" charset="-127"/>
              </a:rPr>
              <a:t>Türk parası ile işyerinde veya özel olarak açılan bir banka hesabına ödenir. </a:t>
            </a:r>
            <a:r>
              <a:rPr lang="tr-TR" sz="2200" b="0" dirty="0" smtClean="0"/>
              <a:t>Türkiye </a:t>
            </a:r>
            <a:r>
              <a:rPr lang="tr-TR" sz="2200" b="0" dirty="0"/>
              <a:t>genelinde </a:t>
            </a:r>
            <a:r>
              <a:rPr lang="tr-TR" sz="2200" b="0" dirty="0" smtClean="0"/>
              <a:t>çalıştırdığı </a:t>
            </a:r>
            <a:r>
              <a:rPr lang="tr-TR" sz="2200" b="0" dirty="0"/>
              <a:t>işçi </a:t>
            </a:r>
            <a:r>
              <a:rPr lang="tr-TR" sz="2200" b="0" dirty="0" smtClean="0"/>
              <a:t>sayısı </a:t>
            </a:r>
            <a:r>
              <a:rPr lang="tr-TR" sz="2200" b="0" dirty="0"/>
              <a:t>en az 5 </a:t>
            </a:r>
            <a:r>
              <a:rPr lang="tr-TR" sz="2200" b="0" dirty="0" smtClean="0"/>
              <a:t>olan işverenler, çalıştırdıkları işçilerin ücretini banka </a:t>
            </a:r>
            <a:r>
              <a:rPr lang="tr-TR" sz="2200" b="0" dirty="0"/>
              <a:t>aracılığıyla </a:t>
            </a:r>
            <a:r>
              <a:rPr lang="tr-TR" sz="2200" b="0" dirty="0" smtClean="0"/>
              <a:t>ödemek durumundadır.</a:t>
            </a:r>
            <a:endParaRPr lang="tr-TR" sz="2200" b="0" dirty="0">
              <a:solidFill>
                <a:prstClr val="black"/>
              </a:solidFill>
            </a:endParaRPr>
          </a:p>
          <a:p>
            <a:pPr algn="just">
              <a:lnSpc>
                <a:spcPct val="110000"/>
              </a:lnSpc>
              <a:spcBef>
                <a:spcPts val="600"/>
              </a:spcBef>
            </a:pPr>
            <a:r>
              <a:rPr lang="tr-TR" sz="2200" b="0" dirty="0">
                <a:solidFill>
                  <a:prstClr val="black"/>
                </a:solidFill>
              </a:rPr>
              <a:t>Ücret en geç ayda bir ödenir. Ücretin ödendiğinin ispat yükü işverene aittir. İşveren </a:t>
            </a:r>
            <a:r>
              <a:rPr lang="tr-TR" sz="2200" b="0" dirty="0" smtClean="0">
                <a:solidFill>
                  <a:prstClr val="black"/>
                </a:solidFill>
              </a:rPr>
              <a:t>yaptığı </a:t>
            </a:r>
            <a:r>
              <a:rPr lang="tr-TR" sz="2200" b="0" dirty="0">
                <a:solidFill>
                  <a:prstClr val="black"/>
                </a:solidFill>
              </a:rPr>
              <a:t>ödemelerde işçiye ücret hesabını gösterir imzalı veya işyerinin özel işaretini taşıyan bir pusula vermek </a:t>
            </a:r>
            <a:r>
              <a:rPr lang="tr-TR" sz="2200" b="0" dirty="0" smtClean="0">
                <a:solidFill>
                  <a:prstClr val="black"/>
                </a:solidFill>
              </a:rPr>
              <a:t>zorundadır(elektronik </a:t>
            </a:r>
            <a:r>
              <a:rPr lang="tr-TR" sz="2200" b="0" dirty="0">
                <a:solidFill>
                  <a:prstClr val="black"/>
                </a:solidFill>
              </a:rPr>
              <a:t>ortamda da verilebilir</a:t>
            </a:r>
            <a:r>
              <a:rPr lang="tr-TR" sz="2200" b="0" dirty="0" smtClean="0">
                <a:solidFill>
                  <a:prstClr val="black"/>
                </a:solidFill>
              </a:rPr>
              <a:t>).</a:t>
            </a:r>
            <a:endParaRPr lang="tr-TR" sz="2200" b="0" dirty="0">
              <a:solidFill>
                <a:prstClr val="black"/>
              </a:solidFill>
            </a:endParaRPr>
          </a:p>
          <a:p>
            <a:pPr algn="just">
              <a:lnSpc>
                <a:spcPct val="110000"/>
              </a:lnSpc>
              <a:spcBef>
                <a:spcPts val="600"/>
              </a:spcBef>
            </a:pPr>
            <a:endParaRPr lang="tr-TR" b="0" dirty="0">
              <a:solidFill>
                <a:prstClr val="black"/>
              </a:solidFill>
            </a:endParaRPr>
          </a:p>
          <a:p>
            <a:pPr algn="just">
              <a:lnSpc>
                <a:spcPct val="110000"/>
              </a:lnSpc>
              <a:spcBef>
                <a:spcPts val="600"/>
              </a:spcBef>
            </a:pPr>
            <a:endParaRPr lang="tr-TR" b="0" dirty="0">
              <a:solidFill>
                <a:prstClr val="black"/>
              </a:solidFill>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14</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84988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00000"/>
              </a:lnSpc>
              <a:spcBef>
                <a:spcPts val="750"/>
              </a:spcBef>
              <a:defRPr/>
            </a:pPr>
            <a:r>
              <a:rPr lang="tr-TR" dirty="0">
                <a:solidFill>
                  <a:srgbClr val="FF0000"/>
                </a:solidFill>
              </a:rPr>
              <a:t>YASAL ÇALIŞMA SÜRELERİ VE BU SÜRELERİN AŞILMASI</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b="0" dirty="0">
                <a:solidFill>
                  <a:prstClr val="black"/>
                </a:solidFill>
              </a:rPr>
              <a:t>Genel bakımdan çalışma süresi haftada en çok 45 saattir. Aksi kararlaştırılmamışsa bu süre, işyerlerinde haftanın çalışılan günlerine eşit ölçüde bölünerek uygulanır. </a:t>
            </a:r>
          </a:p>
          <a:p>
            <a:pPr algn="just" defTabSz="685800">
              <a:lnSpc>
                <a:spcPct val="114000"/>
              </a:lnSpc>
              <a:spcBef>
                <a:spcPts val="600"/>
              </a:spcBef>
            </a:pPr>
            <a:r>
              <a:rPr lang="tr-TR" b="0" dirty="0">
                <a:solidFill>
                  <a:prstClr val="black"/>
                </a:solidFill>
              </a:rPr>
              <a:t>İşveren, işçilerin çalışma sürelerini uygun araçlarla belgelemek zorundadır.</a:t>
            </a:r>
          </a:p>
          <a:p>
            <a:pPr algn="just" defTabSz="685800">
              <a:lnSpc>
                <a:spcPct val="114000"/>
              </a:lnSpc>
              <a:spcBef>
                <a:spcPts val="600"/>
              </a:spcBef>
            </a:pPr>
            <a:r>
              <a:rPr lang="tr-TR" b="0" dirty="0">
                <a:solidFill>
                  <a:prstClr val="black"/>
                </a:solidFill>
              </a:rPr>
              <a:t>Günlük çalışma süresi 11 saati aşamaz.</a:t>
            </a:r>
          </a:p>
          <a:p>
            <a:pPr algn="just" defTabSz="685800">
              <a:lnSpc>
                <a:spcPct val="114000"/>
              </a:lnSpc>
              <a:spcBef>
                <a:spcPts val="600"/>
              </a:spcBef>
            </a:pPr>
            <a:r>
              <a:rPr lang="tr-TR" b="0" dirty="0">
                <a:solidFill>
                  <a:prstClr val="black"/>
                </a:solidFill>
              </a:rPr>
              <a:t>Haftalık çalışma süresi 45 saattir. </a:t>
            </a: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15</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83797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00000"/>
              </a:lnSpc>
              <a:spcBef>
                <a:spcPts val="750"/>
              </a:spcBef>
              <a:defRPr/>
            </a:pPr>
            <a:r>
              <a:rPr lang="tr-TR" dirty="0">
                <a:solidFill>
                  <a:srgbClr val="FF0000"/>
                </a:solidFill>
              </a:rPr>
              <a:t>YASAL ÇALIŞMA SÜRELERİ VE BU SÜRELERİN AŞILMASI</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b="0" dirty="0" smtClean="0">
                <a:solidFill>
                  <a:prstClr val="black"/>
                </a:solidFill>
              </a:rPr>
              <a:t>Turizm</a:t>
            </a:r>
            <a:r>
              <a:rPr lang="tr-TR" b="0" dirty="0">
                <a:solidFill>
                  <a:prstClr val="black"/>
                </a:solidFill>
              </a:rPr>
              <a:t>, özel güvenlik, sağlık hizmeti ve Türk Petrol Kanunu uyarınca petrol araştırma, arama ve sondaj faaliyetleri kapsamında yürütülen işler dışında </a:t>
            </a:r>
            <a:r>
              <a:rPr lang="tr-TR" b="0" u="sng" dirty="0">
                <a:solidFill>
                  <a:prstClr val="black"/>
                </a:solidFill>
              </a:rPr>
              <a:t>gece çalışması 7,5 saati geçemez. </a:t>
            </a:r>
          </a:p>
          <a:p>
            <a:pPr algn="just" defTabSz="685800">
              <a:lnSpc>
                <a:spcPct val="114000"/>
              </a:lnSpc>
              <a:spcBef>
                <a:spcPts val="600"/>
              </a:spcBef>
            </a:pPr>
            <a:r>
              <a:rPr lang="tr-TR" b="0" dirty="0">
                <a:solidFill>
                  <a:prstClr val="black"/>
                </a:solidFill>
              </a:rPr>
              <a:t>Her ne kadar bir işyerinde haftalık çalışma süresi </a:t>
            </a:r>
            <a:r>
              <a:rPr lang="tr-TR" b="0" u="sng" dirty="0">
                <a:solidFill>
                  <a:prstClr val="black"/>
                </a:solidFill>
              </a:rPr>
              <a:t>45 saati aşmasa dahi</a:t>
            </a:r>
            <a:r>
              <a:rPr lang="tr-TR" b="0" dirty="0">
                <a:solidFill>
                  <a:prstClr val="black"/>
                </a:solidFill>
              </a:rPr>
              <a:t> </a:t>
            </a:r>
            <a:r>
              <a:rPr lang="tr-TR" b="0" dirty="0" smtClean="0">
                <a:solidFill>
                  <a:prstClr val="black"/>
                </a:solidFill>
              </a:rPr>
              <a:t> </a:t>
            </a:r>
            <a:r>
              <a:rPr lang="tr-TR" b="0" dirty="0">
                <a:solidFill>
                  <a:prstClr val="black"/>
                </a:solidFill>
              </a:rPr>
              <a:t>günlük çalışma süresi 11 saati aşıyorsa ve/veya gece çalışması 7,5 saati geçiyorsa bu süreleri aşan kısım için işçiye fazla çalışma ücreti ödenmesi gerekmektedir. </a:t>
            </a: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16</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759158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11000"/>
              </a:lnSpc>
              <a:spcBef>
                <a:spcPts val="600"/>
              </a:spcBef>
            </a:pPr>
            <a:r>
              <a:rPr lang="tr-TR" dirty="0">
                <a:solidFill>
                  <a:srgbClr val="FF0000"/>
                </a:solidFill>
              </a:rPr>
              <a:t>FAZLA ÇALIŞMA VE FAZLA SÜRELERLE ÇALIŞMA</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b="0" dirty="0">
                <a:solidFill>
                  <a:prstClr val="black"/>
                </a:solidFill>
              </a:rPr>
              <a:t>Fazla çalışma, haftalık 45 saati aşan çalışmalardır.</a:t>
            </a:r>
          </a:p>
          <a:p>
            <a:pPr algn="just" defTabSz="685800">
              <a:lnSpc>
                <a:spcPct val="114000"/>
              </a:lnSpc>
              <a:spcBef>
                <a:spcPts val="600"/>
              </a:spcBef>
            </a:pPr>
            <a:r>
              <a:rPr lang="tr-TR" b="0" dirty="0">
                <a:solidFill>
                  <a:prstClr val="black"/>
                </a:solidFill>
              </a:rPr>
              <a:t>Her bir saat fazla çalışma için verilecek ücret normal çalışma ücretinin saat başına düşen miktarının %50 yükseltilmesi suretiyle ödenir. Fazla çalışma </a:t>
            </a:r>
            <a:r>
              <a:rPr lang="tr-TR" b="0" dirty="0" smtClean="0">
                <a:solidFill>
                  <a:prstClr val="black"/>
                </a:solidFill>
              </a:rPr>
              <a:t>ücreti </a:t>
            </a:r>
            <a:r>
              <a:rPr lang="tr-TR" b="0" dirty="0">
                <a:solidFill>
                  <a:prstClr val="black"/>
                </a:solidFill>
              </a:rPr>
              <a:t>ait olduğu dönemin ücreti dikkate alınarak hesaplanır. </a:t>
            </a:r>
          </a:p>
          <a:p>
            <a:pPr algn="just" defTabSz="685800">
              <a:lnSpc>
                <a:spcPct val="114000"/>
              </a:lnSpc>
              <a:spcBef>
                <a:spcPts val="600"/>
              </a:spcBef>
            </a:pPr>
            <a:r>
              <a:rPr lang="tr-TR" altLang="tr-TR" b="0" dirty="0">
                <a:solidFill>
                  <a:prstClr val="black"/>
                </a:solidFill>
              </a:rPr>
              <a:t>Fazla çalışma süresinin toplamı bir yılda 270 saatten fazla olamaz. Bu süre sınırı, işyerlerine veya yürütülen işlere değil, işçinin şahsına ilişkindir.</a:t>
            </a: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17</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939634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048624"/>
            <a:ext cx="10805651" cy="5511567"/>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11000"/>
              </a:lnSpc>
              <a:spcBef>
                <a:spcPts val="600"/>
              </a:spcBef>
            </a:pPr>
            <a:r>
              <a:rPr lang="tr-TR" dirty="0">
                <a:solidFill>
                  <a:srgbClr val="FF0000"/>
                </a:solidFill>
              </a:rPr>
              <a:t>FAZLA ÇALIŞMA VE FAZLA SÜRELERLE ÇALIŞMA</a:t>
            </a:r>
          </a:p>
          <a:p>
            <a:pPr algn="just" defTabSz="685800">
              <a:lnSpc>
                <a:spcPct val="114000"/>
              </a:lnSpc>
              <a:spcBef>
                <a:spcPts val="600"/>
              </a:spcBef>
            </a:pPr>
            <a:r>
              <a:rPr lang="tr-TR" b="0" dirty="0" smtClean="0">
                <a:solidFill>
                  <a:prstClr val="black"/>
                </a:solidFill>
              </a:rPr>
              <a:t>Fazla </a:t>
            </a:r>
            <a:r>
              <a:rPr lang="tr-TR" b="0" dirty="0">
                <a:solidFill>
                  <a:prstClr val="black"/>
                </a:solidFill>
              </a:rPr>
              <a:t>sürelerle çalışma, haftalık çalışma süresinin sözleşmelerle 45 saatin altında belirlendiği durumlarda uygulanan ortalama haftalık çalışma süresini aşan ve 45  saate kadar yapılan çalışmalardır</a:t>
            </a:r>
            <a:r>
              <a:rPr lang="tr-TR" b="0" dirty="0" smtClean="0">
                <a:solidFill>
                  <a:prstClr val="black"/>
                </a:solidFill>
              </a:rPr>
              <a:t>.</a:t>
            </a:r>
          </a:p>
          <a:p>
            <a:pPr algn="just" defTabSz="685800">
              <a:lnSpc>
                <a:spcPct val="114000"/>
              </a:lnSpc>
              <a:spcBef>
                <a:spcPts val="600"/>
              </a:spcBef>
            </a:pPr>
            <a:r>
              <a:rPr lang="tr-TR" b="0" dirty="0" smtClean="0">
                <a:solidFill>
                  <a:prstClr val="black"/>
                </a:solidFill>
              </a:rPr>
              <a:t>Fazla </a:t>
            </a:r>
            <a:r>
              <a:rPr lang="tr-TR" b="0" dirty="0">
                <a:solidFill>
                  <a:prstClr val="black"/>
                </a:solidFill>
              </a:rPr>
              <a:t>sürelerle çalışmalarda, her 1 saat fazla çalışma için verilecek ücret normal çalışma ücretinin saat başına düşen miktarının %25 yükseltilmesiyle ödenir. </a:t>
            </a:r>
          </a:p>
          <a:p>
            <a:pPr algn="just" defTabSz="685800">
              <a:lnSpc>
                <a:spcPct val="114000"/>
              </a:lnSpc>
              <a:spcBef>
                <a:spcPts val="600"/>
              </a:spcBef>
            </a:pPr>
            <a:r>
              <a:rPr lang="tr-TR" b="0" dirty="0">
                <a:solidFill>
                  <a:prstClr val="black"/>
                </a:solidFill>
              </a:rPr>
              <a:t>Fazla çalışma veya fazla sürelerle çalışma sürelerinin hesabında yarım saatten az olan süreler yarım saate, yarım saati aşan süreler ise 1 saate tamamlanarak hesaplanır. </a:t>
            </a:r>
            <a:endParaRPr lang="tr-TR" b="0" dirty="0" smtClean="0">
              <a:solidFill>
                <a:prstClr val="black"/>
              </a:solidFill>
            </a:endParaRPr>
          </a:p>
          <a:p>
            <a:pPr algn="just" defTabSz="685800">
              <a:lnSpc>
                <a:spcPct val="114000"/>
              </a:lnSpc>
              <a:spcBef>
                <a:spcPts val="600"/>
              </a:spcBef>
            </a:pPr>
            <a:r>
              <a:rPr lang="tr-TR" b="0" dirty="0">
                <a:solidFill>
                  <a:prstClr val="black"/>
                </a:solidFill>
              </a:rPr>
              <a:t>Fazla çalışma ve fazla sürelerle çalışma yaptırmak için işçinin yazılı onayının alınması gerekir. </a:t>
            </a:r>
            <a:r>
              <a:rPr lang="tr-TR" b="0" dirty="0" smtClean="0">
                <a:solidFill>
                  <a:prstClr val="black"/>
                </a:solidFill>
              </a:rPr>
              <a:t>Bu </a:t>
            </a:r>
            <a:r>
              <a:rPr lang="tr-TR" b="0" dirty="0">
                <a:solidFill>
                  <a:prstClr val="black"/>
                </a:solidFill>
              </a:rPr>
              <a:t>onay iş sözleşmesinin yapılması esnasında ya da bu ihtiyaç ortaya çıktığında alınır ve işçi özlük dosyasında saklanır. </a:t>
            </a:r>
          </a:p>
          <a:p>
            <a:pPr algn="just" defTabSz="685800">
              <a:lnSpc>
                <a:spcPct val="114000"/>
              </a:lnSpc>
              <a:spcBef>
                <a:spcPts val="600"/>
              </a:spcBef>
            </a:pPr>
            <a:endParaRPr lang="tr-TR" b="0" dirty="0">
              <a:solidFill>
                <a:prstClr val="black"/>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18</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591835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11000"/>
              </a:lnSpc>
              <a:spcBef>
                <a:spcPts val="600"/>
              </a:spcBef>
            </a:pPr>
            <a:r>
              <a:rPr lang="tr-TR" dirty="0">
                <a:solidFill>
                  <a:srgbClr val="FF0000"/>
                </a:solidFill>
              </a:rPr>
              <a:t>FAZLA ÇALIŞMA VE FAZLA SÜRELERLE ÇALIŞMA</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0000"/>
              </a:lnSpc>
              <a:spcBef>
                <a:spcPts val="600"/>
              </a:spcBef>
            </a:pPr>
            <a:r>
              <a:rPr lang="tr-TR" b="0" dirty="0">
                <a:solidFill>
                  <a:prstClr val="black"/>
                </a:solidFill>
              </a:rPr>
              <a:t>Fazla çalışma veya fazla sürelerle çalışma yapan işçi </a:t>
            </a:r>
            <a:r>
              <a:rPr lang="tr-TR" b="0" dirty="0" smtClean="0">
                <a:solidFill>
                  <a:prstClr val="black"/>
                </a:solidFill>
              </a:rPr>
              <a:t>isterse</a:t>
            </a:r>
            <a:r>
              <a:rPr lang="tr-TR" b="0" dirty="0">
                <a:solidFill>
                  <a:prstClr val="black"/>
                </a:solidFill>
              </a:rPr>
              <a:t>;</a:t>
            </a:r>
            <a:endParaRPr lang="tr-TR" b="0" dirty="0" smtClean="0">
              <a:solidFill>
                <a:prstClr val="black"/>
              </a:solidFill>
            </a:endParaRPr>
          </a:p>
          <a:p>
            <a:pPr algn="just" defTabSz="685800">
              <a:lnSpc>
                <a:spcPct val="110000"/>
              </a:lnSpc>
              <a:spcBef>
                <a:spcPts val="600"/>
              </a:spcBef>
            </a:pPr>
            <a:r>
              <a:rPr lang="tr-TR" b="0" dirty="0">
                <a:solidFill>
                  <a:prstClr val="black"/>
                </a:solidFill>
              </a:rPr>
              <a:t>	</a:t>
            </a:r>
            <a:r>
              <a:rPr lang="tr-TR" b="0" dirty="0" smtClean="0">
                <a:solidFill>
                  <a:prstClr val="black"/>
                </a:solidFill>
              </a:rPr>
              <a:t>1 </a:t>
            </a:r>
            <a:r>
              <a:rPr lang="tr-TR" b="0" dirty="0">
                <a:solidFill>
                  <a:prstClr val="black"/>
                </a:solidFill>
              </a:rPr>
              <a:t>saatlik fazla çalışma karşılığında 1 saat 30 </a:t>
            </a:r>
            <a:r>
              <a:rPr lang="tr-TR" b="0" dirty="0" smtClean="0">
                <a:solidFill>
                  <a:prstClr val="black"/>
                </a:solidFill>
              </a:rPr>
              <a:t>dakika,</a:t>
            </a:r>
            <a:endParaRPr lang="tr-TR" b="0" dirty="0">
              <a:solidFill>
                <a:prstClr val="black"/>
              </a:solidFill>
            </a:endParaRPr>
          </a:p>
          <a:p>
            <a:pPr algn="just" defTabSz="685800">
              <a:lnSpc>
                <a:spcPct val="110000"/>
              </a:lnSpc>
              <a:spcBef>
                <a:spcPts val="600"/>
              </a:spcBef>
            </a:pPr>
            <a:r>
              <a:rPr lang="tr-TR" b="0" dirty="0">
                <a:solidFill>
                  <a:prstClr val="black"/>
                </a:solidFill>
              </a:rPr>
              <a:t> </a:t>
            </a:r>
            <a:r>
              <a:rPr lang="tr-TR" b="0" dirty="0" smtClean="0">
                <a:solidFill>
                  <a:prstClr val="black"/>
                </a:solidFill>
              </a:rPr>
              <a:t>	1 </a:t>
            </a:r>
            <a:r>
              <a:rPr lang="tr-TR" b="0" dirty="0">
                <a:solidFill>
                  <a:prstClr val="black"/>
                </a:solidFill>
              </a:rPr>
              <a:t>saatlik fazla sürelerle çalışma karşılığında 1 saat 15 </a:t>
            </a:r>
            <a:r>
              <a:rPr lang="tr-TR" b="0" dirty="0" smtClean="0">
                <a:solidFill>
                  <a:prstClr val="black"/>
                </a:solidFill>
              </a:rPr>
              <a:t>dakika, zamlı </a:t>
            </a:r>
            <a:r>
              <a:rPr lang="tr-TR" b="0" dirty="0">
                <a:solidFill>
                  <a:prstClr val="black"/>
                </a:solidFill>
              </a:rPr>
              <a:t>ücret yerine serbest zaman kullanabilir. </a:t>
            </a:r>
          </a:p>
          <a:p>
            <a:pPr algn="just" defTabSz="685800">
              <a:lnSpc>
                <a:spcPct val="110000"/>
              </a:lnSpc>
              <a:spcBef>
                <a:spcPts val="600"/>
              </a:spcBef>
            </a:pPr>
            <a:r>
              <a:rPr lang="tr-TR" b="0" dirty="0" smtClean="0">
                <a:solidFill>
                  <a:prstClr val="black"/>
                </a:solidFill>
              </a:rPr>
              <a:t> </a:t>
            </a:r>
            <a:endParaRPr lang="tr-TR" b="0" dirty="0">
              <a:solidFill>
                <a:prstClr val="black"/>
              </a:solidFill>
            </a:endParaRPr>
          </a:p>
          <a:p>
            <a:pPr algn="just" defTabSz="685800">
              <a:lnSpc>
                <a:spcPct val="110000"/>
              </a:lnSpc>
              <a:spcBef>
                <a:spcPts val="600"/>
              </a:spcBef>
            </a:pPr>
            <a:r>
              <a:rPr lang="tr-TR" b="0" dirty="0">
                <a:solidFill>
                  <a:prstClr val="black"/>
                </a:solidFill>
              </a:rPr>
              <a:t>İşçi hak ettiği serbest zamanı 6 ay zarfında, işverene önceden yazılı olarak bildirmesi koşuluyla ve işverenin belirlediği tarihten itibaren,</a:t>
            </a:r>
            <a:r>
              <a:rPr lang="tr-TR" b="0" i="1" dirty="0">
                <a:solidFill>
                  <a:prstClr val="black"/>
                </a:solidFill>
              </a:rPr>
              <a:t> </a:t>
            </a:r>
            <a:r>
              <a:rPr lang="tr-TR" b="0" dirty="0">
                <a:solidFill>
                  <a:prstClr val="black"/>
                </a:solidFill>
              </a:rPr>
              <a:t>çalışma süreleri içinde (aralıksız) ve ücretinde bir kesinti olmadan kullanır. </a:t>
            </a: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19</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409713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subTitle" idx="1"/>
          </p:nvPr>
        </p:nvSpPr>
        <p:spPr>
          <a:xfrm>
            <a:off x="1523999" y="3101536"/>
            <a:ext cx="9144000" cy="1655762"/>
          </a:xfrm>
          <a:blipFill dpi="0" rotWithShape="1">
            <a:blip r:embed="rId3">
              <a:alphaModFix amt="0"/>
            </a:blip>
            <a:srcRect/>
            <a:tile tx="0" ty="0" sx="100000" sy="100000" flip="none" algn="tl"/>
          </a:blipFill>
        </p:spPr>
        <p:txBody>
          <a:bodyPr>
            <a:normAutofit fontScale="85000" lnSpcReduction="20000"/>
          </a:bodyPr>
          <a:lstStyle/>
          <a:p>
            <a:pPr marL="0" indent="0" algn="ctr">
              <a:buNone/>
              <a:defRPr/>
            </a:pPr>
            <a:endParaRPr lang="tr-TR" sz="2200" b="1" dirty="0">
              <a:latin typeface="Times New Roman" panose="02020603050405020304" pitchFamily="18" charset="0"/>
              <a:cs typeface="Times New Roman" panose="02020603050405020304" pitchFamily="18" charset="0"/>
            </a:endParaRPr>
          </a:p>
          <a:p>
            <a:pPr marL="0" indent="0" algn="ctr">
              <a:buNone/>
              <a:defRPr/>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FARKINDALIK ARTIRMAYA YÖNELİK BİLGİLENDİRME </a:t>
            </a:r>
            <a:r>
              <a:rPr lang="tr-TR"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TOPLANTISI</a:t>
            </a:r>
            <a:endPar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defRPr/>
            </a:pPr>
            <a:endPar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defRPr/>
            </a:pPr>
            <a:r>
              <a:rPr lang="tr-T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REHBERLİK VE TEFTİŞ BAŞKANLIĞI</a:t>
            </a:r>
          </a:p>
          <a:p>
            <a:pPr marL="0" indent="0" algn="ctr">
              <a:buNone/>
              <a:defRPr/>
            </a:pPr>
            <a:r>
              <a:rPr lang="tr-T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TEFTİŞİ FAALİYETLERİ</a:t>
            </a:r>
          </a:p>
          <a:p>
            <a:pPr marL="0" indent="0" algn="ctr">
              <a:buNone/>
              <a:defRPr/>
            </a:pPr>
            <a:endParaRPr lang="tr-TR"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3215481" y="5973806"/>
            <a:ext cx="5761037" cy="332891"/>
          </a:xfrm>
          <a:prstGeom prst="rect">
            <a:avLst/>
          </a:prstGeom>
          <a:noFill/>
          <a:ln w="9525">
            <a:noFill/>
            <a:miter lim="800000"/>
            <a:headEnd/>
            <a:tailEnd/>
          </a:ln>
        </p:spPr>
        <p:txBody>
          <a:bodyPr/>
          <a:lstStyle/>
          <a:p>
            <a:pPr marL="342900" indent="-342900" algn="ctr">
              <a:spcBef>
                <a:spcPct val="20000"/>
              </a:spcBef>
              <a:defRPr/>
            </a:pPr>
            <a:r>
              <a:rPr lang="tr-TR" sz="1600" b="1" dirty="0" smtClean="0">
                <a:solidFill>
                  <a:prstClr val="black"/>
                </a:solidFill>
                <a:latin typeface="Times New Roman" panose="02020603050405020304" pitchFamily="18" charset="0"/>
                <a:cs typeface="Times New Roman" panose="02020603050405020304" pitchFamily="18" charset="0"/>
              </a:rPr>
              <a:t>24.01.2024</a:t>
            </a:r>
            <a:endParaRPr lang="tr-TR" sz="1600" b="1" dirty="0">
              <a:solidFill>
                <a:prstClr val="black"/>
              </a:solidFill>
              <a:latin typeface="Times New Roman" panose="02020603050405020304" pitchFamily="18" charset="0"/>
              <a:cs typeface="Times New Roman" panose="02020603050405020304" pitchFamily="18" charset="0"/>
            </a:endParaRPr>
          </a:p>
          <a:p>
            <a:pPr marL="342900" indent="-342900" algn="ctr">
              <a:spcBef>
                <a:spcPct val="20000"/>
              </a:spcBef>
              <a:defRPr/>
            </a:pPr>
            <a:endParaRPr lang="tr-TR" sz="2000" b="1" dirty="0">
              <a:solidFill>
                <a:prstClr val="black"/>
              </a:solidFill>
              <a:latin typeface="Calibri" panose="020F0502020204030204"/>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607" y="399315"/>
            <a:ext cx="3333136" cy="3038716"/>
          </a:xfrm>
          <a:prstGeom prst="rect">
            <a:avLst/>
          </a:prstGeom>
        </p:spPr>
      </p:pic>
      <p:sp>
        <p:nvSpPr>
          <p:cNvPr id="10" name="Metin kutusu 9"/>
          <p:cNvSpPr txBox="1"/>
          <p:nvPr/>
        </p:nvSpPr>
        <p:spPr>
          <a:xfrm>
            <a:off x="6826622" y="5018170"/>
            <a:ext cx="2501153" cy="646331"/>
          </a:xfrm>
          <a:prstGeom prst="rect">
            <a:avLst/>
          </a:prstGeom>
          <a:noFill/>
        </p:spPr>
        <p:txBody>
          <a:bodyPr wrap="square" rtlCol="0">
            <a:spAutoFit/>
          </a:bodyPr>
          <a:lstStyle/>
          <a:p>
            <a:pPr algn="ctr">
              <a:defRPr/>
            </a:pPr>
            <a:r>
              <a:rPr lang="tr-TR" b="1" dirty="0">
                <a:latin typeface="Times New Roman" panose="02020603050405020304" pitchFamily="18" charset="0"/>
              </a:rPr>
              <a:t>Dr. Levent SÖZEN</a:t>
            </a:r>
          </a:p>
          <a:p>
            <a:pPr lvl="0" algn="ctr">
              <a:defRPr/>
            </a:pPr>
            <a:r>
              <a:rPr lang="tr-TR" dirty="0">
                <a:latin typeface="Times New Roman" panose="02020603050405020304" pitchFamily="18" charset="0"/>
              </a:rPr>
              <a:t>İş Başmüfettişi </a:t>
            </a:r>
          </a:p>
        </p:txBody>
      </p:sp>
      <p:sp>
        <p:nvSpPr>
          <p:cNvPr id="11" name="Metin kutusu 10"/>
          <p:cNvSpPr txBox="1"/>
          <p:nvPr/>
        </p:nvSpPr>
        <p:spPr>
          <a:xfrm>
            <a:off x="2355332" y="5018169"/>
            <a:ext cx="2771685" cy="646331"/>
          </a:xfrm>
          <a:prstGeom prst="rect">
            <a:avLst/>
          </a:prstGeom>
          <a:noFill/>
        </p:spPr>
        <p:txBody>
          <a:bodyPr wrap="square" rtlCol="0">
            <a:spAutoFit/>
          </a:bodyPr>
          <a:lstStyle/>
          <a:p>
            <a:pPr algn="ctr">
              <a:defRPr/>
            </a:pPr>
            <a:r>
              <a:rPr lang="tr-TR" b="1" dirty="0" smtClean="0">
                <a:latin typeface="Times New Roman" panose="02020603050405020304" pitchFamily="18" charset="0"/>
              </a:rPr>
              <a:t>Denizhan Burak ÖZHAN</a:t>
            </a:r>
            <a:endParaRPr lang="tr-TR" b="1" dirty="0">
              <a:latin typeface="Times New Roman" panose="02020603050405020304" pitchFamily="18" charset="0"/>
            </a:endParaRPr>
          </a:p>
          <a:p>
            <a:pPr lvl="0" algn="ctr">
              <a:defRPr/>
            </a:pPr>
            <a:r>
              <a:rPr lang="tr-TR" dirty="0">
                <a:latin typeface="Times New Roman" panose="02020603050405020304" pitchFamily="18" charset="0"/>
              </a:rPr>
              <a:t>İş Başmüfettişi </a:t>
            </a:r>
          </a:p>
        </p:txBody>
      </p:sp>
      <p:pic>
        <p:nvPicPr>
          <p:cNvPr id="12" name="Picture 2" descr="Ankara Sanayi Odası Resmi İnternet Site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160" y="1209367"/>
            <a:ext cx="2094271" cy="126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83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11000"/>
              </a:lnSpc>
              <a:spcBef>
                <a:spcPts val="600"/>
              </a:spcBef>
            </a:pPr>
            <a:r>
              <a:rPr lang="tr-TR" altLang="tr-TR" dirty="0">
                <a:solidFill>
                  <a:srgbClr val="FF0000"/>
                </a:solidFill>
              </a:rPr>
              <a:t>FAZLA ÇALIŞMA YAPTIRILAMAYACAK İŞÇİLER</a:t>
            </a:r>
          </a:p>
          <a:p>
            <a:pPr algn="just" defTabSz="685800" fontAlgn="t">
              <a:lnSpc>
                <a:spcPct val="114000"/>
              </a:lnSpc>
              <a:spcBef>
                <a:spcPts val="600"/>
              </a:spcBef>
            </a:pPr>
            <a:r>
              <a:rPr lang="tr-TR" b="0" dirty="0" smtClean="0">
                <a:solidFill>
                  <a:prstClr val="black"/>
                </a:solidFill>
              </a:rPr>
              <a:t>18 </a:t>
            </a:r>
            <a:r>
              <a:rPr lang="tr-TR" b="0" dirty="0">
                <a:solidFill>
                  <a:prstClr val="black"/>
                </a:solidFill>
              </a:rPr>
              <a:t>yaşını doldurmamış işçilere,</a:t>
            </a:r>
          </a:p>
          <a:p>
            <a:pPr algn="just" defTabSz="685800" fontAlgn="t">
              <a:lnSpc>
                <a:spcPct val="114000"/>
              </a:lnSpc>
              <a:spcBef>
                <a:spcPts val="600"/>
              </a:spcBef>
            </a:pPr>
            <a:r>
              <a:rPr lang="tr-TR" b="0" dirty="0" smtClean="0">
                <a:solidFill>
                  <a:prstClr val="black"/>
                </a:solidFill>
              </a:rPr>
              <a:t>Fazla </a:t>
            </a:r>
            <a:r>
              <a:rPr lang="tr-TR" b="0" dirty="0">
                <a:solidFill>
                  <a:prstClr val="black"/>
                </a:solidFill>
              </a:rPr>
              <a:t>çalışmayı kabul etmiş olsalar bile </a:t>
            </a:r>
            <a:r>
              <a:rPr lang="tr-TR" b="0" dirty="0" smtClean="0">
                <a:solidFill>
                  <a:prstClr val="black"/>
                </a:solidFill>
              </a:rPr>
              <a:t>işyeri hekimi </a:t>
            </a:r>
            <a:r>
              <a:rPr lang="tr-TR" b="0" dirty="0">
                <a:solidFill>
                  <a:prstClr val="black"/>
                </a:solidFill>
              </a:rPr>
              <a:t>veya SGK </a:t>
            </a:r>
            <a:r>
              <a:rPr lang="tr-TR" b="0" dirty="0" smtClean="0">
                <a:solidFill>
                  <a:prstClr val="black"/>
                </a:solidFill>
              </a:rPr>
              <a:t>hekimi, </a:t>
            </a:r>
            <a:r>
              <a:rPr lang="tr-TR" b="0" dirty="0">
                <a:solidFill>
                  <a:prstClr val="black"/>
                </a:solidFill>
              </a:rPr>
              <a:t>bunların bulunmadığı yerlerde herhangi bir </a:t>
            </a:r>
            <a:r>
              <a:rPr lang="tr-TR" b="0" dirty="0" smtClean="0">
                <a:solidFill>
                  <a:prstClr val="black"/>
                </a:solidFill>
              </a:rPr>
              <a:t>hekim </a:t>
            </a:r>
            <a:r>
              <a:rPr lang="tr-TR" b="0" dirty="0">
                <a:solidFill>
                  <a:prstClr val="black"/>
                </a:solidFill>
              </a:rPr>
              <a:t>raporu ile </a:t>
            </a:r>
            <a:r>
              <a:rPr lang="tr-TR" b="0" dirty="0" smtClean="0">
                <a:solidFill>
                  <a:prstClr val="black"/>
                </a:solidFill>
              </a:rPr>
              <a:t>sağlık durumunun elvermediğini belgeleyen işçilere,</a:t>
            </a:r>
            <a:endParaRPr lang="tr-TR" b="0" dirty="0">
              <a:solidFill>
                <a:prstClr val="black"/>
              </a:solidFill>
            </a:endParaRPr>
          </a:p>
          <a:p>
            <a:pPr algn="just" defTabSz="685800" fontAlgn="t">
              <a:lnSpc>
                <a:spcPct val="114000"/>
              </a:lnSpc>
              <a:spcBef>
                <a:spcPts val="600"/>
              </a:spcBef>
            </a:pPr>
            <a:r>
              <a:rPr lang="tr-TR" b="0" dirty="0">
                <a:solidFill>
                  <a:prstClr val="black"/>
                </a:solidFill>
              </a:rPr>
              <a:t>Gebe, yeni doğum yapmış ve çocuk emziren işçilere,</a:t>
            </a:r>
          </a:p>
          <a:p>
            <a:pPr algn="just" defTabSz="685800" fontAlgn="t">
              <a:lnSpc>
                <a:spcPct val="114000"/>
              </a:lnSpc>
              <a:spcBef>
                <a:spcPts val="600"/>
              </a:spcBef>
            </a:pPr>
            <a:r>
              <a:rPr lang="tr-TR" b="0" dirty="0">
                <a:solidFill>
                  <a:prstClr val="black"/>
                </a:solidFill>
              </a:rPr>
              <a:t>Kısmi süreli iş sözleşmesi ile çalıştırılan işçilere.</a:t>
            </a:r>
          </a:p>
          <a:p>
            <a:pPr algn="just" defTabSz="685800" fontAlgn="t">
              <a:lnSpc>
                <a:spcPct val="114000"/>
              </a:lnSpc>
              <a:spcBef>
                <a:spcPts val="600"/>
              </a:spcBef>
            </a:pPr>
            <a:r>
              <a:rPr lang="tr-TR" b="0" dirty="0">
                <a:solidFill>
                  <a:prstClr val="black"/>
                </a:solidFill>
              </a:rPr>
              <a:t>Yer altında maden işlerinde çalışan işçilere,</a:t>
            </a:r>
          </a:p>
          <a:p>
            <a:pPr algn="just" defTabSz="685800" fontAlgn="t">
              <a:lnSpc>
                <a:spcPct val="114000"/>
              </a:lnSpc>
              <a:spcBef>
                <a:spcPts val="600"/>
              </a:spcBef>
            </a:pPr>
            <a:r>
              <a:rPr lang="tr-TR" b="0" dirty="0">
                <a:solidFill>
                  <a:prstClr val="black"/>
                </a:solidFill>
              </a:rPr>
              <a:t>Fazla çalışma yaptırılamaz. </a:t>
            </a: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20</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540286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065402"/>
            <a:ext cx="10805651" cy="5511567"/>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11000"/>
              </a:lnSpc>
              <a:spcBef>
                <a:spcPts val="600"/>
              </a:spcBef>
            </a:pPr>
            <a:r>
              <a:rPr lang="tr-TR" altLang="tr-TR" dirty="0">
                <a:solidFill>
                  <a:srgbClr val="FF0000"/>
                </a:solidFill>
              </a:rPr>
              <a:t>HAFTA TATİLİ VE ÜCRETİ</a:t>
            </a:r>
          </a:p>
          <a:p>
            <a:pPr algn="just" defTabSz="685800">
              <a:lnSpc>
                <a:spcPct val="114000"/>
              </a:lnSpc>
              <a:spcBef>
                <a:spcPts val="600"/>
              </a:spcBef>
            </a:pPr>
            <a:r>
              <a:rPr lang="tr-TR" b="0" dirty="0" smtClean="0">
                <a:solidFill>
                  <a:prstClr val="black"/>
                </a:solidFill>
              </a:rPr>
              <a:t>Yedi </a:t>
            </a:r>
            <a:r>
              <a:rPr lang="tr-TR" b="0" dirty="0">
                <a:solidFill>
                  <a:prstClr val="black"/>
                </a:solidFill>
              </a:rPr>
              <a:t>günlük bir zaman dilimi içinde kesintisiz en az 24 saat dinlenme (hafta tatili) verilir. Hafta tatilinin 24 saatten az olarak kullandırılması hâlinde hafta tatili hiç kullandırılmamış sayılır. </a:t>
            </a:r>
            <a:endParaRPr lang="tr-TR" b="0" dirty="0" smtClean="0">
              <a:solidFill>
                <a:prstClr val="black"/>
              </a:solidFill>
            </a:endParaRPr>
          </a:p>
          <a:p>
            <a:pPr algn="just" defTabSz="685800">
              <a:lnSpc>
                <a:spcPct val="114000"/>
              </a:lnSpc>
              <a:spcBef>
                <a:spcPts val="600"/>
              </a:spcBef>
            </a:pPr>
            <a:r>
              <a:rPr lang="tr-TR" b="0" dirty="0">
                <a:solidFill>
                  <a:prstClr val="black"/>
                </a:solidFill>
              </a:rPr>
              <a:t>İşçinin hangi gün hafta tatilini kullanacağı işverenin yönetim hakkı kapsamında olup işveren tarafından belirlenir. </a:t>
            </a:r>
          </a:p>
          <a:p>
            <a:pPr algn="just" defTabSz="685800">
              <a:lnSpc>
                <a:spcPct val="114000"/>
              </a:lnSpc>
              <a:spcBef>
                <a:spcPts val="600"/>
              </a:spcBef>
            </a:pPr>
            <a:r>
              <a:rPr lang="tr-TR" b="0" dirty="0" smtClean="0">
                <a:solidFill>
                  <a:prstClr val="black"/>
                </a:solidFill>
              </a:rPr>
              <a:t>Bir </a:t>
            </a:r>
            <a:r>
              <a:rPr lang="tr-TR" b="0" dirty="0">
                <a:solidFill>
                  <a:prstClr val="black"/>
                </a:solidFill>
              </a:rPr>
              <a:t>iş karşılığı olmaksızın o günün ücreti tam olarak </a:t>
            </a:r>
            <a:r>
              <a:rPr lang="tr-TR" b="0" dirty="0" smtClean="0">
                <a:solidFill>
                  <a:prstClr val="black"/>
                </a:solidFill>
              </a:rPr>
              <a:t>ödenir. İşçinin </a:t>
            </a:r>
            <a:r>
              <a:rPr lang="tr-TR" b="0" dirty="0">
                <a:solidFill>
                  <a:prstClr val="black"/>
                </a:solidFill>
              </a:rPr>
              <a:t>tatil günü ücreti, çalıştığı günlere göre bir güne düşen ücretidir. Hafta tatili günü çalışan işçi, haftalık çalışma süresini aştığı için hafta tatili günü yaptığı çalışma fazla çalışma olarak kabul edilmektedir. Bu nedenle, hafta tatilinde çalışan işçiye o gün için 2,5 günlük ücret ödenmelidir. </a:t>
            </a:r>
          </a:p>
          <a:p>
            <a:pPr algn="just" defTabSz="685800">
              <a:lnSpc>
                <a:spcPct val="114000"/>
              </a:lnSpc>
              <a:spcBef>
                <a:spcPts val="600"/>
              </a:spcBef>
            </a:pPr>
            <a:endParaRPr lang="tr-TR" b="0" dirty="0">
              <a:solidFill>
                <a:prstClr val="black"/>
              </a:solidFill>
            </a:endParaRP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21</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651368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11000"/>
              </a:lnSpc>
              <a:spcBef>
                <a:spcPts val="600"/>
              </a:spcBef>
            </a:pPr>
            <a:r>
              <a:rPr lang="tr-TR" altLang="tr-TR" dirty="0">
                <a:solidFill>
                  <a:srgbClr val="FF0000"/>
                </a:solidFill>
              </a:rPr>
              <a:t>ULUSAL BAYRAM VE GENEL TATİL ÇALIŞMASI</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b="0" dirty="0" smtClean="0">
                <a:solidFill>
                  <a:prstClr val="black"/>
                </a:solidFill>
              </a:rPr>
              <a:t>Kanunlarda </a:t>
            </a:r>
            <a:r>
              <a:rPr lang="tr-TR" b="0" dirty="0">
                <a:solidFill>
                  <a:prstClr val="black"/>
                </a:solidFill>
              </a:rPr>
              <a:t>Ulusal bayram ve genel tatil günü olarak kabul edilen günlerde </a:t>
            </a:r>
            <a:r>
              <a:rPr lang="tr-TR" b="0" dirty="0" smtClean="0">
                <a:solidFill>
                  <a:prstClr val="black"/>
                </a:solidFill>
              </a:rPr>
              <a:t>işçiler çalışmazlarsa</a:t>
            </a:r>
            <a:r>
              <a:rPr lang="tr-TR" b="0" dirty="0">
                <a:solidFill>
                  <a:prstClr val="black"/>
                </a:solidFill>
              </a:rPr>
              <a:t>, bir iş karşılığı olmaksızın o günün ücretleri tam olarak, </a:t>
            </a:r>
            <a:r>
              <a:rPr lang="tr-TR" b="0" dirty="0"/>
              <a:t>tatil yapmayarak çalışırlarsa ayrıca çalışılan her gün için </a:t>
            </a:r>
            <a:r>
              <a:rPr lang="tr-TR" b="0" dirty="0">
                <a:solidFill>
                  <a:prstClr val="black"/>
                </a:solidFill>
              </a:rPr>
              <a:t>bir günlük </a:t>
            </a:r>
            <a:r>
              <a:rPr lang="tr-TR" b="0" dirty="0" smtClean="0">
                <a:solidFill>
                  <a:prstClr val="black"/>
                </a:solidFill>
              </a:rPr>
              <a:t>ücret ödenir</a:t>
            </a:r>
            <a:r>
              <a:rPr lang="tr-TR" b="0" dirty="0">
                <a:solidFill>
                  <a:prstClr val="black"/>
                </a:solidFill>
              </a:rPr>
              <a:t>. </a:t>
            </a:r>
          </a:p>
          <a:p>
            <a:pPr algn="just" defTabSz="685800">
              <a:lnSpc>
                <a:spcPct val="114000"/>
              </a:lnSpc>
              <a:spcBef>
                <a:spcPts val="600"/>
              </a:spcBef>
            </a:pPr>
            <a:r>
              <a:rPr lang="tr-TR" b="0" dirty="0" smtClean="0">
                <a:solidFill>
                  <a:prstClr val="black"/>
                </a:solidFill>
              </a:rPr>
              <a:t>Arife </a:t>
            </a:r>
            <a:r>
              <a:rPr lang="tr-TR" b="0" dirty="0">
                <a:solidFill>
                  <a:prstClr val="black"/>
                </a:solidFill>
              </a:rPr>
              <a:t>günlerinde işçilerin saat 13.00’den sonra günlük çalışma süresinin altında çalışılması </a:t>
            </a:r>
            <a:r>
              <a:rPr lang="tr-TR" b="0" dirty="0" smtClean="0">
                <a:solidFill>
                  <a:prstClr val="black"/>
                </a:solidFill>
              </a:rPr>
              <a:t>halinde dahi madde hükmü uyarınca; </a:t>
            </a:r>
            <a:r>
              <a:rPr lang="tr-TR" b="0" dirty="0">
                <a:solidFill>
                  <a:prstClr val="black"/>
                </a:solidFill>
              </a:rPr>
              <a:t>ilave yarım günlük ücret ödenmelidir. </a:t>
            </a:r>
            <a:endParaRPr lang="tr-TR" b="0" dirty="0" smtClean="0">
              <a:solidFill>
                <a:prstClr val="black"/>
              </a:solidFill>
            </a:endParaRPr>
          </a:p>
          <a:p>
            <a:pPr algn="just" defTabSz="685800">
              <a:lnSpc>
                <a:spcPct val="114000"/>
              </a:lnSpc>
              <a:spcBef>
                <a:spcPts val="600"/>
              </a:spcBef>
            </a:pPr>
            <a:r>
              <a:rPr lang="tr-TR" b="0" dirty="0" smtClean="0">
                <a:solidFill>
                  <a:prstClr val="black"/>
                </a:solidFill>
              </a:rPr>
              <a:t>Ulusal </a:t>
            </a:r>
            <a:r>
              <a:rPr lang="tr-TR" b="0" dirty="0">
                <a:solidFill>
                  <a:prstClr val="black"/>
                </a:solidFill>
              </a:rPr>
              <a:t>bayram ve genel tatil günlerinde işyerlerinde çalışılıp çalışılmayacağı toplu iş sözleşmesi veya iş sözleşmeleri ile kararlaştırılır. Sözleşmelerde hüküm bulunmaması halinde söz konusu günlerde çalışılması için işçinin onayı gereklidir. </a:t>
            </a: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22</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486617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023457"/>
            <a:ext cx="10805651" cy="5698018"/>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a:lnSpc>
                <a:spcPct val="114000"/>
              </a:lnSpc>
              <a:spcBef>
                <a:spcPts val="600"/>
              </a:spcBef>
            </a:pPr>
            <a:r>
              <a:rPr lang="tr-TR" dirty="0">
                <a:solidFill>
                  <a:srgbClr val="FF0000"/>
                </a:solidFill>
              </a:rPr>
              <a:t>YILLIK ÜCRETLİ İZİN</a:t>
            </a:r>
          </a:p>
          <a:p>
            <a:pPr algn="just">
              <a:lnSpc>
                <a:spcPct val="114000"/>
              </a:lnSpc>
              <a:spcBef>
                <a:spcPts val="600"/>
              </a:spcBef>
            </a:pPr>
            <a:r>
              <a:rPr lang="tr-TR" b="0" dirty="0" smtClean="0"/>
              <a:t>İşyerinde </a:t>
            </a:r>
            <a:r>
              <a:rPr lang="tr-TR" dirty="0" smtClean="0"/>
              <a:t>en </a:t>
            </a:r>
            <a:r>
              <a:rPr lang="tr-TR" dirty="0"/>
              <a:t>az 1 yıl çalışmış </a:t>
            </a:r>
            <a:r>
              <a:rPr lang="tr-TR" b="0" dirty="0"/>
              <a:t>olan işçilere yıllık ücretli izin verilir.  </a:t>
            </a:r>
          </a:p>
          <a:p>
            <a:pPr algn="just">
              <a:lnSpc>
                <a:spcPct val="114000"/>
              </a:lnSpc>
              <a:spcBef>
                <a:spcPts val="600"/>
              </a:spcBef>
            </a:pPr>
            <a:r>
              <a:rPr lang="tr-TR" b="0" dirty="0"/>
              <a:t>İşçilere verilecek yıllık ücretli izin süresi, hizmet süresi; </a:t>
            </a:r>
          </a:p>
          <a:p>
            <a:pPr algn="just">
              <a:lnSpc>
                <a:spcPct val="114000"/>
              </a:lnSpc>
              <a:spcBef>
                <a:spcPts val="600"/>
              </a:spcBef>
            </a:pPr>
            <a:r>
              <a:rPr lang="tr-TR" b="0" dirty="0"/>
              <a:t>a) 1 yıldan 5 yıla kadar (5 yıl dahil) olanlara 14 günden, </a:t>
            </a:r>
          </a:p>
          <a:p>
            <a:pPr algn="just">
              <a:lnSpc>
                <a:spcPct val="114000"/>
              </a:lnSpc>
              <a:spcBef>
                <a:spcPts val="600"/>
              </a:spcBef>
            </a:pPr>
            <a:r>
              <a:rPr lang="tr-TR" b="0" dirty="0"/>
              <a:t>b) 5 yıldan fazla 15 yıldan az olanlara 20 günden, </a:t>
            </a:r>
          </a:p>
          <a:p>
            <a:pPr algn="just">
              <a:lnSpc>
                <a:spcPct val="114000"/>
              </a:lnSpc>
              <a:spcBef>
                <a:spcPts val="600"/>
              </a:spcBef>
            </a:pPr>
            <a:r>
              <a:rPr lang="tr-TR" b="0" dirty="0"/>
              <a:t>c) 15 yıl (dahil) ve daha fazla olanlara 26 günden, az olamaz. </a:t>
            </a:r>
            <a:endParaRPr lang="tr-TR" b="0" dirty="0" smtClean="0"/>
          </a:p>
          <a:p>
            <a:pPr algn="just">
              <a:lnSpc>
                <a:spcPct val="114000"/>
              </a:lnSpc>
              <a:spcBef>
                <a:spcPts val="600"/>
              </a:spcBef>
            </a:pPr>
            <a:r>
              <a:rPr lang="tr-TR" b="0" dirty="0"/>
              <a:t>18 ve daha küçük yaştaki işçilerle 50 ve daha yukarı yaştaki işçilere </a:t>
            </a:r>
            <a:r>
              <a:rPr lang="tr-TR" b="0" dirty="0" smtClean="0"/>
              <a:t>20 </a:t>
            </a:r>
            <a:r>
              <a:rPr lang="tr-TR" b="0" dirty="0"/>
              <a:t>günden az yıllık ücretli izin </a:t>
            </a:r>
            <a:r>
              <a:rPr lang="tr-TR" b="0" dirty="0" smtClean="0"/>
              <a:t>verilemez.</a:t>
            </a:r>
          </a:p>
          <a:p>
            <a:pPr algn="just">
              <a:lnSpc>
                <a:spcPct val="114000"/>
              </a:lnSpc>
              <a:spcBef>
                <a:spcPts val="600"/>
              </a:spcBef>
            </a:pPr>
            <a:r>
              <a:rPr lang="tr-TR" b="0" dirty="0" smtClean="0">
                <a:solidFill>
                  <a:prstClr val="black"/>
                </a:solidFill>
              </a:rPr>
              <a:t>Yıllık </a:t>
            </a:r>
            <a:r>
              <a:rPr lang="tr-TR" b="0" dirty="0">
                <a:solidFill>
                  <a:prstClr val="black"/>
                </a:solidFill>
              </a:rPr>
              <a:t>ücretli izin işveren tarafından bölünemez. </a:t>
            </a:r>
            <a:r>
              <a:rPr lang="tr-TR" b="0" dirty="0" smtClean="0">
                <a:solidFill>
                  <a:prstClr val="black"/>
                </a:solidFill>
              </a:rPr>
              <a:t>Ancak</a:t>
            </a:r>
            <a:r>
              <a:rPr lang="tr-TR" b="0" dirty="0">
                <a:solidFill>
                  <a:prstClr val="black"/>
                </a:solidFill>
              </a:rPr>
              <a:t>, tarafların anlaşması ile bir bölümü 10 günden aşağı olmamak üzere bölümler hâlinde kullanılabilir. </a:t>
            </a:r>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23</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363573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342239"/>
            <a:ext cx="10805651" cy="5234730"/>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a:lnSpc>
                <a:spcPct val="114000"/>
              </a:lnSpc>
              <a:spcBef>
                <a:spcPts val="600"/>
              </a:spcBef>
            </a:pPr>
            <a:r>
              <a:rPr lang="tr-TR" dirty="0">
                <a:solidFill>
                  <a:srgbClr val="FF0000"/>
                </a:solidFill>
              </a:rPr>
              <a:t>YILLIK ÜCRETLİ İZİN</a:t>
            </a:r>
          </a:p>
          <a:p>
            <a:pPr algn="just">
              <a:lnSpc>
                <a:spcPct val="114000"/>
              </a:lnSpc>
              <a:spcBef>
                <a:spcPts val="600"/>
              </a:spcBef>
            </a:pPr>
            <a:r>
              <a:rPr lang="tr-TR" b="0" dirty="0" smtClean="0"/>
              <a:t>Yıllık </a:t>
            </a:r>
            <a:r>
              <a:rPr lang="tr-TR" b="0" dirty="0"/>
              <a:t>ücretli izine hak kazanmak için gerekli sürenin hesabında işçilerin, aynı işverenin bir veya çeşitli işyerlerinde çalıştıkları süreler birleştirilerek göz önüne alınır. </a:t>
            </a:r>
          </a:p>
          <a:p>
            <a:pPr algn="just">
              <a:lnSpc>
                <a:spcPct val="114000"/>
              </a:lnSpc>
              <a:spcBef>
                <a:spcPts val="600"/>
              </a:spcBef>
            </a:pPr>
            <a:r>
              <a:rPr lang="tr-TR" b="0" dirty="0">
                <a:solidFill>
                  <a:prstClr val="black"/>
                </a:solidFill>
              </a:rPr>
              <a:t>İşçi hak ettiği yıllık ücretli iznini, kullanmak istediği zamandan en az 1 ay önce işverene yazılı olarak bildirir. </a:t>
            </a:r>
            <a:endParaRPr lang="tr-TR" b="0" dirty="0" smtClean="0">
              <a:solidFill>
                <a:prstClr val="black"/>
              </a:solidFill>
            </a:endParaRPr>
          </a:p>
          <a:p>
            <a:pPr algn="just">
              <a:lnSpc>
                <a:spcPct val="114000"/>
              </a:lnSpc>
              <a:spcBef>
                <a:spcPts val="600"/>
              </a:spcBef>
            </a:pPr>
            <a:r>
              <a:rPr lang="tr-TR" b="0" dirty="0">
                <a:solidFill>
                  <a:prstClr val="black"/>
                </a:solidFill>
              </a:rPr>
              <a:t>İşveren, </a:t>
            </a:r>
            <a:r>
              <a:rPr lang="tr-TR" b="0" dirty="0" smtClean="0">
                <a:solidFill>
                  <a:prstClr val="black"/>
                </a:solidFill>
              </a:rPr>
              <a:t>işçilerin </a:t>
            </a:r>
            <a:r>
              <a:rPr lang="tr-TR" b="0" dirty="0">
                <a:solidFill>
                  <a:prstClr val="black"/>
                </a:solidFill>
              </a:rPr>
              <a:t>yıllık ücretli izinlerini gösterir izin kayıt belgesi tutmak zorundadır. İşveren, </a:t>
            </a:r>
            <a:r>
              <a:rPr lang="tr-TR" b="0" dirty="0" smtClean="0">
                <a:solidFill>
                  <a:prstClr val="black"/>
                </a:solidFill>
              </a:rPr>
              <a:t>izin </a:t>
            </a:r>
            <a:r>
              <a:rPr lang="tr-TR" b="0" dirty="0">
                <a:solidFill>
                  <a:prstClr val="black"/>
                </a:solidFill>
              </a:rPr>
              <a:t>durumunu </a:t>
            </a:r>
            <a:r>
              <a:rPr lang="tr-TR" b="0" dirty="0" smtClean="0">
                <a:solidFill>
                  <a:prstClr val="black"/>
                </a:solidFill>
              </a:rPr>
              <a:t>izin </a:t>
            </a:r>
            <a:r>
              <a:rPr lang="tr-TR" b="0" dirty="0">
                <a:solidFill>
                  <a:prstClr val="black"/>
                </a:solidFill>
              </a:rPr>
              <a:t>defteri veya </a:t>
            </a:r>
            <a:r>
              <a:rPr lang="tr-TR" b="0" dirty="0" err="1">
                <a:solidFill>
                  <a:prstClr val="black"/>
                </a:solidFill>
              </a:rPr>
              <a:t>kartoteks</a:t>
            </a:r>
            <a:r>
              <a:rPr lang="tr-TR" b="0" dirty="0">
                <a:solidFill>
                  <a:prstClr val="black"/>
                </a:solidFill>
              </a:rPr>
              <a:t> sistemiyle de takip edebilir. İspat yükümlülüğü açısından düzenlenen kaydın işçinin imzasını taşıması önemlidir. </a:t>
            </a:r>
            <a:endParaRPr lang="tr-TR" b="0" dirty="0" smtClean="0">
              <a:solidFill>
                <a:prstClr val="black"/>
              </a:solidFill>
            </a:endParaRPr>
          </a:p>
          <a:p>
            <a:pPr algn="just">
              <a:lnSpc>
                <a:spcPct val="114000"/>
              </a:lnSpc>
              <a:spcBef>
                <a:spcPts val="600"/>
              </a:spcBef>
            </a:pPr>
            <a:r>
              <a:rPr lang="tr-TR" b="0" dirty="0">
                <a:solidFill>
                  <a:prstClr val="black"/>
                </a:solidFill>
              </a:rPr>
              <a:t>İş sözleşmesinin, </a:t>
            </a:r>
            <a:r>
              <a:rPr lang="tr-TR" b="0" dirty="0" smtClean="0">
                <a:solidFill>
                  <a:prstClr val="black"/>
                </a:solidFill>
              </a:rPr>
              <a:t>sona </a:t>
            </a:r>
            <a:r>
              <a:rPr lang="tr-TR" b="0" dirty="0">
                <a:solidFill>
                  <a:prstClr val="black"/>
                </a:solidFill>
              </a:rPr>
              <a:t>ermesi halinde işçinin </a:t>
            </a:r>
            <a:r>
              <a:rPr lang="tr-TR" b="0" dirty="0" smtClean="0">
                <a:solidFill>
                  <a:prstClr val="black"/>
                </a:solidFill>
              </a:rPr>
              <a:t>kullanmadığı </a:t>
            </a:r>
            <a:r>
              <a:rPr lang="tr-TR" b="0" dirty="0">
                <a:solidFill>
                  <a:prstClr val="black"/>
                </a:solidFill>
              </a:rPr>
              <a:t>yıllık izin sürelerine ait ücreti, sözleşmenin sona erdiği tarihteki net ücreti üzerinden </a:t>
            </a:r>
            <a:r>
              <a:rPr lang="tr-TR" b="0" dirty="0" smtClean="0">
                <a:solidFill>
                  <a:prstClr val="black"/>
                </a:solidFill>
              </a:rPr>
              <a:t>ödenir</a:t>
            </a:r>
            <a:r>
              <a:rPr lang="tr-TR" b="0" dirty="0">
                <a:solidFill>
                  <a:prstClr val="black"/>
                </a:solidFill>
              </a:rPr>
              <a:t>. </a:t>
            </a:r>
          </a:p>
          <a:p>
            <a:pPr algn="just">
              <a:lnSpc>
                <a:spcPct val="114000"/>
              </a:lnSpc>
              <a:spcBef>
                <a:spcPts val="600"/>
              </a:spcBef>
            </a:pPr>
            <a:endParaRPr lang="tr-TR" b="0" dirty="0">
              <a:solidFill>
                <a:prstClr val="black"/>
              </a:solidFill>
            </a:endParaRPr>
          </a:p>
          <a:p>
            <a:pPr algn="just">
              <a:lnSpc>
                <a:spcPct val="114000"/>
              </a:lnSpc>
              <a:spcBef>
                <a:spcPts val="600"/>
              </a:spcBef>
            </a:pPr>
            <a:endParaRPr lang="tr-TR" b="0" dirty="0">
              <a:solidFill>
                <a:prstClr val="black"/>
              </a:solidFill>
            </a:endParaRP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24</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131220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a:solidFill>
                  <a:srgbClr val="FF0000"/>
                </a:solidFill>
              </a:rPr>
              <a:t>ARA DİNLENMESİ</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b="0" dirty="0">
                <a:solidFill>
                  <a:prstClr val="black"/>
                </a:solidFill>
              </a:rPr>
              <a:t>Günlük çalışma süresinin </a:t>
            </a:r>
            <a:r>
              <a:rPr lang="tr-TR" b="0" u="sng" dirty="0">
                <a:solidFill>
                  <a:prstClr val="black"/>
                </a:solidFill>
              </a:rPr>
              <a:t>ortalama bir zamanında </a:t>
            </a:r>
            <a:r>
              <a:rPr lang="tr-TR" b="0" dirty="0" smtClean="0">
                <a:solidFill>
                  <a:prstClr val="black"/>
                </a:solidFill>
              </a:rPr>
              <a:t>işçilere</a:t>
            </a:r>
            <a:r>
              <a:rPr lang="tr-TR" b="0" dirty="0">
                <a:solidFill>
                  <a:prstClr val="black"/>
                </a:solidFill>
              </a:rPr>
              <a:t>;      </a:t>
            </a:r>
          </a:p>
          <a:p>
            <a:pPr lvl="1" algn="just" defTabSz="685800">
              <a:lnSpc>
                <a:spcPct val="114000"/>
              </a:lnSpc>
              <a:spcBef>
                <a:spcPts val="600"/>
              </a:spcBef>
            </a:pPr>
            <a:r>
              <a:rPr lang="tr-TR" sz="2400" b="0" dirty="0">
                <a:solidFill>
                  <a:prstClr val="black"/>
                </a:solidFill>
              </a:rPr>
              <a:t>4 saat veya daha kısa süreli işlerde 15 dakika, </a:t>
            </a:r>
          </a:p>
          <a:p>
            <a:pPr lvl="1" algn="just" defTabSz="685800">
              <a:lnSpc>
                <a:spcPct val="114000"/>
              </a:lnSpc>
              <a:spcBef>
                <a:spcPts val="600"/>
              </a:spcBef>
            </a:pPr>
            <a:r>
              <a:rPr lang="tr-TR" sz="2400" b="0" dirty="0">
                <a:solidFill>
                  <a:prstClr val="black"/>
                </a:solidFill>
              </a:rPr>
              <a:t>4 saatten fazla ve 7,5 saate kadar (7,5 saat dahil) süreli işlerde 30 dakika,    </a:t>
            </a:r>
          </a:p>
          <a:p>
            <a:pPr lvl="1" algn="just" defTabSz="685800">
              <a:lnSpc>
                <a:spcPct val="114000"/>
              </a:lnSpc>
              <a:spcBef>
                <a:spcPts val="600"/>
              </a:spcBef>
            </a:pPr>
            <a:r>
              <a:rPr lang="tr-TR" sz="2400" b="0" dirty="0">
                <a:solidFill>
                  <a:prstClr val="black"/>
                </a:solidFill>
              </a:rPr>
              <a:t>7,5 saatten fazla süreli işlerde 1 saat,</a:t>
            </a:r>
          </a:p>
          <a:p>
            <a:pPr algn="just" defTabSz="685800">
              <a:lnSpc>
                <a:spcPct val="114000"/>
              </a:lnSpc>
              <a:spcBef>
                <a:spcPts val="600"/>
              </a:spcBef>
            </a:pPr>
            <a:r>
              <a:rPr lang="tr-TR" b="0" dirty="0" smtClean="0">
                <a:solidFill>
                  <a:prstClr val="black"/>
                </a:solidFill>
              </a:rPr>
              <a:t>ara </a:t>
            </a:r>
            <a:r>
              <a:rPr lang="tr-TR" b="0" dirty="0">
                <a:solidFill>
                  <a:prstClr val="black"/>
                </a:solidFill>
              </a:rPr>
              <a:t>dinlenmesi verilir. </a:t>
            </a:r>
            <a:endParaRPr lang="tr-TR" b="0" dirty="0" smtClean="0">
              <a:solidFill>
                <a:prstClr val="black"/>
              </a:solidFill>
            </a:endParaRPr>
          </a:p>
          <a:p>
            <a:pPr algn="just" defTabSz="685800">
              <a:lnSpc>
                <a:spcPct val="114000"/>
              </a:lnSpc>
              <a:spcBef>
                <a:spcPts val="600"/>
              </a:spcBef>
            </a:pPr>
            <a:r>
              <a:rPr lang="tr-TR" b="0" dirty="0" smtClean="0">
                <a:solidFill>
                  <a:prstClr val="black"/>
                </a:solidFill>
              </a:rPr>
              <a:t>Ara </a:t>
            </a:r>
            <a:r>
              <a:rPr lang="tr-TR" b="0" dirty="0">
                <a:solidFill>
                  <a:prstClr val="black"/>
                </a:solidFill>
              </a:rPr>
              <a:t>dinlenmeleri çalışma süresinden sayılmaz. </a:t>
            </a: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25</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678809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a:solidFill>
                  <a:srgbClr val="FF0000"/>
                </a:solidFill>
              </a:rPr>
              <a:t>GECE ÇALIŞMASI</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0000"/>
              </a:lnSpc>
              <a:spcBef>
                <a:spcPts val="600"/>
              </a:spcBef>
            </a:pPr>
            <a:r>
              <a:rPr lang="tr-TR" b="0" dirty="0">
                <a:solidFill>
                  <a:prstClr val="black"/>
                </a:solidFill>
              </a:rPr>
              <a:t>Çalışma hayatında "gece" en geç saat 20.00'de başlayarak en erken saat 06.00'ya kadar geçen ve her halde en fazla 11 saat süren dönemdir. </a:t>
            </a:r>
          </a:p>
          <a:p>
            <a:pPr algn="just" defTabSz="685800">
              <a:lnSpc>
                <a:spcPct val="110000"/>
              </a:lnSpc>
              <a:spcBef>
                <a:spcPts val="600"/>
              </a:spcBef>
            </a:pPr>
            <a:r>
              <a:rPr lang="tr-TR" dirty="0">
                <a:solidFill>
                  <a:prstClr val="black"/>
                </a:solidFill>
              </a:rPr>
              <a:t>İşçilerin gece çalışmaları 7,5 saati geçemez. </a:t>
            </a:r>
            <a:endParaRPr lang="tr-TR" dirty="0" smtClean="0">
              <a:solidFill>
                <a:prstClr val="black"/>
              </a:solidFill>
            </a:endParaRPr>
          </a:p>
          <a:p>
            <a:pPr algn="just" defTabSz="685800">
              <a:lnSpc>
                <a:spcPct val="110000"/>
              </a:lnSpc>
              <a:spcBef>
                <a:spcPts val="600"/>
              </a:spcBef>
            </a:pPr>
            <a:r>
              <a:rPr lang="tr-TR" b="0" dirty="0" smtClean="0">
                <a:solidFill>
                  <a:prstClr val="black"/>
                </a:solidFill>
              </a:rPr>
              <a:t>Ancak</a:t>
            </a:r>
            <a:r>
              <a:rPr lang="tr-TR" b="0" dirty="0">
                <a:solidFill>
                  <a:prstClr val="black"/>
                </a:solidFill>
              </a:rPr>
              <a:t>, turizm, özel güvenlik, sağlık hizmeti ve Türk Petrol Kanunu uyarınca petrol araştırma, arama ve sondaj faaliyetleri kapsamında yürütülen işlerde işçinin yazılı onayının alınması şartıyla 7,5 saatin üzerinde gece çalışması yaptırılabilir.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26</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857290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POSTALAR </a:t>
            </a:r>
            <a:r>
              <a:rPr lang="tr-TR" dirty="0">
                <a:solidFill>
                  <a:srgbClr val="FF0000"/>
                </a:solidFill>
              </a:rPr>
              <a:t>HALİNDE ÇALIŞMA</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sz="2200" b="0" dirty="0"/>
              <a:t>Nitelikleri dolayısıyla </a:t>
            </a:r>
            <a:r>
              <a:rPr lang="tr-TR" sz="2200" b="0" dirty="0" smtClean="0"/>
              <a:t>sürekli çalıştıkları </a:t>
            </a:r>
            <a:r>
              <a:rPr lang="tr-TR" sz="2200" b="0" dirty="0"/>
              <a:t>için durmaksızın </a:t>
            </a:r>
            <a:r>
              <a:rPr lang="tr-TR" sz="2200" b="0" dirty="0" smtClean="0"/>
              <a:t>birbiri ardına </a:t>
            </a:r>
            <a:r>
              <a:rPr lang="tr-TR" sz="2200" b="0" dirty="0"/>
              <a:t>postalar halinde </a:t>
            </a:r>
            <a:r>
              <a:rPr lang="tr-TR" sz="2200" b="0" dirty="0" smtClean="0"/>
              <a:t>işçi çalıştırılarak </a:t>
            </a:r>
            <a:r>
              <a:rPr lang="tr-TR" sz="2200" b="0" dirty="0"/>
              <a:t>yürütülen işlerde posta sayısı 24 saatlik süre içinde en az üç işçi postası çalıştırılacak şekilde düzenlenir. </a:t>
            </a:r>
            <a:endParaRPr lang="tr-TR" sz="2200" b="0" dirty="0" smtClean="0"/>
          </a:p>
          <a:p>
            <a:pPr algn="just" defTabSz="685800">
              <a:lnSpc>
                <a:spcPct val="114000"/>
              </a:lnSpc>
              <a:spcBef>
                <a:spcPts val="600"/>
              </a:spcBef>
            </a:pPr>
            <a:r>
              <a:rPr lang="tr-TR" sz="2200" b="0" dirty="0" smtClean="0"/>
              <a:t>Ancak </a:t>
            </a:r>
            <a:r>
              <a:rPr lang="tr-TR" sz="2200" b="0" dirty="0"/>
              <a:t>turizm, özel güvenlik ve sağlık hizmeti yürütülen işlerde ve bu işlerin yürütüldüğü işyerlerinde faaliyet gösteren alt işveren tarafından yürütülen işlerde düzenleme 24 saatte iki posta olacak şekilde yapılabilir</a:t>
            </a:r>
            <a:r>
              <a:rPr lang="tr-TR" sz="2200" b="0" dirty="0" smtClean="0"/>
              <a:t>.</a:t>
            </a:r>
          </a:p>
          <a:p>
            <a:pPr algn="just" defTabSz="685800">
              <a:lnSpc>
                <a:spcPct val="114000"/>
              </a:lnSpc>
              <a:spcBef>
                <a:spcPts val="600"/>
              </a:spcBef>
            </a:pPr>
            <a:r>
              <a:rPr lang="tr-TR" sz="2200" b="0" dirty="0">
                <a:solidFill>
                  <a:prstClr val="black"/>
                </a:solidFill>
              </a:rPr>
              <a:t>P</a:t>
            </a:r>
            <a:r>
              <a:rPr lang="nn-NO" sz="2200" b="0" dirty="0" smtClean="0">
                <a:solidFill>
                  <a:prstClr val="black"/>
                </a:solidFill>
              </a:rPr>
              <a:t>osta </a:t>
            </a:r>
            <a:r>
              <a:rPr lang="nn-NO" sz="2200" b="0" dirty="0">
                <a:solidFill>
                  <a:prstClr val="black"/>
                </a:solidFill>
              </a:rPr>
              <a:t>sayısı ile her postanın işe başlama ve bitirme saatleri</a:t>
            </a:r>
            <a:r>
              <a:rPr lang="tr-TR" sz="2200" b="0" dirty="0">
                <a:solidFill>
                  <a:prstClr val="black"/>
                </a:solidFill>
              </a:rPr>
              <a:t>, bu postalarda çalışacak işçilerin kimler olduğu, ara dinlenmeleri, hafta tatili vb. hususların işçilerin kolayca görüp okuyabilecekleri şekilde ilan edilmesi gerekmektedir. </a:t>
            </a:r>
          </a:p>
          <a:p>
            <a:pPr algn="just" defTabSz="685800">
              <a:lnSpc>
                <a:spcPct val="114000"/>
              </a:lnSpc>
              <a:spcBef>
                <a:spcPts val="600"/>
              </a:spcBef>
            </a:pPr>
            <a:endParaRPr lang="tr-TR" sz="2200" b="0" dirty="0" smtClean="0">
              <a:solidFill>
                <a:prstClr val="black"/>
              </a:solidFill>
            </a:endParaRP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27</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672572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POSTALAR </a:t>
            </a:r>
            <a:r>
              <a:rPr lang="tr-TR" dirty="0">
                <a:solidFill>
                  <a:srgbClr val="FF0000"/>
                </a:solidFill>
              </a:rPr>
              <a:t>HALİNDE ÇALIŞMA</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b="0" dirty="0">
                <a:solidFill>
                  <a:prstClr val="black"/>
                </a:solidFill>
              </a:rPr>
              <a:t>Gece ve gündüz işletilen ve nöbetleşe işçi postaları kullanılan işlerde, bir çalışma haftası gece çalıştırılan işçilerin, ondan sonra gelen ikinci çalışma haftası gündüz çalıştırılmaları suretiyle postalar sıraya konur. </a:t>
            </a:r>
            <a:r>
              <a:rPr lang="tr-TR" b="0" dirty="0"/>
              <a:t>Gece ve gündüz postalarında iki haftalık nöbetleşme esası da uygulanabilir.</a:t>
            </a:r>
          </a:p>
          <a:p>
            <a:pPr algn="just" defTabSz="685800">
              <a:lnSpc>
                <a:spcPct val="114000"/>
              </a:lnSpc>
              <a:spcBef>
                <a:spcPts val="600"/>
              </a:spcBef>
            </a:pPr>
            <a:r>
              <a:rPr lang="tr-TR" b="0" dirty="0" smtClean="0">
                <a:solidFill>
                  <a:prstClr val="black"/>
                </a:solidFill>
              </a:rPr>
              <a:t>Zorunluluk </a:t>
            </a:r>
            <a:r>
              <a:rPr lang="tr-TR" b="0" dirty="0">
                <a:solidFill>
                  <a:prstClr val="black"/>
                </a:solidFill>
              </a:rPr>
              <a:t>olmadıkça işçilerin postaları değiştirilemez. </a:t>
            </a:r>
            <a:endParaRPr lang="tr-TR" b="0" dirty="0" smtClean="0">
              <a:solidFill>
                <a:prstClr val="black"/>
              </a:solidFill>
            </a:endParaRPr>
          </a:p>
          <a:p>
            <a:pPr algn="just" defTabSz="685800">
              <a:lnSpc>
                <a:spcPct val="114000"/>
              </a:lnSpc>
              <a:spcBef>
                <a:spcPts val="600"/>
              </a:spcBef>
            </a:pPr>
            <a:r>
              <a:rPr lang="tr-TR" b="0" dirty="0" smtClean="0">
                <a:solidFill>
                  <a:prstClr val="black"/>
                </a:solidFill>
              </a:rPr>
              <a:t>Postası </a:t>
            </a:r>
            <a:r>
              <a:rPr lang="tr-TR" b="0" dirty="0">
                <a:solidFill>
                  <a:prstClr val="black"/>
                </a:solidFill>
              </a:rPr>
              <a:t>değiştirilecek işçi kesintisiz en az 11 saat dinlendirilmeden diğer postada çalıştırılamaz. </a:t>
            </a: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28</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4231267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686187"/>
            <a:ext cx="10805651" cy="4653438"/>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altLang="tr-TR" dirty="0" smtClean="0">
                <a:solidFill>
                  <a:srgbClr val="FF0000"/>
                </a:solidFill>
                <a:ea typeface="Batang" pitchFamily="18" charset="-127"/>
              </a:rPr>
              <a:t>ÖZLÜK </a:t>
            </a:r>
            <a:r>
              <a:rPr lang="tr-TR" altLang="tr-TR" dirty="0">
                <a:solidFill>
                  <a:srgbClr val="FF0000"/>
                </a:solidFill>
                <a:ea typeface="Batang" pitchFamily="18" charset="-127"/>
              </a:rPr>
              <a:t>DOSYASI</a:t>
            </a: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defTabSz="685800">
              <a:lnSpc>
                <a:spcPct val="114000"/>
              </a:lnSpc>
              <a:spcBef>
                <a:spcPts val="600"/>
              </a:spcBef>
            </a:pPr>
            <a:r>
              <a:rPr lang="tr-TR" altLang="tr-TR" b="0" dirty="0">
                <a:solidFill>
                  <a:prstClr val="black"/>
                </a:solidFill>
                <a:ea typeface="Batang" pitchFamily="18" charset="-127"/>
              </a:rPr>
              <a:t>İşveren çalıştırdığı her işçi için bir özlük dosyası düzenler. İşveren bu dosyada, işçinin kimlik bilgilerinin yanında, bu Kanun ve diğer kanunlar uyarınca düzenlemek zorunda olduğu her türlü belge ve kayıtları saklamak ve bunları istendiği zaman yetkili memur ve mercilere göstermek zorundadır.</a:t>
            </a:r>
          </a:p>
          <a:p>
            <a:pPr algn="just" defTabSz="685800">
              <a:lnSpc>
                <a:spcPct val="114000"/>
              </a:lnSpc>
              <a:spcBef>
                <a:spcPts val="600"/>
              </a:spcBef>
            </a:pPr>
            <a:r>
              <a:rPr lang="tr-TR" altLang="tr-TR" b="0" dirty="0">
                <a:solidFill>
                  <a:prstClr val="black"/>
                </a:solidFill>
                <a:ea typeface="Batang" pitchFamily="18" charset="-127"/>
              </a:rPr>
              <a:t>İşveren, </a:t>
            </a:r>
            <a:r>
              <a:rPr lang="tr-TR" altLang="tr-TR" b="0" dirty="0" smtClean="0">
                <a:solidFill>
                  <a:prstClr val="black"/>
                </a:solidFill>
                <a:ea typeface="Batang" pitchFamily="18" charset="-127"/>
              </a:rPr>
              <a:t>bu bilgileri açıklamamakla </a:t>
            </a:r>
            <a:r>
              <a:rPr lang="tr-TR" altLang="tr-TR" b="0" dirty="0">
                <a:solidFill>
                  <a:prstClr val="black"/>
                </a:solidFill>
                <a:ea typeface="Batang" pitchFamily="18" charset="-127"/>
              </a:rPr>
              <a:t>yükümlüdür. </a:t>
            </a: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29</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584221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a:noFill/>
        </p:spPr>
        <p:txBody>
          <a:bodyPr/>
          <a:lstStyle/>
          <a:p>
            <a:pPr algn="ctr"/>
            <a:fld id="{AA2C244E-E5AC-4366-B513-6933B17218AE}" type="slidenum">
              <a:rPr lang="tr-TR" b="1" smtClean="0">
                <a:solidFill>
                  <a:schemeClr val="bg1">
                    <a:lumMod val="95000"/>
                  </a:schemeClr>
                </a:solidFill>
                <a:latin typeface="Garamond" panose="02020404030301010803" pitchFamily="18" charset="0"/>
              </a:rPr>
              <a:pPr algn="ctr"/>
              <a:t>3</a:t>
            </a:fld>
            <a:endParaRPr lang="tr-TR" b="1" dirty="0">
              <a:solidFill>
                <a:schemeClr val="bg1">
                  <a:lumMod val="95000"/>
                </a:schemeClr>
              </a:solidFill>
              <a:latin typeface="Garamond" panose="02020404030301010803" pitchFamily="18" charset="0"/>
            </a:endParaRPr>
          </a:p>
        </p:txBody>
      </p:sp>
      <p:graphicFrame>
        <p:nvGraphicFramePr>
          <p:cNvPr id="5" name="İçerik Yer Tutucusu 7"/>
          <p:cNvGraphicFramePr>
            <a:graphicFrameLocks/>
          </p:cNvGraphicFramePr>
          <p:nvPr>
            <p:extLst>
              <p:ext uri="{D42A27DB-BD31-4B8C-83A1-F6EECF244321}">
                <p14:modId xmlns:p14="http://schemas.microsoft.com/office/powerpoint/2010/main" val="42204193"/>
              </p:ext>
            </p:extLst>
          </p:nvPr>
        </p:nvGraphicFramePr>
        <p:xfrm>
          <a:off x="1448160" y="1359614"/>
          <a:ext cx="9516014" cy="52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p:cNvSpPr/>
          <p:nvPr/>
        </p:nvSpPr>
        <p:spPr>
          <a:xfrm>
            <a:off x="4867879" y="897949"/>
            <a:ext cx="2642070" cy="461665"/>
          </a:xfrm>
          <a:prstGeom prst="rect">
            <a:avLst/>
          </a:prstGeom>
        </p:spPr>
        <p:txBody>
          <a:bodyPr wrap="none">
            <a:spAutoFit/>
          </a:bodyPr>
          <a:lstStyle/>
          <a:p>
            <a:pPr lvl="0" algn="ctr"/>
            <a:r>
              <a:rPr lang="tr-TR" sz="2400" b="1" dirty="0" smtClean="0">
                <a:solidFill>
                  <a:srgbClr val="FF0000"/>
                </a:solidFill>
                <a:latin typeface="Times New Roman" panose="02020603050405020304" pitchFamily="18" charset="0"/>
                <a:cs typeface="Times New Roman" panose="02020603050405020304" pitchFamily="18" charset="0"/>
              </a:rPr>
              <a:t>SUNUM İÇERİĞİ</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3" name="Sağ Ok 2"/>
          <p:cNvSpPr/>
          <p:nvPr/>
        </p:nvSpPr>
        <p:spPr>
          <a:xfrm>
            <a:off x="2298583" y="2137299"/>
            <a:ext cx="402672" cy="3187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2298582" y="2499319"/>
            <a:ext cx="402673" cy="3187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2298582" y="2867838"/>
            <a:ext cx="402673" cy="3349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2298582" y="3252535"/>
            <a:ext cx="402673" cy="4134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2298582" y="3598445"/>
            <a:ext cx="402673" cy="4116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7147420" y="2474751"/>
            <a:ext cx="362529" cy="3187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2298582" y="4446165"/>
            <a:ext cx="402673" cy="318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2298582" y="4840315"/>
            <a:ext cx="402673" cy="2768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a:off x="2298582" y="5175874"/>
            <a:ext cx="402673" cy="3187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a:off x="2298582" y="5561766"/>
            <a:ext cx="402673" cy="3103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Sağ Ok 19"/>
          <p:cNvSpPr/>
          <p:nvPr/>
        </p:nvSpPr>
        <p:spPr>
          <a:xfrm>
            <a:off x="2298582" y="5947795"/>
            <a:ext cx="402673" cy="3271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08042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altLang="tr-TR" dirty="0" smtClean="0">
                <a:solidFill>
                  <a:srgbClr val="FF0000"/>
                </a:solidFill>
                <a:ea typeface="Batang" pitchFamily="18" charset="-127"/>
              </a:rPr>
              <a:t>ÖZLÜK </a:t>
            </a:r>
            <a:r>
              <a:rPr lang="tr-TR" altLang="tr-TR" dirty="0">
                <a:solidFill>
                  <a:srgbClr val="FF0000"/>
                </a:solidFill>
                <a:ea typeface="Batang" pitchFamily="18" charset="-127"/>
              </a:rPr>
              <a:t>DOSYASI</a:t>
            </a:r>
          </a:p>
          <a:p>
            <a:pPr algn="just">
              <a:lnSpc>
                <a:spcPct val="114000"/>
              </a:lnSpc>
              <a:spcBef>
                <a:spcPts val="600"/>
              </a:spcBef>
            </a:pPr>
            <a:endParaRPr lang="tr-TR" b="0" dirty="0" smtClean="0"/>
          </a:p>
          <a:p>
            <a:pPr algn="just">
              <a:lnSpc>
                <a:spcPct val="114000"/>
              </a:lnSpc>
              <a:spcBef>
                <a:spcPts val="600"/>
              </a:spcBef>
            </a:pPr>
            <a:r>
              <a:rPr lang="tr-TR" b="0" dirty="0" smtClean="0"/>
              <a:t>İşçi </a:t>
            </a:r>
            <a:r>
              <a:rPr lang="tr-TR" b="0" dirty="0"/>
              <a:t>özlük dosyasında; </a:t>
            </a:r>
          </a:p>
          <a:p>
            <a:pPr marL="342900" indent="-342900" algn="just">
              <a:lnSpc>
                <a:spcPct val="114000"/>
              </a:lnSpc>
              <a:spcBef>
                <a:spcPts val="600"/>
              </a:spcBef>
              <a:buFont typeface="Arial" panose="020B0604020202020204" pitchFamily="34" charset="0"/>
              <a:buChar char="•"/>
            </a:pPr>
            <a:r>
              <a:rPr lang="tr-TR" b="0" dirty="0"/>
              <a:t>İş başvuru formu, </a:t>
            </a:r>
            <a:endParaRPr lang="tr-TR" b="0" dirty="0" smtClean="0"/>
          </a:p>
          <a:p>
            <a:pPr marL="342900" indent="-342900" algn="just">
              <a:lnSpc>
                <a:spcPct val="114000"/>
              </a:lnSpc>
              <a:spcBef>
                <a:spcPts val="600"/>
              </a:spcBef>
              <a:buFont typeface="Arial" panose="020B0604020202020204" pitchFamily="34" charset="0"/>
              <a:buChar char="•"/>
            </a:pPr>
            <a:r>
              <a:rPr lang="tr-TR" b="0" dirty="0" smtClean="0"/>
              <a:t>İş </a:t>
            </a:r>
            <a:r>
              <a:rPr lang="tr-TR" b="0" dirty="0"/>
              <a:t>sözleşmesi, </a:t>
            </a:r>
          </a:p>
          <a:p>
            <a:pPr marL="342900" indent="-342900" algn="just">
              <a:lnSpc>
                <a:spcPct val="114000"/>
              </a:lnSpc>
              <a:spcBef>
                <a:spcPts val="600"/>
              </a:spcBef>
              <a:buFont typeface="Arial" panose="020B0604020202020204" pitchFamily="34" charset="0"/>
              <a:buChar char="•"/>
            </a:pPr>
            <a:r>
              <a:rPr lang="tr-TR" b="0" dirty="0"/>
              <a:t>Nüfus kâğıdı örneği, vesikalık fotoğraf, ikametgâh ilmühaberi, adli sicil kaydı, </a:t>
            </a:r>
          </a:p>
          <a:p>
            <a:pPr marL="342900" indent="-342900" algn="just">
              <a:lnSpc>
                <a:spcPct val="114000"/>
              </a:lnSpc>
              <a:spcBef>
                <a:spcPts val="600"/>
              </a:spcBef>
              <a:buFont typeface="Arial" panose="020B0604020202020204" pitchFamily="34" charset="0"/>
              <a:buChar char="•"/>
            </a:pPr>
            <a:r>
              <a:rPr lang="tr-TR" b="0" dirty="0"/>
              <a:t>İş sağlığı ve güvenliği eğitim belgeleri, mesleki eğitim belgeleri, sağlık raporları, diploma sureti, </a:t>
            </a:r>
          </a:p>
          <a:p>
            <a:pPr marL="342900" indent="-342900" algn="just">
              <a:lnSpc>
                <a:spcPct val="114000"/>
              </a:lnSpc>
              <a:spcBef>
                <a:spcPts val="600"/>
              </a:spcBef>
              <a:buFont typeface="Arial" panose="020B0604020202020204" pitchFamily="34" charset="0"/>
              <a:buChar char="•"/>
            </a:pPr>
            <a:r>
              <a:rPr lang="tr-TR" b="0" dirty="0" smtClean="0"/>
              <a:t>İhtarname</a:t>
            </a:r>
            <a:r>
              <a:rPr lang="tr-TR" b="0" dirty="0"/>
              <a:t>, tutanak ve diğer belgeler, disiplin kurulu kararları, </a:t>
            </a:r>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30</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750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altLang="tr-TR" dirty="0" smtClean="0">
                <a:solidFill>
                  <a:srgbClr val="FF0000"/>
                </a:solidFill>
                <a:ea typeface="Batang" pitchFamily="18" charset="-127"/>
              </a:rPr>
              <a:t>ÖZLÜK </a:t>
            </a:r>
            <a:r>
              <a:rPr lang="tr-TR" altLang="tr-TR" dirty="0">
                <a:solidFill>
                  <a:srgbClr val="FF0000"/>
                </a:solidFill>
                <a:ea typeface="Batang" pitchFamily="18" charset="-127"/>
              </a:rPr>
              <a:t>DOSYASI</a:t>
            </a:r>
          </a:p>
          <a:p>
            <a:pPr defTabSz="685800">
              <a:lnSpc>
                <a:spcPct val="100000"/>
              </a:lnSpc>
              <a:spcBef>
                <a:spcPts val="750"/>
              </a:spcBef>
              <a:defRPr/>
            </a:pPr>
            <a:endParaRPr lang="tr-TR" altLang="tr-TR" sz="2000" b="1" dirty="0" smtClean="0">
              <a:solidFill>
                <a:srgbClr val="FF0000"/>
              </a:solidFill>
              <a:ea typeface="Batang" pitchFamily="18" charset="-127"/>
            </a:endParaRPr>
          </a:p>
          <a:p>
            <a:pPr marL="342900" indent="-342900" algn="just">
              <a:lnSpc>
                <a:spcPct val="114000"/>
              </a:lnSpc>
              <a:spcBef>
                <a:spcPts val="600"/>
              </a:spcBef>
              <a:buFont typeface="Arial" panose="020B0604020202020204" pitchFamily="34" charset="0"/>
              <a:buChar char="•"/>
            </a:pPr>
            <a:r>
              <a:rPr lang="tr-TR" b="0" dirty="0" smtClean="0"/>
              <a:t>Kanuni </a:t>
            </a:r>
            <a:r>
              <a:rPr lang="tr-TR" b="0" dirty="0"/>
              <a:t>herhangi bir sebeple ücret kesme cezası uygulanmışsa yapılan kesintilerin sebebinin bildirildiği yazı, </a:t>
            </a:r>
          </a:p>
          <a:p>
            <a:pPr marL="342900" indent="-342900" algn="just">
              <a:lnSpc>
                <a:spcPct val="114000"/>
              </a:lnSpc>
              <a:spcBef>
                <a:spcPts val="600"/>
              </a:spcBef>
              <a:buFont typeface="Arial" panose="020B0604020202020204" pitchFamily="34" charset="0"/>
              <a:buChar char="•"/>
            </a:pPr>
            <a:r>
              <a:rPr lang="tr-TR" b="0" dirty="0"/>
              <a:t>Fazla çalışma için işçinin onayının alındığına dair yazı, </a:t>
            </a:r>
          </a:p>
          <a:p>
            <a:pPr marL="342900" indent="-342900" algn="just">
              <a:lnSpc>
                <a:spcPct val="114000"/>
              </a:lnSpc>
              <a:spcBef>
                <a:spcPts val="600"/>
              </a:spcBef>
              <a:buFont typeface="Arial" panose="020B0604020202020204" pitchFamily="34" charset="0"/>
              <a:buChar char="•"/>
            </a:pPr>
            <a:r>
              <a:rPr lang="tr-TR" b="0" dirty="0"/>
              <a:t>İşçilerin iş sağlığı ve güvenliği konusunda ve karşı karşıya bulundukları mesleki riskler, alınması gerekli tedbirler ve yasal hak ve sorumluluklar konusunda bilgilendirildiklerine dair yazı, </a:t>
            </a:r>
            <a:r>
              <a:rPr lang="tr-TR" b="0" dirty="0" err="1" smtClean="0"/>
              <a:t>vb</a:t>
            </a:r>
            <a:r>
              <a:rPr lang="tr-TR" b="0" dirty="0" smtClean="0"/>
              <a:t> bilgiler bulunur.</a:t>
            </a: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31</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067868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ÇOCUK </a:t>
            </a:r>
            <a:r>
              <a:rPr lang="tr-TR" dirty="0">
                <a:solidFill>
                  <a:srgbClr val="FF0000"/>
                </a:solidFill>
              </a:rPr>
              <a:t>VE GENÇ </a:t>
            </a:r>
            <a:r>
              <a:rPr lang="tr-TR" dirty="0" smtClean="0">
                <a:solidFill>
                  <a:srgbClr val="FF0000"/>
                </a:solidFill>
              </a:rPr>
              <a:t>İŞÇİLERE İLİŞKİN ÖZEL HÜKÜMLER</a:t>
            </a:r>
            <a:endParaRPr lang="tr-TR" dirty="0">
              <a:solidFill>
                <a:srgbClr val="FF0000"/>
              </a:solidFill>
            </a:endParaRPr>
          </a:p>
          <a:p>
            <a:pPr defTabSz="685800">
              <a:lnSpc>
                <a:spcPct val="100000"/>
              </a:lnSpc>
              <a:spcBef>
                <a:spcPts val="750"/>
              </a:spcBef>
              <a:defRPr/>
            </a:pPr>
            <a:endParaRPr lang="tr-TR" altLang="tr-TR" sz="2000" b="1" dirty="0" smtClean="0">
              <a:solidFill>
                <a:srgbClr val="FF0000"/>
              </a:solidFill>
              <a:ea typeface="Batang" pitchFamily="18" charset="-127"/>
            </a:endParaRPr>
          </a:p>
          <a:p>
            <a:pPr algn="just">
              <a:lnSpc>
                <a:spcPct val="114000"/>
              </a:lnSpc>
              <a:spcBef>
                <a:spcPts val="600"/>
              </a:spcBef>
            </a:pPr>
            <a:r>
              <a:rPr lang="tr-TR" b="0" dirty="0" smtClean="0"/>
              <a:t> </a:t>
            </a: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32</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graphicFrame>
        <p:nvGraphicFramePr>
          <p:cNvPr id="7" name="İçerik Yer Tutucusu 4"/>
          <p:cNvGraphicFramePr>
            <a:graphicFrameLocks/>
          </p:cNvGraphicFramePr>
          <p:nvPr>
            <p:extLst>
              <p:ext uri="{D42A27DB-BD31-4B8C-83A1-F6EECF244321}">
                <p14:modId xmlns:p14="http://schemas.microsoft.com/office/powerpoint/2010/main" val="1007325906"/>
              </p:ext>
            </p:extLst>
          </p:nvPr>
        </p:nvGraphicFramePr>
        <p:xfrm>
          <a:off x="838200" y="2418735"/>
          <a:ext cx="10515600" cy="375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41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defTabSz="685800">
              <a:lnSpc>
                <a:spcPct val="100000"/>
              </a:lnSpc>
              <a:spcBef>
                <a:spcPts val="750"/>
              </a:spcBef>
              <a:defRPr/>
            </a:pPr>
            <a:endParaRPr lang="tr-TR" dirty="0" smtClean="0">
              <a:solidFill>
                <a:srgbClr val="FF0000"/>
              </a:solidFill>
            </a:endParaRPr>
          </a:p>
          <a:p>
            <a:pPr defTabSz="685800">
              <a:lnSpc>
                <a:spcPct val="100000"/>
              </a:lnSpc>
              <a:spcBef>
                <a:spcPts val="750"/>
              </a:spcBef>
              <a:defRPr/>
            </a:pPr>
            <a:r>
              <a:rPr lang="tr-TR" dirty="0" smtClean="0">
                <a:solidFill>
                  <a:srgbClr val="FF0000"/>
                </a:solidFill>
              </a:rPr>
              <a:t>ÇOCUK </a:t>
            </a:r>
            <a:r>
              <a:rPr lang="tr-TR" dirty="0">
                <a:solidFill>
                  <a:srgbClr val="FF0000"/>
                </a:solidFill>
              </a:rPr>
              <a:t>VE GENÇ İŞÇİLERE İLİŞKİN ÖZEL HÜKÜMLER</a:t>
            </a:r>
          </a:p>
          <a:p>
            <a:pPr marL="342900" indent="-342900" algn="just">
              <a:buFont typeface="Arial" panose="020B0604020202020204" pitchFamily="34" charset="0"/>
              <a:buChar char="•"/>
              <a:defRPr/>
            </a:pPr>
            <a:r>
              <a:rPr lang="tr-TR" b="0" dirty="0" err="1" smtClean="0"/>
              <a:t>Onbeş</a:t>
            </a:r>
            <a:r>
              <a:rPr lang="tr-TR" b="0" dirty="0" smtClean="0"/>
              <a:t> </a:t>
            </a:r>
            <a:r>
              <a:rPr lang="tr-TR" b="0" dirty="0"/>
              <a:t>yaşını doldurmamış çocukların çalıştırılması yasaktır.</a:t>
            </a:r>
          </a:p>
          <a:p>
            <a:pPr marL="342900" indent="-342900" algn="just">
              <a:buFont typeface="Arial" panose="020B0604020202020204" pitchFamily="34" charset="0"/>
              <a:buChar char="•"/>
              <a:defRPr/>
            </a:pPr>
            <a:r>
              <a:rPr lang="tr-TR" b="0" dirty="0" smtClean="0"/>
              <a:t>Ancak</a:t>
            </a:r>
            <a:r>
              <a:rPr lang="tr-TR" b="0" dirty="0"/>
              <a:t>, </a:t>
            </a:r>
            <a:r>
              <a:rPr lang="tr-TR" b="0" dirty="0" err="1" smtClean="0"/>
              <a:t>ondört</a:t>
            </a:r>
            <a:r>
              <a:rPr lang="tr-TR" b="0" dirty="0" smtClean="0"/>
              <a:t> </a:t>
            </a:r>
            <a:r>
              <a:rPr lang="tr-TR" b="0" dirty="0"/>
              <a:t>yaşını doldurmuş ve ilköğretimi tamamlamış olan çocuklar, bedensel, zihinsel ve ahlaki gelişmelerine ve eğitime devam edenlerin okullarına devamına engel olmayacak hafif işlerde </a:t>
            </a:r>
            <a:r>
              <a:rPr lang="tr-TR" b="0" dirty="0" smtClean="0"/>
              <a:t>çalıştırılabilirler.</a:t>
            </a:r>
          </a:p>
          <a:p>
            <a:pPr marL="342900" indent="-342900" algn="just">
              <a:buFont typeface="Arial" panose="020B0604020202020204" pitchFamily="34" charset="0"/>
              <a:buChar char="•"/>
              <a:defRPr/>
            </a:pPr>
            <a:r>
              <a:rPr lang="tr-TR" b="0" dirty="0"/>
              <a:t>Sanayie ait işlerde </a:t>
            </a:r>
            <a:r>
              <a:rPr lang="tr-TR" b="0" dirty="0" err="1" smtClean="0"/>
              <a:t>onsekiz</a:t>
            </a:r>
            <a:r>
              <a:rPr lang="tr-TR" b="0" dirty="0" smtClean="0"/>
              <a:t> </a:t>
            </a:r>
            <a:r>
              <a:rPr lang="tr-TR" b="0" dirty="0"/>
              <a:t>yaşını doldurmamış çocuk ve genç işçilerin gece çalıştırılması yasaktır.</a:t>
            </a:r>
          </a:p>
          <a:p>
            <a:pPr marL="342900" indent="-342900" algn="just">
              <a:buFont typeface="Arial" panose="020B0604020202020204" pitchFamily="34" charset="0"/>
              <a:buChar char="•"/>
              <a:defRPr/>
            </a:pPr>
            <a:r>
              <a:rPr lang="tr-TR" altLang="tr-TR" b="0" dirty="0"/>
              <a:t>18 yaşından küçüklere f</a:t>
            </a:r>
            <a:r>
              <a:rPr lang="tr-TR" b="0" dirty="0"/>
              <a:t>azla çalışma yaptırılamaz</a:t>
            </a:r>
            <a:r>
              <a:rPr lang="tr-TR" b="0" dirty="0" smtClean="0"/>
              <a:t>.</a:t>
            </a:r>
          </a:p>
          <a:p>
            <a:pPr marL="342900" indent="-342900" algn="just">
              <a:buFont typeface="Arial" panose="020B0604020202020204" pitchFamily="34" charset="0"/>
              <a:buChar char="•"/>
              <a:defRPr/>
            </a:pPr>
            <a:r>
              <a:rPr lang="tr-TR" altLang="tr-TR" b="0" dirty="0"/>
              <a:t>Çocuklara karşı işlenmiş suçlardan hüküm giyen, yüz kızartıcı suçlardan hüküm giymiş olan, işveren veya işveren vekilleri  çocuk ve genç işçi çalıştıramazlar.</a:t>
            </a:r>
          </a:p>
          <a:p>
            <a:pPr marL="342900" indent="-342900" algn="just">
              <a:buFont typeface="Arial" panose="020B0604020202020204" pitchFamily="34" charset="0"/>
              <a:buChar char="•"/>
              <a:defRPr/>
            </a:pPr>
            <a:endParaRPr lang="tr-TR" b="0" dirty="0"/>
          </a:p>
          <a:p>
            <a:pPr algn="just">
              <a:defRPr/>
            </a:pPr>
            <a:endParaRPr 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33</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49718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a:defRPr/>
            </a:pPr>
            <a:r>
              <a:rPr lang="tr-TR" dirty="0">
                <a:solidFill>
                  <a:srgbClr val="FF0000"/>
                </a:solidFill>
              </a:rPr>
              <a:t>ÇOCUK VE GENÇ İŞÇİLERE İLİŞKİN ÖZEL HÜKÜMLER</a:t>
            </a:r>
          </a:p>
          <a:p>
            <a:pPr algn="just">
              <a:defRPr/>
            </a:pPr>
            <a:endParaRPr lang="tr-TR" b="0" dirty="0" smtClean="0"/>
          </a:p>
          <a:p>
            <a:pPr algn="just" fontAlgn="t"/>
            <a:r>
              <a:rPr lang="tr-TR" altLang="tr-TR" b="0" dirty="0" smtClean="0"/>
              <a:t>Çocuk </a:t>
            </a:r>
            <a:r>
              <a:rPr lang="tr-TR" altLang="tr-TR" b="0" dirty="0"/>
              <a:t>ve Genç İşçilerin Çalıştırılma Usul ve Esasları Hakkında </a:t>
            </a:r>
            <a:r>
              <a:rPr lang="tr-TR" altLang="tr-TR" b="0" dirty="0" smtClean="0"/>
              <a:t>Yönetmelik hükümleri uyarınca;</a:t>
            </a:r>
          </a:p>
          <a:p>
            <a:pPr algn="just" fontAlgn="t"/>
            <a:r>
              <a:rPr lang="tr-TR" altLang="tr-TR" b="0" dirty="0" smtClean="0"/>
              <a:t>Çocuk </a:t>
            </a:r>
            <a:r>
              <a:rPr lang="tr-TR" altLang="tr-TR" b="0" dirty="0"/>
              <a:t>işçiler Ek-1’de, </a:t>
            </a:r>
            <a:endParaRPr lang="tr-TR" altLang="tr-TR" b="0" dirty="0" smtClean="0"/>
          </a:p>
          <a:p>
            <a:pPr algn="just" fontAlgn="t"/>
            <a:r>
              <a:rPr lang="tr-TR" altLang="tr-TR" b="0" dirty="0" smtClean="0"/>
              <a:t>Genç </a:t>
            </a:r>
            <a:r>
              <a:rPr lang="tr-TR" altLang="tr-TR" b="0" dirty="0"/>
              <a:t>işçiler Ek-1 ve Ek-2’de </a:t>
            </a:r>
          </a:p>
          <a:p>
            <a:pPr algn="just" fontAlgn="t"/>
            <a:r>
              <a:rPr lang="tr-TR" altLang="tr-TR" b="0" dirty="0" smtClean="0"/>
              <a:t>16 </a:t>
            </a:r>
            <a:r>
              <a:rPr lang="tr-TR" altLang="tr-TR" b="0" dirty="0"/>
              <a:t>yaşını doldurmuş fakat 18 yaşını bitirmemiş genç işçiler ise Ek-1, Ek-2 ve Ek-3’te yer alan işler dışında çalıştırılamaz. </a:t>
            </a:r>
          </a:p>
          <a:p>
            <a:r>
              <a:rPr lang="tr-TR" b="0" dirty="0"/>
              <a:t>        </a:t>
            </a: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34</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36572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922789"/>
            <a:ext cx="10805651" cy="5416836"/>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a:solidFill>
                  <a:srgbClr val="FF0000"/>
                </a:solidFill>
              </a:rPr>
              <a:t>ÇOCUK VE GENÇ İŞÇİLERE İLİŞKİN ÖZEL </a:t>
            </a:r>
            <a:r>
              <a:rPr lang="tr-TR" dirty="0" smtClean="0">
                <a:solidFill>
                  <a:srgbClr val="FF0000"/>
                </a:solidFill>
              </a:rPr>
              <a:t>HÜKÜMLER</a:t>
            </a:r>
            <a:r>
              <a:rPr lang="tr-TR" b="0" dirty="0" smtClean="0"/>
              <a:t> </a:t>
            </a: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35</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graphicFrame>
        <p:nvGraphicFramePr>
          <p:cNvPr id="7" name="İçerik Yer Tutucusu 1"/>
          <p:cNvGraphicFramePr>
            <a:graphicFrameLocks/>
          </p:cNvGraphicFramePr>
          <p:nvPr>
            <p:extLst>
              <p:ext uri="{D42A27DB-BD31-4B8C-83A1-F6EECF244321}">
                <p14:modId xmlns:p14="http://schemas.microsoft.com/office/powerpoint/2010/main" val="2701400646"/>
              </p:ext>
            </p:extLst>
          </p:nvPr>
        </p:nvGraphicFramePr>
        <p:xfrm>
          <a:off x="453006" y="1971413"/>
          <a:ext cx="11232857" cy="475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257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fontAlgn="t"/>
            <a:r>
              <a:rPr lang="tr-TR" dirty="0">
                <a:solidFill>
                  <a:srgbClr val="FF0000"/>
                </a:solidFill>
              </a:rPr>
              <a:t>ÇOCUK VE GENÇ İŞÇİLERE İLİŞKİN ÖZEL </a:t>
            </a:r>
            <a:r>
              <a:rPr lang="tr-TR" dirty="0" smtClean="0">
                <a:solidFill>
                  <a:srgbClr val="FF0000"/>
                </a:solidFill>
              </a:rPr>
              <a:t>HÜKÜMLER</a:t>
            </a:r>
            <a:endParaRPr lang="tr-TR" b="0" dirty="0">
              <a:solidFill>
                <a:srgbClr val="FF0000"/>
              </a:solidFill>
            </a:endParaRPr>
          </a:p>
          <a:p>
            <a:pPr algn="just" fontAlgn="t"/>
            <a:r>
              <a:rPr lang="tr-TR" dirty="0" smtClean="0">
                <a:solidFill>
                  <a:srgbClr val="FF0000"/>
                </a:solidFill>
              </a:rPr>
              <a:t>ÇALIŞMA SÜRELERİ</a:t>
            </a:r>
          </a:p>
          <a:p>
            <a:pPr algn="just" fontAlgn="t"/>
            <a:endParaRPr lang="tr-TR" dirty="0">
              <a:solidFill>
                <a:srgbClr val="FF0000"/>
              </a:solidFill>
            </a:endParaRPr>
          </a:p>
          <a:p>
            <a:pPr marL="342900" indent="-342900" algn="just">
              <a:buFont typeface="Arial" panose="020B0604020202020204" pitchFamily="34" charset="0"/>
              <a:buChar char="•"/>
              <a:defRPr/>
            </a:pPr>
            <a:r>
              <a:rPr lang="tr-TR" b="0" dirty="0" smtClean="0"/>
              <a:t>Temel </a:t>
            </a:r>
            <a:r>
              <a:rPr lang="tr-TR" b="0" dirty="0"/>
              <a:t>eğitimi tamamlamış ve okula gitmeyen </a:t>
            </a:r>
            <a:r>
              <a:rPr lang="tr-TR" b="0" u="sng" dirty="0"/>
              <a:t>çocukların çalışma saatleri günde yedi ve haftada </a:t>
            </a:r>
            <a:r>
              <a:rPr lang="tr-TR" b="0" u="sng" dirty="0" err="1"/>
              <a:t>otuzbeş</a:t>
            </a:r>
            <a:r>
              <a:rPr lang="tr-TR" b="0" u="sng" dirty="0"/>
              <a:t> saatten fazla olamaz. </a:t>
            </a:r>
          </a:p>
          <a:p>
            <a:pPr marL="342900" indent="-342900" algn="just">
              <a:buFont typeface="Arial" panose="020B0604020202020204" pitchFamily="34" charset="0"/>
              <a:buChar char="•"/>
              <a:defRPr/>
            </a:pPr>
            <a:r>
              <a:rPr lang="tr-TR" b="0" dirty="0" err="1"/>
              <a:t>Onbeş</a:t>
            </a:r>
            <a:r>
              <a:rPr lang="tr-TR" b="0" dirty="0"/>
              <a:t> yaşını tamamlamış çocuklar için bu süre günde sekiz ve haftada kırk saate kadar artırılabilir. </a:t>
            </a:r>
          </a:p>
          <a:p>
            <a:pPr marL="342900" indent="-342900" algn="just">
              <a:buFont typeface="Arial" panose="020B0604020202020204" pitchFamily="34" charset="0"/>
              <a:buChar char="•"/>
              <a:defRPr/>
            </a:pPr>
            <a:r>
              <a:rPr lang="tr-TR" b="0" u="sng" dirty="0" smtClean="0"/>
              <a:t>Okula </a:t>
            </a:r>
            <a:r>
              <a:rPr lang="tr-TR" b="0" u="sng" dirty="0"/>
              <a:t>devam eden çocukların eğitim dönemindeki çalışma süreleri, eğitim saatleri dışında olmak üzere, en fazla günde iki saat ve haftada on saat olabilir</a:t>
            </a:r>
            <a:r>
              <a:rPr lang="tr-TR" b="0" dirty="0"/>
              <a:t>. Okulun kapalı olduğu dönemlerde çalışma süreleri yukarıda birinci fıkrada öngörülen süreleri aşamaz.</a:t>
            </a:r>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36</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470150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a:solidFill>
                  <a:srgbClr val="FF0000"/>
                </a:solidFill>
              </a:rPr>
              <a:t>ÇOCUK VE GENÇ İŞÇİLERE İLİŞKİN ÖZEL HÜKÜMLER</a:t>
            </a:r>
            <a:endParaRPr lang="tr-TR" b="0" dirty="0">
              <a:solidFill>
                <a:srgbClr val="FF0000"/>
              </a:solidFill>
            </a:endParaRPr>
          </a:p>
          <a:p>
            <a:pPr algn="just" defTabSz="685800">
              <a:lnSpc>
                <a:spcPct val="114000"/>
              </a:lnSpc>
              <a:spcBef>
                <a:spcPts val="600"/>
              </a:spcBef>
            </a:pPr>
            <a:r>
              <a:rPr lang="tr-TR" dirty="0" smtClean="0">
                <a:solidFill>
                  <a:srgbClr val="FF0000"/>
                </a:solidFill>
              </a:rPr>
              <a:t>ARA DİNLENMESİ</a:t>
            </a:r>
            <a:endParaRPr lang="tr-TR" dirty="0">
              <a:solidFill>
                <a:srgbClr val="FF0000"/>
              </a:solidFill>
            </a:endParaRPr>
          </a:p>
          <a:p>
            <a:pPr algn="just"/>
            <a:endParaRPr lang="tr-TR" altLang="tr-TR" dirty="0" smtClean="0"/>
          </a:p>
          <a:p>
            <a:pPr marL="342900" indent="-342900" algn="just">
              <a:buFont typeface="Arial" panose="020B0604020202020204" pitchFamily="34" charset="0"/>
              <a:buChar char="•"/>
            </a:pPr>
            <a:r>
              <a:rPr lang="tr-TR" altLang="tr-TR" b="0" dirty="0" smtClean="0"/>
              <a:t>İki </a:t>
            </a:r>
            <a:r>
              <a:rPr lang="tr-TR" altLang="tr-TR" b="0" dirty="0"/>
              <a:t>saatten fazla dört saatten az süren işlerde otuz dakika, </a:t>
            </a:r>
          </a:p>
          <a:p>
            <a:pPr marL="342900" indent="-342900" algn="just">
              <a:buFont typeface="Arial" panose="020B0604020202020204" pitchFamily="34" charset="0"/>
              <a:buChar char="•"/>
            </a:pPr>
            <a:r>
              <a:rPr lang="tr-TR" altLang="tr-TR" b="0" dirty="0" smtClean="0"/>
              <a:t>Dört </a:t>
            </a:r>
            <a:r>
              <a:rPr lang="tr-TR" altLang="tr-TR" b="0" dirty="0"/>
              <a:t>saatten yedi buçuk saate kadar olan işlerde çalışma süresinin ortasında bir saat olmak üzere ara dinlenmesi verilmesi zorunludur. </a:t>
            </a:r>
          </a:p>
          <a:p>
            <a:pPr algn="just"/>
            <a:r>
              <a:rPr lang="tr-TR" altLang="tr-TR" b="0" dirty="0"/>
              <a:t>Bu süreler çalışma süresinden sayılmaz. </a:t>
            </a:r>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37</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009775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a:solidFill>
                  <a:srgbClr val="FF0000"/>
                </a:solidFill>
              </a:rPr>
              <a:t>ÇOCUK VE GENÇ İŞÇİLERE İLİŞKİN ÖZEL HÜKÜMLER</a:t>
            </a:r>
            <a:endParaRPr lang="tr-TR" b="0" dirty="0">
              <a:solidFill>
                <a:srgbClr val="FF0000"/>
              </a:solidFill>
            </a:endParaRPr>
          </a:p>
          <a:p>
            <a:pPr algn="just" defTabSz="685800">
              <a:lnSpc>
                <a:spcPct val="114000"/>
              </a:lnSpc>
              <a:spcBef>
                <a:spcPts val="600"/>
              </a:spcBef>
            </a:pPr>
            <a:endParaRPr lang="tr-TR" dirty="0">
              <a:solidFill>
                <a:srgbClr val="FF0000"/>
              </a:solidFill>
            </a:endParaRPr>
          </a:p>
          <a:p>
            <a:pPr algn="just"/>
            <a:r>
              <a:rPr lang="tr-TR" altLang="tr-TR" dirty="0" smtClean="0">
                <a:solidFill>
                  <a:srgbClr val="FF0000"/>
                </a:solidFill>
              </a:rPr>
              <a:t>HAFTA TATİLİ</a:t>
            </a:r>
          </a:p>
          <a:p>
            <a:pPr algn="just"/>
            <a:r>
              <a:rPr lang="tr-TR" altLang="tr-TR" b="0" dirty="0" smtClean="0"/>
              <a:t>Çocuk </a:t>
            </a:r>
            <a:r>
              <a:rPr lang="tr-TR" altLang="tr-TR" b="0" dirty="0"/>
              <a:t>ve genç işçilerin hafta tatili izinleri kesintisiz kırk saatten az olamaz. Ayrıca hafta tatili ücreti bir iş karşılığı olmaksızın ödenir. </a:t>
            </a:r>
          </a:p>
          <a:p>
            <a:pPr algn="just"/>
            <a:endParaRPr lang="tr-TR" altLang="tr-TR" b="0" dirty="0"/>
          </a:p>
          <a:p>
            <a:pPr algn="just"/>
            <a:r>
              <a:rPr lang="tr-TR" altLang="tr-TR" dirty="0" smtClean="0">
                <a:solidFill>
                  <a:srgbClr val="FF0000"/>
                </a:solidFill>
              </a:rPr>
              <a:t>ULUSAL BAYRAM VE GENEL TATİL</a:t>
            </a:r>
          </a:p>
          <a:p>
            <a:pPr algn="just"/>
            <a:r>
              <a:rPr lang="tr-TR" altLang="tr-TR" b="0" dirty="0" smtClean="0"/>
              <a:t>Çocuk </a:t>
            </a:r>
            <a:r>
              <a:rPr lang="tr-TR" altLang="tr-TR" b="0" dirty="0"/>
              <a:t>ve genç işçiler, ulusal bayram ve genel tatil günlerinde çalıştırılamazlar. Ayrıca bugünlere ilişkin ücretler bir iş karşılığı olmaksızın ödenir.</a:t>
            </a:r>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38</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714041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a:defRPr/>
            </a:pPr>
            <a:r>
              <a:rPr lang="tr-TR" dirty="0">
                <a:solidFill>
                  <a:srgbClr val="FF0000"/>
                </a:solidFill>
              </a:rPr>
              <a:t>ÇOCUK VE GENÇ İŞÇİLERE İLİŞKİN ÖZEL </a:t>
            </a:r>
            <a:r>
              <a:rPr lang="tr-TR" dirty="0" smtClean="0">
                <a:solidFill>
                  <a:srgbClr val="FF0000"/>
                </a:solidFill>
              </a:rPr>
              <a:t>HÜKÜMLER</a:t>
            </a:r>
          </a:p>
          <a:p>
            <a:pPr algn="just">
              <a:defRPr/>
            </a:pPr>
            <a:r>
              <a:rPr lang="tr-TR" dirty="0" smtClean="0">
                <a:solidFill>
                  <a:srgbClr val="FF0000"/>
                </a:solidFill>
              </a:rPr>
              <a:t>ÜCRET</a:t>
            </a:r>
            <a:endParaRPr lang="tr-TR" dirty="0">
              <a:solidFill>
                <a:srgbClr val="FF0000"/>
              </a:solidFill>
            </a:endParaRPr>
          </a:p>
          <a:p>
            <a:pPr algn="just">
              <a:defRPr/>
            </a:pPr>
            <a:r>
              <a:rPr lang="tr-TR" b="0" dirty="0" smtClean="0"/>
              <a:t>18 </a:t>
            </a:r>
            <a:r>
              <a:rPr lang="tr-TR" b="0" dirty="0"/>
              <a:t>yaşından küçüklere </a:t>
            </a:r>
            <a:r>
              <a:rPr lang="tr-TR" b="0" dirty="0" smtClean="0"/>
              <a:t>asgari </a:t>
            </a:r>
            <a:r>
              <a:rPr lang="tr-TR" b="0" dirty="0"/>
              <a:t>ücretin altında ödeme yapılamaz.(</a:t>
            </a:r>
            <a:r>
              <a:rPr lang="tr-TR" b="0" dirty="0" smtClean="0"/>
              <a:t>01.07.2023- </a:t>
            </a:r>
            <a:r>
              <a:rPr lang="tr-TR" b="0" dirty="0"/>
              <a:t>31.12.2023 tarihleri </a:t>
            </a:r>
            <a:r>
              <a:rPr lang="tr-TR" b="0" dirty="0" smtClean="0"/>
              <a:t>arası dönem için net tutar: </a:t>
            </a:r>
            <a:r>
              <a:rPr lang="tr-TR" b="0" dirty="0"/>
              <a:t>11.402,32 TL </a:t>
            </a:r>
            <a:r>
              <a:rPr lang="tr-TR" b="0" dirty="0" err="1"/>
              <a:t>dir</a:t>
            </a:r>
            <a:r>
              <a:rPr lang="tr-TR" b="0" dirty="0"/>
              <a:t>.) </a:t>
            </a:r>
            <a:endParaRPr lang="tr-TR" b="0" dirty="0" smtClean="0"/>
          </a:p>
          <a:p>
            <a:pPr algn="just">
              <a:defRPr/>
            </a:pPr>
            <a:endParaRPr lang="tr-TR" b="0" dirty="0" smtClean="0"/>
          </a:p>
          <a:p>
            <a:pPr algn="just">
              <a:defRPr/>
            </a:pPr>
            <a:r>
              <a:rPr lang="tr-TR" dirty="0" smtClean="0">
                <a:solidFill>
                  <a:srgbClr val="FF0000"/>
                </a:solidFill>
              </a:rPr>
              <a:t>YILLIK ÜCRETLİ İZİN</a:t>
            </a:r>
            <a:endParaRPr lang="tr-TR" dirty="0">
              <a:solidFill>
                <a:srgbClr val="FF0000"/>
              </a:solidFill>
            </a:endParaRPr>
          </a:p>
          <a:p>
            <a:pPr algn="just"/>
            <a:r>
              <a:rPr lang="tr-TR" altLang="tr-TR" b="0" dirty="0"/>
              <a:t>Çocuk ve genç işçilere verilecek yıllık ücretli izin süresi 20 günden az olamaz. </a:t>
            </a:r>
            <a:r>
              <a:rPr lang="tr-TR" altLang="tr-TR" b="0" dirty="0" smtClean="0"/>
              <a:t>Çocuk </a:t>
            </a:r>
            <a:r>
              <a:rPr lang="tr-TR" altLang="tr-TR" b="0" dirty="0"/>
              <a:t>ve genç işçinin isteği üzerine en fazla ikiye bölünerek kullandırılabilir.</a:t>
            </a:r>
          </a:p>
          <a:p>
            <a:pPr algn="just"/>
            <a:r>
              <a:rPr lang="tr-TR" altLang="tr-TR" b="0" dirty="0"/>
              <a:t>Okula veya eğitime devam eden çocuk ve genç işçilere yıllık ücretli izinleri okulların tatil olduğu, kursa ve diğer eğitim programlarına devam edilmediği dönemlerde verilir. </a:t>
            </a:r>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39</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353023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a:noFill/>
        </p:spPr>
        <p:txBody>
          <a:bodyPr/>
          <a:lstStyle/>
          <a:p>
            <a:pPr algn="ctr"/>
            <a:fld id="{AA2C244E-E5AC-4366-B513-6933B17218AE}" type="slidenum">
              <a:rPr lang="tr-TR" b="1" smtClean="0">
                <a:solidFill>
                  <a:schemeClr val="bg1">
                    <a:lumMod val="95000"/>
                  </a:schemeClr>
                </a:solidFill>
                <a:latin typeface="Garamond" panose="02020404030301010803" pitchFamily="18" charset="0"/>
              </a:rPr>
              <a:pPr algn="ctr"/>
              <a:t>4</a:t>
            </a:fld>
            <a:endParaRPr lang="tr-TR" b="1" dirty="0">
              <a:solidFill>
                <a:schemeClr val="bg1">
                  <a:lumMod val="95000"/>
                </a:schemeClr>
              </a:solidFill>
              <a:latin typeface="Garamond" panose="02020404030301010803" pitchFamily="18" charset="0"/>
            </a:endParaRPr>
          </a:p>
        </p:txBody>
      </p:sp>
      <p:sp>
        <p:nvSpPr>
          <p:cNvPr id="8" name="Unvan 5"/>
          <p:cNvSpPr>
            <a:spLocks noGrp="1"/>
          </p:cNvSpPr>
          <p:nvPr>
            <p:ph type="subTitle" idx="1"/>
          </p:nvPr>
        </p:nvSpPr>
        <p:spPr>
          <a:xfrm>
            <a:off x="875071" y="1904300"/>
            <a:ext cx="10736825" cy="4260525"/>
          </a:xfrm>
        </p:spPr>
        <p:txBody>
          <a:bodyPr>
            <a:normAutofit/>
          </a:bodyPr>
          <a:lstStyle/>
          <a:p>
            <a:pPr defTabSz="685800">
              <a:lnSpc>
                <a:spcPct val="114000"/>
              </a:lnSpc>
              <a:spcBef>
                <a:spcPts val="750"/>
              </a:spcBef>
            </a:pPr>
            <a:r>
              <a:rPr lang="tr-TR" sz="2800" b="1" dirty="0">
                <a:solidFill>
                  <a:srgbClr val="FF0000"/>
                </a:solidFill>
                <a:latin typeface="Times New Roman" panose="02020603050405020304" pitchFamily="18" charset="0"/>
                <a:cs typeface="Times New Roman" panose="02020603050405020304" pitchFamily="18" charset="0"/>
              </a:rPr>
              <a:t>İŞ </a:t>
            </a:r>
            <a:r>
              <a:rPr lang="tr-TR" sz="2800" b="1" dirty="0" smtClean="0">
                <a:solidFill>
                  <a:srgbClr val="FF0000"/>
                </a:solidFill>
                <a:latin typeface="Times New Roman" panose="02020603050405020304" pitchFamily="18" charset="0"/>
                <a:cs typeface="Times New Roman" panose="02020603050405020304" pitchFamily="18" charset="0"/>
              </a:rPr>
              <a:t>TEFTİŞİ</a:t>
            </a:r>
            <a:endParaRPr lang="tr-TR" sz="2800" b="1" dirty="0">
              <a:solidFill>
                <a:srgbClr val="FF0000"/>
              </a:solidFill>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Rehberlik ve Teftiş Başkanlığının görev ve yetkileri (1) sayılı Cumhurbaşkanlığı </a:t>
            </a:r>
            <a:r>
              <a:rPr lang="tr-TR" dirty="0" smtClean="0">
                <a:latin typeface="Times New Roman" panose="02020603050405020304" pitchFamily="18" charset="0"/>
                <a:cs typeface="Times New Roman" panose="02020603050405020304" pitchFamily="18" charset="0"/>
              </a:rPr>
              <a:t>Kararnamesi’nin 95’inci </a:t>
            </a:r>
            <a:r>
              <a:rPr lang="tr-TR" dirty="0">
                <a:latin typeface="Times New Roman" panose="02020603050405020304" pitchFamily="18" charset="0"/>
                <a:cs typeface="Times New Roman" panose="02020603050405020304" pitchFamily="18" charset="0"/>
              </a:rPr>
              <a:t>maddesinde </a:t>
            </a:r>
            <a:r>
              <a:rPr lang="tr-TR" dirty="0" smtClean="0">
                <a:latin typeface="Times New Roman" panose="02020603050405020304" pitchFamily="18" charset="0"/>
                <a:cs typeface="Times New Roman" panose="02020603050405020304" pitchFamily="18" charset="0"/>
              </a:rPr>
              <a:t>düzenlenmiş olup iş </a:t>
            </a:r>
            <a:r>
              <a:rPr lang="tr-TR" dirty="0">
                <a:latin typeface="Times New Roman" panose="02020603050405020304" pitchFamily="18" charset="0"/>
                <a:cs typeface="Times New Roman" panose="02020603050405020304" pitchFamily="18" charset="0"/>
              </a:rPr>
              <a:t>teftişi, </a:t>
            </a:r>
            <a:r>
              <a:rPr lang="tr-TR" dirty="0" smtClean="0">
                <a:latin typeface="Times New Roman" panose="02020603050405020304" pitchFamily="18" charset="0"/>
                <a:cs typeface="Times New Roman" panose="02020603050405020304" pitchFamily="18" charset="0"/>
              </a:rPr>
              <a:t>gerek ulusal mevzuat gerekse de 81 </a:t>
            </a:r>
            <a:r>
              <a:rPr lang="tr-TR" dirty="0">
                <a:latin typeface="Times New Roman" panose="02020603050405020304" pitchFamily="18" charset="0"/>
                <a:cs typeface="Times New Roman" panose="02020603050405020304" pitchFamily="18" charset="0"/>
              </a:rPr>
              <a:t>sayılı Sanayi ve Ticarette İş Teftişi Hakkındaki ILO Sözleşmesi uyarınca Çalışma ve Sosyal Güvenlik Bakanlığı İş Müfettişleri tarafından  yürütülmektedir</a:t>
            </a:r>
            <a:r>
              <a:rPr lang="tr-TR" dirty="0" smtClean="0">
                <a:latin typeface="Times New Roman" panose="02020603050405020304" pitchFamily="18" charset="0"/>
                <a:cs typeface="Times New Roman" panose="02020603050405020304" pitchFamily="18" charset="0"/>
              </a:rPr>
              <a:t>.</a:t>
            </a:r>
          </a:p>
          <a:p>
            <a:pPr algn="just"/>
            <a:r>
              <a:rPr lang="tr-TR" dirty="0" smtClean="0">
                <a:latin typeface="Times New Roman" panose="02020603050405020304" pitchFamily="18" charset="0"/>
                <a:cs typeface="Times New Roman" panose="02020603050405020304" pitchFamily="18" charset="0"/>
              </a:rPr>
              <a:t>İş teftişi Bakan </a:t>
            </a:r>
            <a:r>
              <a:rPr lang="tr-TR" dirty="0">
                <a:latin typeface="Times New Roman" panose="02020603050405020304" pitchFamily="18" charset="0"/>
                <a:cs typeface="Times New Roman" panose="02020603050405020304" pitchFamily="18" charset="0"/>
              </a:rPr>
              <a:t>adına Rehberlik ve Teftiş Başkanlığınca yerine getirilir.</a:t>
            </a:r>
          </a:p>
          <a:p>
            <a:pPr defTabSz="685800">
              <a:lnSpc>
                <a:spcPct val="114000"/>
              </a:lnSpc>
              <a:spcBef>
                <a:spcPts val="750"/>
              </a:spcBef>
            </a:pPr>
            <a:endParaRPr lang="tr-TR"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857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124125"/>
            <a:ext cx="10805651" cy="538573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4857 </a:t>
            </a:r>
            <a:r>
              <a:rPr lang="tr-TR" altLang="tr-TR" dirty="0" smtClean="0">
                <a:solidFill>
                  <a:srgbClr val="FF0000"/>
                </a:solidFill>
                <a:ea typeface="Batang" pitchFamily="18" charset="-127"/>
              </a:rPr>
              <a:t>SAYILI KANUNA İLİŞKİN </a:t>
            </a:r>
            <a:r>
              <a:rPr lang="tr-TR" altLang="tr-TR" b="1" dirty="0" smtClean="0">
                <a:solidFill>
                  <a:srgbClr val="FF0000"/>
                </a:solidFill>
                <a:ea typeface="Batang" pitchFamily="18" charset="-127"/>
              </a:rPr>
              <a:t>ÖNCELİKLİ TEFTİŞ KONULARI</a:t>
            </a:r>
          </a:p>
          <a:p>
            <a:pPr algn="just">
              <a:defRPr/>
            </a:pPr>
            <a:r>
              <a:rPr lang="tr-TR" dirty="0" smtClean="0">
                <a:solidFill>
                  <a:srgbClr val="FF0000"/>
                </a:solidFill>
              </a:rPr>
              <a:t>ASIL İŞVEREN-ALT İŞVEREN İLİŞKİSİ</a:t>
            </a:r>
          </a:p>
          <a:p>
            <a:pPr algn="just">
              <a:defRPr/>
            </a:pPr>
            <a:endParaRPr lang="tr-TR" dirty="0" smtClean="0">
              <a:solidFill>
                <a:srgbClr val="FF0000"/>
              </a:solidFill>
            </a:endParaRPr>
          </a:p>
          <a:p>
            <a:pPr algn="just"/>
            <a:r>
              <a:rPr lang="tr-TR" sz="2000" dirty="0" smtClean="0"/>
              <a:t>Asıl </a:t>
            </a:r>
            <a:r>
              <a:rPr lang="tr-TR" sz="2000" dirty="0"/>
              <a:t>işveren-alt işveren ilişkisi: </a:t>
            </a:r>
            <a:r>
              <a:rPr lang="tr-TR" sz="2000" b="0" dirty="0"/>
              <a:t>Bir işverenden, işyerinde yürüttüğü mal veya hizmet üretimine ilişkin yardımcı işlerinde veya asıl işin bir bölümünde işletmenin ve işin gereği ile teknolojik nedenlerle uzmanlık gerektiren işlerde iş alan ve bu iş için görevlendirdiği işçilerini sadece bu işyerinde aldığı işte çalıştıran diğer işveren ile iş aldığı işveren arasında kurulan ilişkiye denir. </a:t>
            </a:r>
          </a:p>
          <a:p>
            <a:pPr algn="just"/>
            <a:r>
              <a:rPr lang="tr-TR" sz="2000" b="0" dirty="0"/>
              <a:t>Bu ilişkide asıl işveren, alt işverenin işçilerine karşı o işyeri ile ilgili olarak bu Kanundan, iş sözleşmesinden veya alt işverenin taraf olduğu toplu iş sözleşmesinden doğan yükümlülüklerinden alt işveren ile birlikte (müteselsil) sorumludur.</a:t>
            </a:r>
          </a:p>
          <a:p>
            <a:pPr algn="just"/>
            <a:r>
              <a:rPr lang="tr-TR" sz="2000" dirty="0"/>
              <a:t>Asıl iş: </a:t>
            </a:r>
            <a:r>
              <a:rPr lang="tr-TR" sz="2000" b="0" dirty="0"/>
              <a:t>Mal veya hizmet üretiminin esasını oluşturan işi.</a:t>
            </a:r>
          </a:p>
          <a:p>
            <a:pPr algn="just"/>
            <a:r>
              <a:rPr lang="tr-TR" sz="2000" dirty="0"/>
              <a:t>Yardımcı iş: </a:t>
            </a:r>
            <a:r>
              <a:rPr lang="tr-TR" sz="2000" b="0" dirty="0"/>
              <a:t>İşyerinde yürütülen mal veya hizmet üretimine ilişkin olmakla beraber doğrudan üretim organizasyonu içerisinde yer almayan, üretimin zorunlu bir unsuru olmayan ancak asıl iş devam ettikçe devam eden ve asıl işe bağımlı olan işi.</a:t>
            </a:r>
          </a:p>
          <a:p>
            <a:pPr algn="just" defTabSz="685800" fontAlgn="t">
              <a:lnSpc>
                <a:spcPct val="114000"/>
              </a:lnSpc>
              <a:spcBef>
                <a:spcPts val="600"/>
              </a:spcBef>
            </a:pP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40</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448569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ÖZEL </a:t>
            </a:r>
            <a:r>
              <a:rPr lang="tr-TR" dirty="0">
                <a:solidFill>
                  <a:srgbClr val="FF0000"/>
                </a:solidFill>
              </a:rPr>
              <a:t>DURUMLAR; </a:t>
            </a:r>
            <a:r>
              <a:rPr lang="tr-TR" dirty="0" smtClean="0">
                <a:solidFill>
                  <a:srgbClr val="FF0000"/>
                </a:solidFill>
              </a:rPr>
              <a:t>OTOMATİK KATILIM SİSTEMİ(BES)</a:t>
            </a:r>
            <a:endParaRPr lang="tr-TR" dirty="0">
              <a:solidFill>
                <a:srgbClr val="FF0000"/>
              </a:solidFill>
            </a:endParaRPr>
          </a:p>
          <a:p>
            <a:pPr algn="just"/>
            <a:endParaRPr lang="tr-TR" sz="2200" b="0" dirty="0" smtClean="0"/>
          </a:p>
          <a:p>
            <a:pPr algn="just"/>
            <a:r>
              <a:rPr lang="tr-TR" sz="2200" b="0" dirty="0" smtClean="0"/>
              <a:t>Bireysel </a:t>
            </a:r>
            <a:r>
              <a:rPr lang="tr-TR" sz="2200" b="0" dirty="0"/>
              <a:t>Emeklilik Sistemi, bireylerin çalışma yaşamları süresince birikim yapmasını sağlayan, Sosyal Güvenlik Sisteminin tamamlayıcısı olarak emeklilik gelirine ek bir gelir sağlayan özel emeklilik sistemidir.    </a:t>
            </a:r>
          </a:p>
          <a:p>
            <a:pPr algn="just">
              <a:lnSpc>
                <a:spcPct val="100000"/>
              </a:lnSpc>
            </a:pPr>
            <a:r>
              <a:rPr lang="tr-TR" sz="2200" b="0" dirty="0"/>
              <a:t>4632 sayılı Kanunun Ek 2 inci maddesi </a:t>
            </a:r>
            <a:r>
              <a:rPr lang="tr-TR" sz="2200" b="0" dirty="0" smtClean="0"/>
              <a:t>uyarınca; </a:t>
            </a:r>
            <a:r>
              <a:rPr lang="tr-TR" sz="2200" b="0" i="1" dirty="0"/>
              <a:t>Çalışanların otomatik olarak bir emeklilik planına dâhil edilmesi gerekmektedir</a:t>
            </a:r>
            <a:r>
              <a:rPr lang="tr-TR" sz="2200" b="0" i="1" dirty="0" smtClean="0"/>
              <a:t>. 01.01.2019 tarihinden itibaren 5 ve daha fazla çalışanı bulunan işverenlikler ilgili Kanun maddesi kapsamında yer almaktadırlar.</a:t>
            </a:r>
          </a:p>
          <a:p>
            <a:pPr algn="just">
              <a:lnSpc>
                <a:spcPct val="100000"/>
              </a:lnSpc>
            </a:pPr>
            <a:r>
              <a:rPr lang="tr-TR" sz="2200" b="0" dirty="0"/>
              <a:t>İşverenler, bu madde kapsamındaki yükümlülükleri bakımından Çalışma ve Sosyal Güvenlik Bakanlığı tarafından denetlenir. </a:t>
            </a:r>
            <a:endParaRPr lang="tr-TR" sz="2200" b="0" i="1" dirty="0"/>
          </a:p>
          <a:p>
            <a:pPr algn="just">
              <a:lnSpc>
                <a:spcPct val="120000"/>
              </a:lnSpc>
            </a:pPr>
            <a:endParaRPr lang="tr-TR" sz="2200" b="0" dirty="0" smtClean="0"/>
          </a:p>
          <a:p>
            <a:pPr algn="just"/>
            <a:r>
              <a:rPr lang="tr-TR" altLang="tr-TR" b="0" dirty="0" smtClean="0"/>
              <a:t>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41</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371317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ÖZEL </a:t>
            </a:r>
            <a:r>
              <a:rPr lang="tr-TR" dirty="0">
                <a:solidFill>
                  <a:srgbClr val="FF0000"/>
                </a:solidFill>
              </a:rPr>
              <a:t>DURUMLAR; </a:t>
            </a:r>
            <a:r>
              <a:rPr lang="tr-TR" dirty="0" smtClean="0">
                <a:solidFill>
                  <a:srgbClr val="FF0000"/>
                </a:solidFill>
              </a:rPr>
              <a:t>OTOMATİK KATILIM SİSTEMİ(BES) KAPSAMI</a:t>
            </a:r>
            <a:endParaRPr lang="tr-TR" dirty="0">
              <a:solidFill>
                <a:srgbClr val="FF0000"/>
              </a:solidFill>
            </a:endParaRPr>
          </a:p>
          <a:p>
            <a:pPr marL="342900" indent="-342900" algn="just">
              <a:lnSpc>
                <a:spcPct val="120000"/>
              </a:lnSpc>
              <a:buFont typeface="Arial" panose="020B0604020202020204" pitchFamily="34" charset="0"/>
              <a:buChar char="•"/>
            </a:pPr>
            <a:r>
              <a:rPr lang="tr-TR" sz="2200" b="0" dirty="0"/>
              <a:t>Türk vatandaşı </a:t>
            </a:r>
            <a:r>
              <a:rPr lang="tr-TR" sz="2200" b="0" dirty="0" smtClean="0"/>
              <a:t>olunmalı,</a:t>
            </a:r>
          </a:p>
          <a:p>
            <a:pPr marL="342900" indent="-342900" algn="just">
              <a:lnSpc>
                <a:spcPct val="120000"/>
              </a:lnSpc>
              <a:buFont typeface="Arial" panose="020B0604020202020204" pitchFamily="34" charset="0"/>
              <a:buChar char="•"/>
            </a:pPr>
            <a:r>
              <a:rPr lang="tr-TR" sz="2200" b="0" dirty="0" smtClean="0"/>
              <a:t>Kırk </a:t>
            </a:r>
            <a:r>
              <a:rPr lang="tr-TR" sz="2200" b="0" dirty="0"/>
              <a:t>beş yaşını doldurmamış </a:t>
            </a:r>
            <a:r>
              <a:rPr lang="tr-TR" sz="2200" b="0" dirty="0" smtClean="0"/>
              <a:t>olunmalı(45 yaş üstü için isteğe bağlı),</a:t>
            </a:r>
          </a:p>
          <a:p>
            <a:pPr marL="342900" indent="-342900" algn="just">
              <a:lnSpc>
                <a:spcPct val="120000"/>
              </a:lnSpc>
              <a:buFont typeface="Arial" panose="020B0604020202020204" pitchFamily="34" charset="0"/>
              <a:buChar char="•"/>
            </a:pPr>
            <a:r>
              <a:rPr lang="tr-TR" sz="2200" b="0" dirty="0" smtClean="0"/>
              <a:t>5510 </a:t>
            </a:r>
            <a:r>
              <a:rPr lang="tr-TR" sz="2200" b="0" dirty="0"/>
              <a:t>sayılı </a:t>
            </a:r>
            <a:r>
              <a:rPr lang="tr-TR" sz="2200" b="0" dirty="0" smtClean="0"/>
              <a:t>Kanununun </a:t>
            </a:r>
            <a:r>
              <a:rPr lang="tr-TR" sz="2200" b="0" dirty="0"/>
              <a:t>4 üncü maddesinin birinci fıkrasının (a) ve (c) </a:t>
            </a:r>
            <a:r>
              <a:rPr lang="tr-TR" sz="2200" b="0" dirty="0" smtClean="0"/>
              <a:t>bentleri kapsamında bulunulmalı,</a:t>
            </a:r>
          </a:p>
          <a:p>
            <a:pPr marL="342900" indent="-342900" algn="just">
              <a:lnSpc>
                <a:spcPct val="120000"/>
              </a:lnSpc>
              <a:buFont typeface="Arial" panose="020B0604020202020204" pitchFamily="34" charset="0"/>
              <a:buChar char="•"/>
            </a:pPr>
            <a:r>
              <a:rPr lang="tr-TR" sz="2200" b="0" dirty="0" smtClean="0"/>
              <a:t>506 </a:t>
            </a:r>
            <a:r>
              <a:rPr lang="tr-TR" sz="2200" b="0" dirty="0"/>
              <a:t>sayılı </a:t>
            </a:r>
            <a:r>
              <a:rPr lang="tr-TR" sz="2200" b="0" dirty="0" smtClean="0"/>
              <a:t>Kanununun </a:t>
            </a:r>
            <a:r>
              <a:rPr lang="tr-TR" sz="2200" b="0" dirty="0"/>
              <a:t>geçici 20 </a:t>
            </a:r>
            <a:r>
              <a:rPr lang="tr-TR" sz="2200" b="0" dirty="0" err="1"/>
              <a:t>nci</a:t>
            </a:r>
            <a:r>
              <a:rPr lang="tr-TR" sz="2200" b="0" dirty="0"/>
              <a:t> maddesi kapsamında kurulmuş olan sandıkların iştirakçisi </a:t>
            </a:r>
            <a:r>
              <a:rPr lang="tr-TR" sz="2200" b="0" dirty="0" smtClean="0"/>
              <a:t>olunmalı, </a:t>
            </a:r>
          </a:p>
          <a:p>
            <a:pPr algn="just">
              <a:lnSpc>
                <a:spcPct val="120000"/>
              </a:lnSpc>
            </a:pPr>
            <a:r>
              <a:rPr lang="tr-TR" sz="2200" b="0" dirty="0" smtClean="0"/>
              <a:t>İşveren</a:t>
            </a:r>
            <a:r>
              <a:rPr lang="tr-TR" sz="2200" b="0" dirty="0"/>
              <a:t>, çalışanını ancak otomatik katılım için emeklilik planı düzenleme konusunda </a:t>
            </a:r>
            <a:r>
              <a:rPr lang="tr-TR" sz="2200" b="0" dirty="0" smtClean="0"/>
              <a:t>yetki verilmiş bir emeklilik </a:t>
            </a:r>
            <a:r>
              <a:rPr lang="tr-TR" sz="2200" b="0" dirty="0"/>
              <a:t>şirketlerden birinin sunacağı emeklilik planına dâhil edebilir. </a:t>
            </a:r>
            <a:endParaRPr lang="tr-TR" b="0" dirty="0" smtClean="0"/>
          </a:p>
          <a:p>
            <a:pPr algn="just"/>
            <a:r>
              <a:rPr lang="tr-TR" altLang="tr-TR" b="0" dirty="0" smtClean="0"/>
              <a:t>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42</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581063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ÖZEL </a:t>
            </a:r>
            <a:r>
              <a:rPr lang="tr-TR" dirty="0">
                <a:solidFill>
                  <a:srgbClr val="FF0000"/>
                </a:solidFill>
              </a:rPr>
              <a:t>DURUMLAR; </a:t>
            </a:r>
            <a:r>
              <a:rPr lang="tr-TR" dirty="0" smtClean="0">
                <a:solidFill>
                  <a:srgbClr val="FF0000"/>
                </a:solidFill>
              </a:rPr>
              <a:t>OTOMATİK KATILIM SİSTEMİ(BES) KATKI PAYI</a:t>
            </a:r>
            <a:endParaRPr lang="tr-TR" dirty="0">
              <a:solidFill>
                <a:srgbClr val="FF0000"/>
              </a:solidFill>
            </a:endParaRPr>
          </a:p>
          <a:p>
            <a:pPr algn="just"/>
            <a:endParaRPr lang="tr-TR" sz="2200" b="0" dirty="0" smtClean="0"/>
          </a:p>
          <a:p>
            <a:pPr algn="just"/>
            <a:r>
              <a:rPr lang="tr-TR" sz="2200" b="0" dirty="0" smtClean="0"/>
              <a:t>Çalışan </a:t>
            </a:r>
            <a:r>
              <a:rPr lang="tr-TR" sz="2200" b="0" dirty="0"/>
              <a:t>katkı payı, çalışanın 5510 sayılı Kanunun 80 inci maddesi çerçevesinde belirlenen prime esas kazancının yüzde üçüne karşılık gelen tutardır. </a:t>
            </a:r>
            <a:endParaRPr lang="tr-TR" sz="2200" b="0" dirty="0" smtClean="0"/>
          </a:p>
          <a:p>
            <a:pPr algn="just"/>
            <a:r>
              <a:rPr lang="tr-TR" sz="2200" b="0" dirty="0" smtClean="0"/>
              <a:t>Bu </a:t>
            </a:r>
            <a:r>
              <a:rPr lang="tr-TR" sz="2200" b="0" dirty="0"/>
              <a:t>tutar, en geç çalışanın ücretinin ödeme gününü takip eden iş günü, bu Kanun hükümleri uyarınca işveren tarafından </a:t>
            </a:r>
            <a:r>
              <a:rPr lang="tr-TR" sz="2200" b="0" dirty="0" smtClean="0"/>
              <a:t>emeklilik şirketine </a:t>
            </a:r>
            <a:r>
              <a:rPr lang="tr-TR" sz="2200" b="0" dirty="0"/>
              <a:t>aktarılır. </a:t>
            </a:r>
            <a:endParaRPr lang="tr-TR" sz="2200" b="0" dirty="0" smtClean="0"/>
          </a:p>
          <a:p>
            <a:pPr algn="just"/>
            <a:r>
              <a:rPr lang="tr-TR" sz="2200" b="0" dirty="0" smtClean="0"/>
              <a:t>İşveren </a:t>
            </a:r>
            <a:r>
              <a:rPr lang="tr-TR" sz="2200" b="0" dirty="0"/>
              <a:t>bu madde uyarınca katkı payını zamanında şirkete aktarmaz veya geç aktarırsa çalışanın </a:t>
            </a:r>
            <a:r>
              <a:rPr lang="tr-TR" sz="2200" b="0" dirty="0" smtClean="0"/>
              <a:t>birikiminde </a:t>
            </a:r>
            <a:r>
              <a:rPr lang="tr-TR" sz="2200" b="0" dirty="0"/>
              <a:t>oluşan parasal kaybından sorumludur. </a:t>
            </a:r>
            <a:endParaRPr lang="tr-TR" sz="2200" b="0" dirty="0" smtClean="0"/>
          </a:p>
          <a:p>
            <a:pPr algn="just"/>
            <a:r>
              <a:rPr lang="tr-TR" sz="2200" b="0" dirty="0" smtClean="0"/>
              <a:t>Çalışan</a:t>
            </a:r>
            <a:r>
              <a:rPr lang="tr-TR" sz="2200" b="0" dirty="0"/>
              <a:t>, otomatik katılıma ilişkin emeklilik sözleşmesinde belirlenen tutardan daha yüksek bir tutarda kesinti yapılmasını işverenden talep edebilir. </a:t>
            </a:r>
          </a:p>
          <a:p>
            <a:pPr algn="just">
              <a:lnSpc>
                <a:spcPct val="120000"/>
              </a:lnSpc>
            </a:pPr>
            <a:endParaRPr lang="tr-TR" b="0" dirty="0" smtClean="0"/>
          </a:p>
          <a:p>
            <a:pPr algn="just"/>
            <a:r>
              <a:rPr lang="tr-TR" altLang="tr-TR" b="0" dirty="0" smtClean="0"/>
              <a:t>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43</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565718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4635611"/>
          </a:xfrm>
        </p:spPr>
        <p:txBody>
          <a:bodyPr>
            <a:noAutofit/>
          </a:bodyPr>
          <a:lstStyle/>
          <a:p>
            <a:pPr algn="ctr" defTabSz="685800">
              <a:lnSpc>
                <a:spcPct val="114000"/>
              </a:lnSpc>
              <a:spcBef>
                <a:spcPts val="600"/>
              </a:spcBef>
            </a:pPr>
            <a:r>
              <a:rPr lang="tr-TR" altLang="tr-TR" dirty="0">
                <a:solidFill>
                  <a:srgbClr val="FF0000"/>
                </a:solidFill>
                <a:ea typeface="Batang" pitchFamily="18" charset="-127"/>
              </a:rPr>
              <a:t>6735 SAYILI KANUNA İLİŞKİN ÖNCELİKLİ TEFTİŞ KONULARI</a:t>
            </a:r>
          </a:p>
          <a:p>
            <a:pPr algn="just" defTabSz="685800">
              <a:lnSpc>
                <a:spcPct val="114000"/>
              </a:lnSpc>
              <a:spcBef>
                <a:spcPts val="600"/>
              </a:spcBef>
            </a:pPr>
            <a:r>
              <a:rPr lang="tr-TR" dirty="0" smtClean="0">
                <a:solidFill>
                  <a:srgbClr val="FF0000"/>
                </a:solidFill>
              </a:rPr>
              <a:t>YABANCI </a:t>
            </a:r>
            <a:r>
              <a:rPr lang="tr-TR" dirty="0">
                <a:solidFill>
                  <a:srgbClr val="FF0000"/>
                </a:solidFill>
              </a:rPr>
              <a:t>ÇALIŞANLAR</a:t>
            </a:r>
          </a:p>
          <a:p>
            <a:pPr algn="just" defTabSz="685800">
              <a:lnSpc>
                <a:spcPct val="114000"/>
              </a:lnSpc>
              <a:spcBef>
                <a:spcPts val="600"/>
              </a:spcBef>
            </a:pPr>
            <a:endParaRPr lang="tr-TR" dirty="0">
              <a:solidFill>
                <a:srgbClr val="FF0000"/>
              </a:solidFill>
            </a:endParaRPr>
          </a:p>
          <a:p>
            <a:pPr algn="just"/>
            <a:r>
              <a:rPr lang="tr-TR" b="0" dirty="0" smtClean="0"/>
              <a:t>6735 </a:t>
            </a:r>
            <a:r>
              <a:rPr lang="tr-TR" b="0" dirty="0"/>
              <a:t>sayılı Uluslararası İşgücü Kanunu’nun 3/ı maddesi, yabancıyı «Türkiye Cumhuriyeti Devleti ile vatandaşlık bağı bulunmayan kişi» olarak tanımlamıştır.</a:t>
            </a:r>
          </a:p>
          <a:p>
            <a:pPr algn="just"/>
            <a:r>
              <a:rPr lang="tr-TR" b="0" dirty="0"/>
              <a:t>6458 sayılı </a:t>
            </a:r>
            <a:r>
              <a:rPr lang="es-ES" b="0" dirty="0"/>
              <a:t>Yabanc</a:t>
            </a:r>
            <a:r>
              <a:rPr lang="tr-TR" b="0" dirty="0"/>
              <a:t>ı</a:t>
            </a:r>
            <a:r>
              <a:rPr lang="es-ES" b="0" dirty="0"/>
              <a:t>lar </a:t>
            </a:r>
            <a:r>
              <a:rPr lang="tr-TR" b="0" dirty="0"/>
              <a:t>v</a:t>
            </a:r>
            <a:r>
              <a:rPr lang="es-ES" b="0" dirty="0"/>
              <a:t>e Uluslararas</a:t>
            </a:r>
            <a:r>
              <a:rPr lang="tr-TR" b="0" dirty="0"/>
              <a:t>ı</a:t>
            </a:r>
            <a:r>
              <a:rPr lang="es-ES" b="0" dirty="0"/>
              <a:t> Koruma </a:t>
            </a:r>
            <a:r>
              <a:rPr lang="es-ES" b="0" dirty="0" smtClean="0"/>
              <a:t>Kanunu</a:t>
            </a:r>
            <a:r>
              <a:rPr lang="tr-TR" b="0" dirty="0" smtClean="0"/>
              <a:t>’</a:t>
            </a:r>
            <a:r>
              <a:rPr lang="tr-TR" b="0" dirty="0" err="1" smtClean="0"/>
              <a:t>nda</a:t>
            </a:r>
            <a:r>
              <a:rPr lang="tr-TR" b="0" dirty="0" smtClean="0"/>
              <a:t> </a:t>
            </a:r>
            <a:r>
              <a:rPr lang="tr-TR" b="0" dirty="0"/>
              <a:t>belirtilen vatansızlar, mülteciler, şartlı mülteciler, ikincil koruma statüsü ile geçici koruma statüsüne sahip kişiler de yabancı sayılmaktadır.</a:t>
            </a:r>
          </a:p>
          <a:p>
            <a:pPr algn="just"/>
            <a:r>
              <a:rPr lang="tr-TR" altLang="tr-TR" b="0" dirty="0" smtClean="0"/>
              <a:t>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44</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225150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a:solidFill>
                  <a:srgbClr val="FF0000"/>
                </a:solidFill>
                <a:ea typeface="Batang" pitchFamily="18" charset="-127"/>
              </a:rPr>
              <a:t>6735 SAYILI KANUNA İLİŞKİN ÖNCELİKLİ TEFTİŞ </a:t>
            </a:r>
            <a:r>
              <a:rPr lang="tr-TR" altLang="tr-TR" dirty="0" smtClean="0">
                <a:solidFill>
                  <a:srgbClr val="FF0000"/>
                </a:solidFill>
                <a:ea typeface="Batang" pitchFamily="18" charset="-127"/>
              </a:rPr>
              <a:t>KONULARI</a:t>
            </a:r>
            <a:endParaRPr lang="tr-TR" altLang="tr-TR" b="1" dirty="0" smtClean="0">
              <a:solidFill>
                <a:srgbClr val="FF0000"/>
              </a:solidFill>
              <a:ea typeface="Batang" pitchFamily="18" charset="-127"/>
            </a:endParaRPr>
          </a:p>
          <a:p>
            <a:pPr algn="just" defTabSz="685800">
              <a:lnSpc>
                <a:spcPct val="114000"/>
              </a:lnSpc>
              <a:spcBef>
                <a:spcPts val="600"/>
              </a:spcBef>
            </a:pPr>
            <a:r>
              <a:rPr lang="tr-TR" dirty="0" smtClean="0">
                <a:solidFill>
                  <a:srgbClr val="FF0000"/>
                </a:solidFill>
              </a:rPr>
              <a:t>YABANCI </a:t>
            </a:r>
            <a:r>
              <a:rPr lang="tr-TR" dirty="0">
                <a:solidFill>
                  <a:srgbClr val="FF0000"/>
                </a:solidFill>
              </a:rPr>
              <a:t>ÇALIŞANLAR</a:t>
            </a:r>
          </a:p>
          <a:p>
            <a:pPr algn="just"/>
            <a:r>
              <a:rPr lang="tr-TR" dirty="0" smtClean="0">
                <a:solidFill>
                  <a:srgbClr val="FF0000"/>
                </a:solidFill>
              </a:rPr>
              <a:t>ÇALIŞMA </a:t>
            </a:r>
            <a:r>
              <a:rPr lang="tr-TR" dirty="0">
                <a:solidFill>
                  <a:srgbClr val="FF0000"/>
                </a:solidFill>
              </a:rPr>
              <a:t>İZNİ</a:t>
            </a:r>
          </a:p>
          <a:p>
            <a:pPr algn="just"/>
            <a:r>
              <a:rPr lang="tr-TR" b="0" dirty="0"/>
              <a:t>6735 sayılı Uluslararası İşgücü Kanununa göre, yabancıların Türkiye’de </a:t>
            </a:r>
            <a:r>
              <a:rPr lang="tr-TR" b="0" dirty="0" smtClean="0"/>
              <a:t>çalışmaya </a:t>
            </a:r>
            <a:r>
              <a:rPr lang="tr-TR" b="0" dirty="0"/>
              <a:t>başlamadan önce izin alması gerekir. Çalışma izni, Bakanlıkça verilir.</a:t>
            </a:r>
          </a:p>
          <a:p>
            <a:pPr algn="just"/>
            <a:r>
              <a:rPr lang="tr-TR" b="0" dirty="0"/>
              <a:t>Çalışma izni başvuruları yurt içinde doğrudan Bakanlığa, yurt dışında yabancının vatandaşı olduğu veya yasal olarak bulunduğu ülkedeki Türkiye Cumhuriyeti büyükelçilikleri veya başkonsolosluklarına yapılır. </a:t>
            </a:r>
          </a:p>
          <a:p>
            <a:pPr algn="just"/>
            <a:r>
              <a:rPr lang="tr-TR" b="0" dirty="0"/>
              <a:t>Çalışma izni başvuruları yetkili aracı kurum tarafından da yapılabilir.</a:t>
            </a:r>
          </a:p>
          <a:p>
            <a:pPr algn="just"/>
            <a:r>
              <a:rPr lang="tr-TR" b="0" dirty="0">
                <a:ea typeface="Calibri" panose="020F0502020204030204" pitchFamily="34" charset="0"/>
              </a:rPr>
              <a:t>Çalışma izni başvuruları; yabancı şahısları çalıştırmak isteyen işverenler tarafından yapılmaktadır.</a:t>
            </a:r>
            <a:r>
              <a:rPr lang="tr-TR" b="0" dirty="0"/>
              <a:t> Başvurularının elektronik ortamda (e-devlet) yapılması gerekmektedir.</a:t>
            </a:r>
          </a:p>
          <a:p>
            <a:pPr algn="just"/>
            <a:r>
              <a:rPr lang="tr-TR" altLang="tr-TR" b="0" dirty="0" smtClean="0"/>
              <a:t>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45</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4239235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smtClean="0">
                <a:solidFill>
                  <a:srgbClr val="FF0000"/>
                </a:solidFill>
                <a:ea typeface="Batang" pitchFamily="18" charset="-127"/>
              </a:rPr>
              <a:t>6735 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YABANCI </a:t>
            </a:r>
            <a:r>
              <a:rPr lang="tr-TR" dirty="0">
                <a:solidFill>
                  <a:srgbClr val="FF0000"/>
                </a:solidFill>
              </a:rPr>
              <a:t>ÇALIŞANLAR</a:t>
            </a:r>
          </a:p>
          <a:p>
            <a:pPr algn="just"/>
            <a:r>
              <a:rPr lang="tr-TR" dirty="0">
                <a:solidFill>
                  <a:srgbClr val="FF0000"/>
                </a:solidFill>
              </a:rPr>
              <a:t>GEÇİCİ KORUMA KAPSAMINDA OLAN YABANCILAR (SURİYELİLER</a:t>
            </a:r>
            <a:r>
              <a:rPr lang="tr-TR" dirty="0" smtClean="0">
                <a:solidFill>
                  <a:srgbClr val="FF0000"/>
                </a:solidFill>
              </a:rPr>
              <a:t>)</a:t>
            </a:r>
          </a:p>
          <a:p>
            <a:pPr algn="just"/>
            <a:r>
              <a:rPr lang="tr-TR" dirty="0">
                <a:solidFill>
                  <a:srgbClr val="FF0000"/>
                </a:solidFill>
              </a:rPr>
              <a:t/>
            </a:r>
            <a:br>
              <a:rPr lang="tr-TR" dirty="0">
                <a:solidFill>
                  <a:srgbClr val="FF0000"/>
                </a:solidFill>
              </a:rPr>
            </a:br>
            <a:r>
              <a:rPr lang="tr-TR" b="0" dirty="0"/>
              <a:t>Ülkesinden ayrılmaya zorlanmış, ayrıldığı ülkeye geri dönemeyen, acil ve geçici koruma bulmak amacıyla kitlesel olarak sınırlarımıza gelen veya sınırlarımızı geçen yabancılara geçici koruma sağlanabilir. </a:t>
            </a:r>
            <a:endParaRPr lang="tr-TR" b="0" dirty="0" smtClean="0"/>
          </a:p>
          <a:p>
            <a:pPr algn="just"/>
            <a:r>
              <a:rPr lang="tr-TR" b="0" dirty="0" smtClean="0"/>
              <a:t>Geçici </a:t>
            </a:r>
            <a:r>
              <a:rPr lang="tr-TR" b="0" dirty="0"/>
              <a:t>koruma sağlanan yabancılar, çalışma izni olmaksızın Türkiye’de çalışamaz veya çalıştırılamaz. </a:t>
            </a:r>
          </a:p>
          <a:p>
            <a:pPr algn="just"/>
            <a:r>
              <a:rPr lang="tr-TR" b="0" dirty="0"/>
              <a:t>Çalışma izni başvuruları, geçici koruma sağlanan yabancıları çalıştıracak işveren tarafından yapılır. </a:t>
            </a:r>
          </a:p>
          <a:p>
            <a:pPr algn="just"/>
            <a:r>
              <a:rPr lang="tr-TR" altLang="tr-TR" b="0" dirty="0" smtClean="0"/>
              <a:t>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46</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4237527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600"/>
              </a:spcBef>
            </a:pPr>
            <a:r>
              <a:rPr lang="tr-TR" altLang="tr-TR" dirty="0">
                <a:solidFill>
                  <a:srgbClr val="FF0000"/>
                </a:solidFill>
                <a:ea typeface="Batang" pitchFamily="18" charset="-127"/>
              </a:rPr>
              <a:t>6735 SAYILI KANUNA İLİŞKİN ÖNCELİKLİ TEFTİŞ KONULARI</a:t>
            </a:r>
          </a:p>
          <a:p>
            <a:pPr algn="just" defTabSz="685800">
              <a:lnSpc>
                <a:spcPct val="114000"/>
              </a:lnSpc>
              <a:spcBef>
                <a:spcPts val="600"/>
              </a:spcBef>
            </a:pPr>
            <a:r>
              <a:rPr lang="tr-TR" dirty="0" smtClean="0">
                <a:solidFill>
                  <a:srgbClr val="FF0000"/>
                </a:solidFill>
              </a:rPr>
              <a:t>YABANCI </a:t>
            </a:r>
            <a:r>
              <a:rPr lang="tr-TR" dirty="0">
                <a:solidFill>
                  <a:srgbClr val="FF0000"/>
                </a:solidFill>
              </a:rPr>
              <a:t>ÇALIŞANLAR</a:t>
            </a:r>
          </a:p>
          <a:p>
            <a:pPr algn="just"/>
            <a:r>
              <a:rPr lang="tr-TR" dirty="0">
                <a:solidFill>
                  <a:srgbClr val="FF0000"/>
                </a:solidFill>
              </a:rPr>
              <a:t>GEÇİCİ KORUMA KAPSAMINDA OLAN YABANCILAR (SURİYELİLER</a:t>
            </a:r>
            <a:r>
              <a:rPr lang="tr-TR" dirty="0" smtClean="0">
                <a:solidFill>
                  <a:srgbClr val="FF0000"/>
                </a:solidFill>
              </a:rPr>
              <a:t>)</a:t>
            </a:r>
          </a:p>
          <a:p>
            <a:pPr algn="just"/>
            <a:r>
              <a:rPr lang="tr-TR" dirty="0"/>
              <a:t/>
            </a:r>
            <a:br>
              <a:rPr lang="tr-TR" dirty="0"/>
            </a:br>
            <a:r>
              <a:rPr lang="tr-TR" b="0" dirty="0"/>
              <a:t>Çalışma iznine başvurulan işyerinde çalışan geçici koruma sağlanan yabancı sayısı, işyerinde çalışan Türk vatandaşı sayısının %10’nu geçemez. </a:t>
            </a:r>
          </a:p>
          <a:p>
            <a:pPr algn="just"/>
            <a:r>
              <a:rPr lang="tr-TR" b="0" dirty="0"/>
              <a:t>Toplam çalışan sayısı 10’dan az olan işyerlerinde, </a:t>
            </a:r>
            <a:r>
              <a:rPr lang="tr-TR" b="0" u="sng" dirty="0"/>
              <a:t>en fazla 1 </a:t>
            </a:r>
            <a:r>
              <a:rPr lang="tr-TR" b="0" dirty="0"/>
              <a:t>geçici koruma sağlanan yabancının çalışmasına izin verilebilir. </a:t>
            </a:r>
          </a:p>
          <a:p>
            <a:pPr algn="just"/>
            <a:r>
              <a:rPr lang="tr-TR" b="0" dirty="0"/>
              <a:t>İşveren tarafından; işyerinin kayıtlı bulunduğu Çalışma ve İş Kurumu İl Müdürlüğünden, çalışma izni başvurusu tarihinden önceki dört haftalık süre içerisinde yabancının çalıştırılacağı işi yapacak aynı nitelikte Türk vatandaşı bulunamadığının belgelendirildiği başvurularda istihdam kotası uygulanmayabilir. </a:t>
            </a:r>
          </a:p>
          <a:p>
            <a:pPr algn="just"/>
            <a:r>
              <a:rPr lang="tr-TR" altLang="tr-TR" b="0" dirty="0" smtClean="0"/>
              <a:t>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47</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387373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600"/>
              </a:spcBef>
            </a:pPr>
            <a:r>
              <a:rPr lang="tr-TR" altLang="tr-TR" dirty="0">
                <a:solidFill>
                  <a:srgbClr val="FF0000"/>
                </a:solidFill>
                <a:ea typeface="Batang" pitchFamily="18" charset="-127"/>
              </a:rPr>
              <a:t>6735 SAYILI KANUNA İLİŞKİN ÖNCELİKLİ TEFTİŞ KONULARI</a:t>
            </a:r>
          </a:p>
          <a:p>
            <a:pPr algn="just" defTabSz="685800">
              <a:lnSpc>
                <a:spcPct val="114000"/>
              </a:lnSpc>
              <a:spcBef>
                <a:spcPts val="600"/>
              </a:spcBef>
            </a:pPr>
            <a:r>
              <a:rPr lang="tr-TR" dirty="0" smtClean="0">
                <a:solidFill>
                  <a:srgbClr val="FF0000"/>
                </a:solidFill>
              </a:rPr>
              <a:t>YABANCI </a:t>
            </a:r>
            <a:r>
              <a:rPr lang="tr-TR" dirty="0">
                <a:solidFill>
                  <a:srgbClr val="FF0000"/>
                </a:solidFill>
              </a:rPr>
              <a:t>ÇALIŞANLAR</a:t>
            </a:r>
          </a:p>
          <a:p>
            <a:pPr algn="just"/>
            <a:r>
              <a:rPr lang="tr-TR" dirty="0">
                <a:solidFill>
                  <a:srgbClr val="FF0000"/>
                </a:solidFill>
              </a:rPr>
              <a:t>GEÇİCİ KORUMA KAPSAMINDA OLAN YABANCILAR (SURİYELİLER</a:t>
            </a:r>
            <a:r>
              <a:rPr lang="tr-TR" dirty="0" smtClean="0">
                <a:solidFill>
                  <a:srgbClr val="FF0000"/>
                </a:solidFill>
              </a:rPr>
              <a:t>)</a:t>
            </a:r>
          </a:p>
          <a:p>
            <a:pPr algn="just"/>
            <a:r>
              <a:rPr lang="tr-TR" dirty="0"/>
              <a:t/>
            </a:r>
            <a:br>
              <a:rPr lang="tr-TR" dirty="0"/>
            </a:br>
            <a:r>
              <a:rPr lang="tr-TR" b="0" dirty="0" smtClean="0"/>
              <a:t>Geçici </a:t>
            </a:r>
            <a:r>
              <a:rPr lang="tr-TR" b="0" dirty="0"/>
              <a:t>koruma sağlanan yabancılara asgari ücretin altında ücret ödenemez. </a:t>
            </a:r>
            <a:endParaRPr lang="tr-TR" b="0" dirty="0">
              <a:ea typeface="Calibri" panose="020F0502020204030204" pitchFamily="34" charset="0"/>
            </a:endParaRPr>
          </a:p>
          <a:p>
            <a:pPr algn="just"/>
            <a:r>
              <a:rPr lang="tr-TR" b="0" dirty="0" smtClean="0"/>
              <a:t>Geçici  </a:t>
            </a:r>
            <a:r>
              <a:rPr lang="tr-TR" b="0" dirty="0"/>
              <a:t>koruma  sağlanan  yabancılar,  en  az  altı  aylık  geçici  koruma  süresinin doldurulmuş  olması  koşuluyla,  Türkiye  İş  Kurumu  tarafından  aktif  işgücü  hizmetleri  kapsamında düzenlenen kurs ve programlara katılabilir ve bu kapsamda bir işyerinde mesleki  eğitim ve işbaşı eğitimi görebilirler.</a:t>
            </a:r>
          </a:p>
          <a:p>
            <a:pPr algn="just"/>
            <a:r>
              <a:rPr lang="tr-TR" b="0" dirty="0"/>
              <a:t>Geçici koruma sağlanan yabancılara her seferinde en fazla 1 (bir) yıl süreli çalışma izni verilecektir.</a:t>
            </a:r>
          </a:p>
          <a:p>
            <a:pPr algn="just"/>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48</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1388083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600"/>
              </a:spcBef>
            </a:pPr>
            <a:r>
              <a:rPr lang="tr-TR" altLang="tr-TR" dirty="0">
                <a:solidFill>
                  <a:srgbClr val="FF0000"/>
                </a:solidFill>
                <a:ea typeface="Batang" pitchFamily="18" charset="-127"/>
              </a:rPr>
              <a:t>6735 SAYILI KANUNA İLİŞKİN ÖNCELİKLİ TEFTİŞ KONULARI</a:t>
            </a:r>
          </a:p>
          <a:p>
            <a:pPr algn="just" defTabSz="685800">
              <a:lnSpc>
                <a:spcPct val="114000"/>
              </a:lnSpc>
              <a:spcBef>
                <a:spcPts val="600"/>
              </a:spcBef>
            </a:pPr>
            <a:r>
              <a:rPr lang="tr-TR" dirty="0" smtClean="0">
                <a:solidFill>
                  <a:srgbClr val="FF0000"/>
                </a:solidFill>
              </a:rPr>
              <a:t>YABANCI </a:t>
            </a:r>
            <a:r>
              <a:rPr lang="tr-TR" dirty="0">
                <a:solidFill>
                  <a:srgbClr val="FF0000"/>
                </a:solidFill>
              </a:rPr>
              <a:t>ÇALIŞANLAR</a:t>
            </a:r>
          </a:p>
          <a:p>
            <a:pPr algn="just"/>
            <a:r>
              <a:rPr lang="tr-TR" dirty="0" smtClean="0">
                <a:solidFill>
                  <a:srgbClr val="FF0000"/>
                </a:solidFill>
              </a:rPr>
              <a:t>DENETİM</a:t>
            </a:r>
          </a:p>
          <a:p>
            <a:pPr algn="just"/>
            <a:r>
              <a:rPr lang="tr-TR" dirty="0"/>
              <a:t/>
            </a:r>
            <a:br>
              <a:rPr lang="tr-TR" dirty="0"/>
            </a:br>
            <a:r>
              <a:rPr lang="tr-TR" b="0" dirty="0"/>
              <a:t>Çalışma izni olmaksızın çalıştığı tespit edilen yabancılar ve işverenleri hakkında idari para cezası uygulanmaktadır. İzinsiz çalışmanın tekrarı hâlinde idarî para cezaları bir kat artırılarak uygulanmaktadır. Çalışma izni bulunmadan çalıştığı tespit edilen yabancılar sınır dışı edilmek üzere İçişleri Bakanlığına bildirilir. </a:t>
            </a:r>
          </a:p>
          <a:p>
            <a:pPr algn="just"/>
            <a:endParaRPr lang="tr-TR" b="0" dirty="0" smtClean="0"/>
          </a:p>
          <a:p>
            <a:pPr algn="just"/>
            <a:r>
              <a:rPr lang="tr-TR" b="0" dirty="0" smtClean="0"/>
              <a:t>Çalışma </a:t>
            </a:r>
            <a:r>
              <a:rPr lang="tr-TR" b="0" dirty="0"/>
              <a:t>izni bulunmayan yabancıyı çalıştıran işveren veya işveren vekili yabancının ve varsa eş ve çocuklarının konaklama giderlerini, ülkelerine dönmeleri için gerekli masrafları ve gerektiğinde sağlık harcamalarını karşılamak zorundadır. </a:t>
            </a:r>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49</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4041304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9"/>
            <a:ext cx="7886700" cy="991724"/>
          </a:xfrm>
        </p:spPr>
        <p:txBody>
          <a:bodyPr/>
          <a:lstStyle/>
          <a:p>
            <a:pPr algn="ctr"/>
            <a:r>
              <a:rPr lang="tr-TR" b="1" dirty="0" smtClean="0">
                <a:solidFill>
                  <a:schemeClr val="bg1"/>
                </a:solidFill>
              </a:rPr>
              <a:t>Teftiş Faaliyetleri</a:t>
            </a:r>
            <a:endParaRPr lang="tr-TR" dirty="0">
              <a:solidFill>
                <a:schemeClr val="bg1"/>
              </a:solidFill>
            </a:endParaRPr>
          </a:p>
        </p:txBody>
      </p:sp>
      <p:sp>
        <p:nvSpPr>
          <p:cNvPr id="4" name="Slayt Numarası Yer Tutucusu 3"/>
          <p:cNvSpPr>
            <a:spLocks noGrp="1"/>
          </p:cNvSpPr>
          <p:nvPr>
            <p:ph type="sldNum" sz="quarter" idx="12"/>
          </p:nvPr>
        </p:nvSpPr>
        <p:spPr/>
        <p:txBody>
          <a:bodyPr/>
          <a:lstStyle/>
          <a:p>
            <a:fld id="{F01F3D7E-AC51-4D34-B066-A9501F56C695}" type="slidenum">
              <a:rPr lang="tr-TR" smtClean="0"/>
              <a:t>5</a:t>
            </a:fld>
            <a:endParaRPr lang="tr-TR"/>
          </a:p>
        </p:txBody>
      </p:sp>
      <p:graphicFrame>
        <p:nvGraphicFramePr>
          <p:cNvPr id="6" name="Diyagram 5"/>
          <p:cNvGraphicFramePr/>
          <p:nvPr>
            <p:extLst>
              <p:ext uri="{D42A27DB-BD31-4B8C-83A1-F6EECF244321}">
                <p14:modId xmlns:p14="http://schemas.microsoft.com/office/powerpoint/2010/main" val="2117654992"/>
              </p:ext>
            </p:extLst>
          </p:nvPr>
        </p:nvGraphicFramePr>
        <p:xfrm>
          <a:off x="3190772" y="1356853"/>
          <a:ext cx="5810455" cy="365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880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smtClean="0">
                <a:solidFill>
                  <a:srgbClr val="FF0000"/>
                </a:solidFill>
                <a:ea typeface="Batang" pitchFamily="18" charset="-127"/>
              </a:rPr>
              <a:t>5510 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KAYITDIŞI </a:t>
            </a:r>
            <a:r>
              <a:rPr lang="tr-TR" dirty="0">
                <a:solidFill>
                  <a:srgbClr val="FF0000"/>
                </a:solidFill>
              </a:rPr>
              <a:t>ÇALIŞMA</a:t>
            </a:r>
          </a:p>
          <a:p>
            <a:pPr algn="just"/>
            <a:endParaRPr lang="tr-TR" dirty="0" smtClean="0"/>
          </a:p>
          <a:p>
            <a:pPr algn="just"/>
            <a:r>
              <a:rPr lang="tr-TR" b="0" dirty="0"/>
              <a:t>5510 sayılı Sosyal Sigortalar ve Genel Sağlık Sigortası Kanununa göre, yazılı veya sözlü bir sözleşme ile fiilen çalıştırılan işçinin işe başlamadan önce Sosyal Güvenlik Kurumu’na (SGK) sigorta giriş bildirimlerinin yapılması gerekir. </a:t>
            </a:r>
          </a:p>
          <a:p>
            <a:pPr algn="just"/>
            <a:r>
              <a:rPr lang="tr-TR" b="0" dirty="0"/>
              <a:t>Denetimlerde, iş yerinde o an bulunan tüm çalışanların sigorta girişlerinin bulunması gerekmektedir.</a:t>
            </a:r>
          </a:p>
          <a:p>
            <a:pPr algn="just"/>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50</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175933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smtClean="0">
                <a:solidFill>
                  <a:srgbClr val="FF0000"/>
                </a:solidFill>
                <a:ea typeface="Batang" pitchFamily="18" charset="-127"/>
              </a:rPr>
              <a:t>5510 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KAYITDIŞI </a:t>
            </a:r>
            <a:r>
              <a:rPr lang="tr-TR" dirty="0">
                <a:solidFill>
                  <a:srgbClr val="FF0000"/>
                </a:solidFill>
              </a:rPr>
              <a:t>ÇALIŞMA</a:t>
            </a:r>
          </a:p>
          <a:p>
            <a:pPr algn="just"/>
            <a:endParaRPr lang="tr-TR" dirty="0" smtClean="0"/>
          </a:p>
          <a:p>
            <a:pPr algn="just"/>
            <a:r>
              <a:rPr lang="tr-TR" b="0" dirty="0"/>
              <a:t>Kayıt dışı işçi çalıştırılması, sigortasız işçi çalıştırılması kanunen yasaklanmıştır. </a:t>
            </a:r>
          </a:p>
          <a:p>
            <a:pPr algn="just"/>
            <a:r>
              <a:rPr lang="tr-TR" b="0" dirty="0"/>
              <a:t>Sigortasız işçi çalıştırma cezası durumun tespit edilmesine göre değişiklik göstermektedir. İşveren işe aldığı her bir çalışanı sigortalı yaptırmak durumundadır. Bununla birlikte çalışana ödenen ücret ile gerçek ücret arasında da bir fark bulunmamalıdır. Diğer bir deyişle fiili ücret–</a:t>
            </a:r>
            <a:r>
              <a:rPr lang="tr-TR" b="0" dirty="0" err="1"/>
              <a:t>kaydi</a:t>
            </a:r>
            <a:r>
              <a:rPr lang="tr-TR" b="0" dirty="0"/>
              <a:t> ücret arasında bir fark bulunmamalı, kayıtlara yansıtılan dışında elden ücret ödemesi gerçekleştirilmemelidir. </a:t>
            </a:r>
          </a:p>
          <a:p>
            <a:pPr algn="just"/>
            <a:r>
              <a:rPr lang="tr-TR" b="0" dirty="0"/>
              <a:t>Sigorta, çalışanın işe başladığı tarihten itibaren gerçek ücret üzerinden yapılmalıdır. </a:t>
            </a:r>
          </a:p>
          <a:p>
            <a:pPr algn="just"/>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51</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159614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smtClean="0">
                <a:solidFill>
                  <a:srgbClr val="FF0000"/>
                </a:solidFill>
                <a:ea typeface="Batang" pitchFamily="18" charset="-127"/>
              </a:rPr>
              <a:t>5510 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KAYITDIŞI </a:t>
            </a:r>
            <a:r>
              <a:rPr lang="tr-TR" dirty="0">
                <a:solidFill>
                  <a:srgbClr val="FF0000"/>
                </a:solidFill>
              </a:rPr>
              <a:t>ÇALIŞMA</a:t>
            </a:r>
          </a:p>
          <a:p>
            <a:pPr algn="just"/>
            <a:r>
              <a:rPr lang="tr-TR" b="0" dirty="0"/>
              <a:t>5510 sayılı Sosyal Sigortalar ve Genel Sağlık Sigortası Kanunu’nun 59 uncu maddesi uyarınca; işyerlerinde gerçekleştirilen soruşturma, denetim ve incelemeler sırasında, sigortasız çalıştırılan tespiti durumunda, sigortasız çalıştırılanlar Sosyal Güvenlik Kurumuna bildirilmektedir. </a:t>
            </a:r>
          </a:p>
          <a:p>
            <a:pPr algn="just"/>
            <a:r>
              <a:rPr lang="tr-TR" b="0" dirty="0"/>
              <a:t>SGK bu durumda; SSGSSK 102’inci maddesi uyarınca</a:t>
            </a:r>
          </a:p>
          <a:p>
            <a:pPr marL="342900" indent="-342900" algn="just">
              <a:buFont typeface="Wingdings" panose="05000000000000000000" pitchFamily="2" charset="2"/>
              <a:buChar char="Ø"/>
            </a:pPr>
            <a:r>
              <a:rPr lang="tr-TR" b="0" dirty="0"/>
              <a:t>Sigortasız çalıştığı tespit edilen işçi başına işe giriş bildirgesinin verilmemesi nedeniyle asgari ücretin iki katı tutarında,</a:t>
            </a:r>
          </a:p>
          <a:p>
            <a:pPr marL="342900" indent="-342900" algn="just">
              <a:buFont typeface="Wingdings" panose="05000000000000000000" pitchFamily="2" charset="2"/>
              <a:buChar char="Ø"/>
            </a:pPr>
            <a:r>
              <a:rPr lang="tr-TR" b="0" dirty="0"/>
              <a:t>Beyannamede hizmet veya kazançların Kuruma bildirilmediği veya eksik bildirildiği tespiti dolayısıyla işverenin her bir işyeri için de her ay asgari ücretin üç katına kadar idari para cezası uygulamaktadır.</a:t>
            </a:r>
            <a:r>
              <a:rPr lang="tr-TR" b="0" i="1" dirty="0"/>
              <a:t>(01 Temmuz 2023'ten itibaren Asgari Ücretin brüt tutarı 13 bin 414 lira 50 kuruştur.) </a:t>
            </a:r>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52</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2729948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8258" y="1236683"/>
            <a:ext cx="10805651" cy="5102942"/>
          </a:xfrm>
        </p:spPr>
        <p:txBody>
          <a:bodyPr>
            <a:noAutofit/>
          </a:bodyPr>
          <a:lstStyle/>
          <a:p>
            <a:pPr algn="ctr" defTabSz="685800">
              <a:lnSpc>
                <a:spcPct val="114000"/>
              </a:lnSpc>
              <a:spcBef>
                <a:spcPts val="750"/>
              </a:spcBef>
            </a:pPr>
            <a:r>
              <a:rPr lang="tr-TR" altLang="tr-TR" dirty="0" smtClean="0">
                <a:solidFill>
                  <a:srgbClr val="FF0000"/>
                </a:solidFill>
                <a:ea typeface="Batang" pitchFamily="18" charset="-127"/>
              </a:rPr>
              <a:t>5510 SAYILI KANUNA İLİŞKİN </a:t>
            </a:r>
            <a:r>
              <a:rPr lang="tr-TR" altLang="tr-TR" b="1" dirty="0" smtClean="0">
                <a:solidFill>
                  <a:srgbClr val="FF0000"/>
                </a:solidFill>
                <a:ea typeface="Batang" pitchFamily="18" charset="-127"/>
              </a:rPr>
              <a:t>ÖNCELİKLİ TEFTİŞ KONULARI</a:t>
            </a:r>
          </a:p>
          <a:p>
            <a:pPr algn="just" defTabSz="685800">
              <a:lnSpc>
                <a:spcPct val="114000"/>
              </a:lnSpc>
              <a:spcBef>
                <a:spcPts val="600"/>
              </a:spcBef>
            </a:pPr>
            <a:r>
              <a:rPr lang="tr-TR" dirty="0" smtClean="0">
                <a:solidFill>
                  <a:srgbClr val="FF0000"/>
                </a:solidFill>
              </a:rPr>
              <a:t>KAYITDIŞI </a:t>
            </a:r>
            <a:r>
              <a:rPr lang="tr-TR" dirty="0">
                <a:solidFill>
                  <a:srgbClr val="FF0000"/>
                </a:solidFill>
              </a:rPr>
              <a:t>ÇALIŞMA</a:t>
            </a:r>
          </a:p>
          <a:p>
            <a:r>
              <a:rPr lang="tr-TR" b="0" u="sng" dirty="0">
                <a:solidFill>
                  <a:srgbClr val="FF0000"/>
                </a:solidFill>
              </a:rPr>
              <a:t>Sigortasız çalıştırılan bir işçinin iş kazası geçirmesi durumunda;</a:t>
            </a:r>
          </a:p>
          <a:p>
            <a:pPr algn="just"/>
            <a:r>
              <a:rPr lang="tr-TR" b="0" dirty="0"/>
              <a:t>İş kazası geçiren işçinin sigorta kaydı bulunmadığının tespiti halinde sigortasız işçi çalıştıran işverenlere ceza uygulanmakla kalmaz, iş yerleri tarafından sigortası yaptırılmayan ve iş kazası geçiren sigortalının tazminatı ve kazadan doğacak her türlü ödeme işveren tarafından karşılanır.</a:t>
            </a:r>
          </a:p>
          <a:p>
            <a:pPr algn="just"/>
            <a:endParaRPr lang="tr-TR" altLang="tr-TR" b="0" dirty="0"/>
          </a:p>
          <a:p>
            <a:pPr algn="just"/>
            <a:endParaRPr lang="tr-TR" altLang="tr-TR" b="0" dirty="0"/>
          </a:p>
          <a:p>
            <a:pPr algn="just">
              <a:lnSpc>
                <a:spcPct val="114000"/>
              </a:lnSpc>
              <a:spcBef>
                <a:spcPts val="600"/>
              </a:spcBef>
            </a:pPr>
            <a:endParaRPr lang="tr-TR" b="0" dirty="0"/>
          </a:p>
          <a:p>
            <a:pPr algn="just" defTabSz="685800" fontAlgn="t">
              <a:lnSpc>
                <a:spcPct val="114000"/>
              </a:lnSpc>
              <a:spcBef>
                <a:spcPts val="600"/>
              </a:spcBef>
            </a:pPr>
            <a:r>
              <a:rPr lang="tr-TR" b="0" dirty="0" smtClean="0">
                <a:solidFill>
                  <a:prstClr val="black"/>
                </a:solidFill>
              </a:rPr>
              <a:t> </a:t>
            </a:r>
            <a:endParaRPr lang="tr-TR" altLang="tr-TR" sz="2800" b="0" dirty="0">
              <a:solidFill>
                <a:srgbClr val="FF0000"/>
              </a:solidFill>
            </a:endParaRPr>
          </a:p>
          <a:p>
            <a:pPr marL="84138" algn="just" defTabSz="685800">
              <a:lnSpc>
                <a:spcPct val="114000"/>
              </a:lnSpc>
              <a:spcBef>
                <a:spcPts val="750"/>
              </a:spcBef>
              <a:buNone/>
              <a:defRPr/>
            </a:pPr>
            <a:endParaRPr lang="tr-TR" altLang="tr-TR" b="0" dirty="0">
              <a:solidFill>
                <a:prstClr val="black"/>
              </a:solidFill>
              <a:ea typeface="Batang" pitchFamily="18" charset="-127"/>
            </a:endParaRPr>
          </a:p>
          <a:p>
            <a:pPr marL="0" indent="0" algn="just" defTabSz="685800">
              <a:lnSpc>
                <a:spcPct val="114000"/>
              </a:lnSpc>
              <a:spcBef>
                <a:spcPts val="750"/>
              </a:spcBef>
              <a:buNone/>
              <a:defRPr/>
            </a:pPr>
            <a:endParaRPr lang="tr-TR" sz="2000" dirty="0">
              <a:solidFill>
                <a:prstClr val="black"/>
              </a:solidFill>
              <a:ea typeface="Batang" pitchFamily="18" charset="-127"/>
            </a:endParaRPr>
          </a:p>
        </p:txBody>
      </p:sp>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p:txBody>
          <a:bodyPr/>
          <a:lstStyle/>
          <a:p>
            <a:fld id="{AA2C244E-E5AC-4366-B513-6933B17218AE}" type="slidenum">
              <a:rPr lang="tr-TR" smtClean="0"/>
              <a:pPr/>
              <a:t>53</a:t>
            </a:fld>
            <a:endParaRPr lang="tr-TR" dirty="0"/>
          </a:p>
        </p:txBody>
      </p:sp>
      <p:sp>
        <p:nvSpPr>
          <p:cNvPr id="5" name="Unvan 2">
            <a:extLst>
              <a:ext uri="{FF2B5EF4-FFF2-40B4-BE49-F238E27FC236}">
                <a16:creationId xmlns:a16="http://schemas.microsoft.com/office/drawing/2014/main" id="{7554ECF3-B496-43D1-BCAA-3EB466CC6443}"/>
              </a:ext>
            </a:extLst>
          </p:cNvPr>
          <p:cNvSpPr txBox="1">
            <a:spLocks/>
          </p:cNvSpPr>
          <p:nvPr/>
        </p:nvSpPr>
        <p:spPr>
          <a:xfrm>
            <a:off x="2936162" y="481782"/>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lvl="0">
              <a:defRPr/>
            </a:pPr>
            <a:r>
              <a:rPr lang="tr-TR" dirty="0">
                <a:solidFill>
                  <a:prstClr val="white"/>
                </a:solidFill>
              </a:rPr>
              <a:t>Eşit Davranma İlkesi</a:t>
            </a:r>
            <a:endParaRPr lang="tr-TR" sz="2800" dirty="0">
              <a:solidFill>
                <a:sysClr val="window" lastClr="FFFFFF"/>
              </a:solidFill>
            </a:endParaRPr>
          </a:p>
        </p:txBody>
      </p:sp>
    </p:spTree>
    <p:extLst>
      <p:ext uri="{BB962C8B-B14F-4D97-AF65-F5344CB8AC3E}">
        <p14:creationId xmlns:p14="http://schemas.microsoft.com/office/powerpoint/2010/main" val="3293980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BA86B1-8230-4F16-AA4F-4D38261DAF57}"/>
              </a:ext>
            </a:extLst>
          </p:cNvPr>
          <p:cNvSpPr txBox="1">
            <a:spLocks/>
          </p:cNvSpPr>
          <p:nvPr/>
        </p:nvSpPr>
        <p:spPr>
          <a:xfrm>
            <a:off x="2745168" y="3541059"/>
            <a:ext cx="6977201" cy="68015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5400" kern="1200">
                <a:solidFill>
                  <a:schemeClr val="tx1"/>
                </a:solidFill>
                <a:latin typeface="Garamond" panose="02020404030301010803" pitchFamily="18" charset="0"/>
                <a:ea typeface="+mj-ea"/>
                <a:cs typeface="Times New Roman" panose="02020603050405020304" pitchFamily="18" charset="0"/>
              </a:defRPr>
            </a:lvl1pPr>
          </a:lstStyle>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defRPr/>
            </a:pPr>
            <a:endParaRPr lang="tr-TR" sz="2000" b="1" dirty="0">
              <a:latin typeface="Times New Roman" panose="02020603050405020304" pitchFamily="18" charset="0"/>
            </a:endParaRPr>
          </a:p>
          <a:p>
            <a:pPr lvl="0"/>
            <a:r>
              <a:rPr lang="tr-TR" sz="2800" dirty="0">
                <a:solidFill>
                  <a:srgbClr val="FF0000"/>
                </a:solidFill>
                <a:effectLst>
                  <a:outerShdw blurRad="38100" dist="38100" dir="2700000" algn="tl">
                    <a:srgbClr val="000000">
                      <a:alpha val="43137"/>
                    </a:srgbClr>
                  </a:outerShdw>
                </a:effectLst>
                <a:latin typeface="Times New Roman" panose="02020603050405020304" pitchFamily="18" charset="0"/>
              </a:rPr>
              <a:t>	</a:t>
            </a:r>
            <a:r>
              <a:rPr lang="tr-TR" sz="2800" dirty="0" smtClean="0">
                <a:solidFill>
                  <a:srgbClr val="FF0000"/>
                </a:solidFill>
                <a:effectLst>
                  <a:outerShdw blurRad="38100" dist="38100" dir="2700000" algn="tl">
                    <a:srgbClr val="000000">
                      <a:alpha val="43137"/>
                    </a:srgbClr>
                  </a:outerShdw>
                </a:effectLst>
                <a:latin typeface="Times New Roman" panose="02020603050405020304" pitchFamily="18" charset="0"/>
              </a:rPr>
              <a:t>ÇALIŞMA ORTAMINA YÖNELİK FAALİYETLER</a:t>
            </a:r>
            <a:endParaRPr lang="tr-TR" sz="2800" dirty="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sp>
        <p:nvSpPr>
          <p:cNvPr id="3" name="Alt Başlık 2">
            <a:extLst>
              <a:ext uri="{FF2B5EF4-FFF2-40B4-BE49-F238E27FC236}">
                <a16:creationId xmlns:a16="http://schemas.microsoft.com/office/drawing/2014/main" id="{D465C7D5-E1EF-4603-9450-21A96B432E8C}"/>
              </a:ext>
            </a:extLst>
          </p:cNvPr>
          <p:cNvSpPr txBox="1">
            <a:spLocks/>
          </p:cNvSpPr>
          <p:nvPr/>
        </p:nvSpPr>
        <p:spPr>
          <a:xfrm>
            <a:off x="2008279" y="4221215"/>
            <a:ext cx="8450981" cy="99960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Garamond" panose="02020404030301010803" pitchFamily="18" charset="0"/>
                <a:ea typeface="+mn-ea"/>
                <a:cs typeface="Times New Roman" panose="02020603050405020304" pitchFamily="18" charset="0"/>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defRPr/>
            </a:pPr>
            <a:endParaRPr lang="tr-TR" sz="1400" b="1" dirty="0">
              <a:solidFill>
                <a:sysClr val="windowText" lastClr="000000"/>
              </a:solidFill>
              <a:latin typeface="Times New Roman" panose="02020603050405020304" pitchFamily="18" charset="0"/>
            </a:endParaRPr>
          </a:p>
          <a:p>
            <a:pPr>
              <a:defRPr/>
            </a:pPr>
            <a:endParaRPr lang="tr-TR" sz="1400" b="1" dirty="0">
              <a:solidFill>
                <a:sysClr val="windowText" lastClr="000000"/>
              </a:solidFill>
              <a:latin typeface="Times New Roman" panose="02020603050405020304" pitchFamily="18" charset="0"/>
            </a:endParaRPr>
          </a:p>
          <a:p>
            <a:pPr>
              <a:defRPr/>
            </a:pPr>
            <a:endParaRPr lang="tr-TR" sz="1400" b="1" dirty="0">
              <a:solidFill>
                <a:sysClr val="windowText" lastClr="000000"/>
              </a:solidFill>
              <a:latin typeface="Times New Roman" panose="02020603050405020304" pitchFamily="18" charset="0"/>
            </a:endParaRPr>
          </a:p>
        </p:txBody>
      </p:sp>
    </p:spTree>
    <p:extLst>
      <p:ext uri="{BB962C8B-B14F-4D97-AF65-F5344CB8AC3E}">
        <p14:creationId xmlns:p14="http://schemas.microsoft.com/office/powerpoint/2010/main" val="730502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Amacı </a:t>
            </a:r>
            <a:r>
              <a:rPr lang="tr-TR" sz="1600" dirty="0" smtClean="0"/>
              <a:t>(Madde :1)</a:t>
            </a:r>
          </a:p>
          <a:p>
            <a:endParaRPr lang="tr-TR" dirty="0" smtClean="0"/>
          </a:p>
          <a:p>
            <a:pPr marL="342900" indent="-342900" algn="just">
              <a:buFont typeface="Arial" panose="020B0604020202020204" pitchFamily="34" charset="0"/>
              <a:buChar char="•"/>
            </a:pPr>
            <a:r>
              <a:rPr lang="tr-TR" b="0" dirty="0" smtClean="0"/>
              <a:t>İşyerlerinde iş sağlığı ve güvenliğini sağlamak </a:t>
            </a:r>
          </a:p>
          <a:p>
            <a:pPr marL="342900" indent="-342900" algn="just">
              <a:buFont typeface="Arial" panose="020B0604020202020204" pitchFamily="34" charset="0"/>
              <a:buChar char="•"/>
            </a:pPr>
            <a:r>
              <a:rPr lang="tr-TR" b="0" dirty="0" smtClean="0"/>
              <a:t>İşyerlerindeki mevcut sağlık ve güvenlik şartlarını iyileştirmek</a:t>
            </a:r>
          </a:p>
          <a:p>
            <a:pPr marL="342900" indent="-342900" algn="just">
              <a:buFont typeface="Arial" panose="020B0604020202020204" pitchFamily="34" charset="0"/>
              <a:buChar char="•"/>
            </a:pPr>
            <a:r>
              <a:rPr lang="tr-TR" b="0" dirty="0" smtClean="0"/>
              <a:t>İşveren ve çalışanların görev, yetki, sorumluluk, hak ve yükümlülüklerini düzenlemek</a:t>
            </a:r>
          </a:p>
          <a:p>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pPr/>
              <a:t>55</a:t>
            </a:fld>
            <a:endParaRPr lang="tr-TR"/>
          </a:p>
        </p:txBody>
      </p:sp>
      <p:sp>
        <p:nvSpPr>
          <p:cNvPr id="6" name="Unvan 1"/>
          <p:cNvSpPr>
            <a:spLocks noGrp="1"/>
          </p:cNvSpPr>
          <p:nvPr>
            <p:ph type="title"/>
          </p:nvPr>
        </p:nvSpPr>
        <p:spPr>
          <a:xfrm>
            <a:off x="2060975" y="761936"/>
            <a:ext cx="8396416" cy="973996"/>
          </a:xfrm>
        </p:spPr>
        <p:txBody>
          <a:bodyPr>
            <a:normAutofit fontScale="90000"/>
          </a:bodyPr>
          <a:lstStyle/>
          <a:p>
            <a:r>
              <a:rPr lang="tr-TR" dirty="0" smtClean="0"/>
              <a:t>6331 sayılı İş Sağlığı ve Güvenliği Kanunu</a:t>
            </a:r>
            <a:endParaRPr lang="tr-TR" dirty="0"/>
          </a:p>
        </p:txBody>
      </p:sp>
      <p:grpSp>
        <p:nvGrpSpPr>
          <p:cNvPr id="10" name="Group 124">
            <a:extLst>
              <a:ext uri="{FF2B5EF4-FFF2-40B4-BE49-F238E27FC236}">
                <a16:creationId xmlns:a16="http://schemas.microsoft.com/office/drawing/2014/main" id="{90A8BA2D-31DF-4D7A-931D-A64B522E1FED}"/>
              </a:ext>
            </a:extLst>
          </p:cNvPr>
          <p:cNvGrpSpPr>
            <a:grpSpLocks noChangeAspect="1"/>
          </p:cNvGrpSpPr>
          <p:nvPr/>
        </p:nvGrpSpPr>
        <p:grpSpPr>
          <a:xfrm>
            <a:off x="10199743" y="1735932"/>
            <a:ext cx="1154057" cy="1160472"/>
            <a:chOff x="9882188" y="3108325"/>
            <a:chExt cx="285750" cy="287338"/>
          </a:xfrm>
          <a:solidFill>
            <a:srgbClr val="C00000"/>
          </a:solidFill>
        </p:grpSpPr>
        <p:sp>
          <p:nvSpPr>
            <p:cNvPr id="11" name="Freeform 2284">
              <a:extLst>
                <a:ext uri="{FF2B5EF4-FFF2-40B4-BE49-F238E27FC236}">
                  <a16:creationId xmlns:a16="http://schemas.microsoft.com/office/drawing/2014/main" id="{5107C4A6-FBC9-4FF2-B216-E948BE0E9405}"/>
                </a:ext>
              </a:extLst>
            </p:cNvPr>
            <p:cNvSpPr>
              <a:spLocks/>
            </p:cNvSpPr>
            <p:nvPr/>
          </p:nvSpPr>
          <p:spPr bwMode="auto">
            <a:xfrm>
              <a:off x="9882188" y="3175000"/>
              <a:ext cx="219075" cy="220663"/>
            </a:xfrm>
            <a:custGeom>
              <a:avLst/>
              <a:gdLst>
                <a:gd name="T0" fmla="*/ 549 w 691"/>
                <a:gd name="T1" fmla="*/ 251 h 693"/>
                <a:gd name="T2" fmla="*/ 568 w 691"/>
                <a:gd name="T3" fmla="*/ 313 h 693"/>
                <a:gd name="T4" fmla="*/ 566 w 691"/>
                <a:gd name="T5" fmla="*/ 392 h 693"/>
                <a:gd name="T6" fmla="*/ 532 w 691"/>
                <a:gd name="T7" fmla="*/ 473 h 693"/>
                <a:gd name="T8" fmla="*/ 471 w 691"/>
                <a:gd name="T9" fmla="*/ 534 h 693"/>
                <a:gd name="T10" fmla="*/ 391 w 691"/>
                <a:gd name="T11" fmla="*/ 567 h 693"/>
                <a:gd name="T12" fmla="*/ 300 w 691"/>
                <a:gd name="T13" fmla="*/ 567 h 693"/>
                <a:gd name="T14" fmla="*/ 220 w 691"/>
                <a:gd name="T15" fmla="*/ 534 h 693"/>
                <a:gd name="T16" fmla="*/ 159 w 691"/>
                <a:gd name="T17" fmla="*/ 473 h 693"/>
                <a:gd name="T18" fmla="*/ 124 w 691"/>
                <a:gd name="T19" fmla="*/ 392 h 693"/>
                <a:gd name="T20" fmla="*/ 124 w 691"/>
                <a:gd name="T21" fmla="*/ 301 h 693"/>
                <a:gd name="T22" fmla="*/ 159 w 691"/>
                <a:gd name="T23" fmla="*/ 220 h 693"/>
                <a:gd name="T24" fmla="*/ 220 w 691"/>
                <a:gd name="T25" fmla="*/ 159 h 693"/>
                <a:gd name="T26" fmla="*/ 300 w 691"/>
                <a:gd name="T27" fmla="*/ 125 h 693"/>
                <a:gd name="T28" fmla="*/ 378 w 691"/>
                <a:gd name="T29" fmla="*/ 124 h 693"/>
                <a:gd name="T30" fmla="*/ 442 w 691"/>
                <a:gd name="T31" fmla="*/ 142 h 693"/>
                <a:gd name="T32" fmla="*/ 533 w 691"/>
                <a:gd name="T33" fmla="*/ 56 h 693"/>
                <a:gd name="T34" fmla="*/ 431 w 691"/>
                <a:gd name="T35" fmla="*/ 11 h 693"/>
                <a:gd name="T36" fmla="*/ 360 w 691"/>
                <a:gd name="T37" fmla="*/ 0 h 693"/>
                <a:gd name="T38" fmla="*/ 293 w 691"/>
                <a:gd name="T39" fmla="*/ 4 h 693"/>
                <a:gd name="T40" fmla="*/ 227 w 691"/>
                <a:gd name="T41" fmla="*/ 21 h 693"/>
                <a:gd name="T42" fmla="*/ 166 w 691"/>
                <a:gd name="T43" fmla="*/ 50 h 693"/>
                <a:gd name="T44" fmla="*/ 112 w 691"/>
                <a:gd name="T45" fmla="*/ 91 h 693"/>
                <a:gd name="T46" fmla="*/ 68 w 691"/>
                <a:gd name="T47" fmla="*/ 139 h 693"/>
                <a:gd name="T48" fmla="*/ 34 w 691"/>
                <a:gd name="T49" fmla="*/ 197 h 693"/>
                <a:gd name="T50" fmla="*/ 9 w 691"/>
                <a:gd name="T51" fmla="*/ 260 h 693"/>
                <a:gd name="T52" fmla="*/ 0 w 691"/>
                <a:gd name="T53" fmla="*/ 329 h 693"/>
                <a:gd name="T54" fmla="*/ 2 w 691"/>
                <a:gd name="T55" fmla="*/ 396 h 693"/>
                <a:gd name="T56" fmla="*/ 18 w 691"/>
                <a:gd name="T57" fmla="*/ 459 h 693"/>
                <a:gd name="T58" fmla="*/ 44 w 691"/>
                <a:gd name="T59" fmla="*/ 517 h 693"/>
                <a:gd name="T60" fmla="*/ 80 w 691"/>
                <a:gd name="T61" fmla="*/ 568 h 693"/>
                <a:gd name="T62" fmla="*/ 0 w 691"/>
                <a:gd name="T63" fmla="*/ 677 h 693"/>
                <a:gd name="T64" fmla="*/ 14 w 691"/>
                <a:gd name="T65" fmla="*/ 693 h 693"/>
                <a:gd name="T66" fmla="*/ 123 w 691"/>
                <a:gd name="T67" fmla="*/ 611 h 693"/>
                <a:gd name="T68" fmla="*/ 174 w 691"/>
                <a:gd name="T69" fmla="*/ 647 h 693"/>
                <a:gd name="T70" fmla="*/ 233 w 691"/>
                <a:gd name="T71" fmla="*/ 673 h 693"/>
                <a:gd name="T72" fmla="*/ 295 w 691"/>
                <a:gd name="T73" fmla="*/ 689 h 693"/>
                <a:gd name="T74" fmla="*/ 362 w 691"/>
                <a:gd name="T75" fmla="*/ 691 h 693"/>
                <a:gd name="T76" fmla="*/ 427 w 691"/>
                <a:gd name="T77" fmla="*/ 683 h 693"/>
                <a:gd name="T78" fmla="*/ 487 w 691"/>
                <a:gd name="T79" fmla="*/ 662 h 693"/>
                <a:gd name="T80" fmla="*/ 542 w 691"/>
                <a:gd name="T81" fmla="*/ 630 h 693"/>
                <a:gd name="T82" fmla="*/ 665 w 691"/>
                <a:gd name="T83" fmla="*/ 688 h 693"/>
                <a:gd name="T84" fmla="*/ 686 w 691"/>
                <a:gd name="T85" fmla="*/ 688 h 693"/>
                <a:gd name="T86" fmla="*/ 686 w 691"/>
                <a:gd name="T87" fmla="*/ 667 h 693"/>
                <a:gd name="T88" fmla="*/ 630 w 691"/>
                <a:gd name="T89" fmla="*/ 544 h 693"/>
                <a:gd name="T90" fmla="*/ 661 w 691"/>
                <a:gd name="T91" fmla="*/ 489 h 693"/>
                <a:gd name="T92" fmla="*/ 681 w 691"/>
                <a:gd name="T93" fmla="*/ 428 h 693"/>
                <a:gd name="T94" fmla="*/ 691 w 691"/>
                <a:gd name="T95" fmla="*/ 363 h 693"/>
                <a:gd name="T96" fmla="*/ 689 w 691"/>
                <a:gd name="T97" fmla="*/ 303 h 693"/>
                <a:gd name="T98" fmla="*/ 662 w 691"/>
                <a:gd name="T99" fmla="*/ 207 h 693"/>
                <a:gd name="T100" fmla="*/ 619 w 691"/>
                <a:gd name="T101" fmla="*/ 136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1" h="693">
                  <a:moveTo>
                    <a:pt x="619" y="136"/>
                  </a:moveTo>
                  <a:lnTo>
                    <a:pt x="533" y="222"/>
                  </a:lnTo>
                  <a:lnTo>
                    <a:pt x="542" y="236"/>
                  </a:lnTo>
                  <a:lnTo>
                    <a:pt x="549" y="251"/>
                  </a:lnTo>
                  <a:lnTo>
                    <a:pt x="555" y="265"/>
                  </a:lnTo>
                  <a:lnTo>
                    <a:pt x="560" y="280"/>
                  </a:lnTo>
                  <a:lnTo>
                    <a:pt x="565" y="296"/>
                  </a:lnTo>
                  <a:lnTo>
                    <a:pt x="568" y="313"/>
                  </a:lnTo>
                  <a:lnTo>
                    <a:pt x="570" y="329"/>
                  </a:lnTo>
                  <a:lnTo>
                    <a:pt x="571" y="346"/>
                  </a:lnTo>
                  <a:lnTo>
                    <a:pt x="570" y="369"/>
                  </a:lnTo>
                  <a:lnTo>
                    <a:pt x="566" y="392"/>
                  </a:lnTo>
                  <a:lnTo>
                    <a:pt x="560" y="413"/>
                  </a:lnTo>
                  <a:lnTo>
                    <a:pt x="553" y="434"/>
                  </a:lnTo>
                  <a:lnTo>
                    <a:pt x="543" y="453"/>
                  </a:lnTo>
                  <a:lnTo>
                    <a:pt x="532" y="473"/>
                  </a:lnTo>
                  <a:lnTo>
                    <a:pt x="519" y="490"/>
                  </a:lnTo>
                  <a:lnTo>
                    <a:pt x="504" y="506"/>
                  </a:lnTo>
                  <a:lnTo>
                    <a:pt x="488" y="520"/>
                  </a:lnTo>
                  <a:lnTo>
                    <a:pt x="471" y="534"/>
                  </a:lnTo>
                  <a:lnTo>
                    <a:pt x="453" y="545"/>
                  </a:lnTo>
                  <a:lnTo>
                    <a:pt x="433" y="555"/>
                  </a:lnTo>
                  <a:lnTo>
                    <a:pt x="413" y="562"/>
                  </a:lnTo>
                  <a:lnTo>
                    <a:pt x="391" y="567"/>
                  </a:lnTo>
                  <a:lnTo>
                    <a:pt x="369" y="571"/>
                  </a:lnTo>
                  <a:lnTo>
                    <a:pt x="345" y="572"/>
                  </a:lnTo>
                  <a:lnTo>
                    <a:pt x="322" y="571"/>
                  </a:lnTo>
                  <a:lnTo>
                    <a:pt x="300" y="567"/>
                  </a:lnTo>
                  <a:lnTo>
                    <a:pt x="278" y="562"/>
                  </a:lnTo>
                  <a:lnTo>
                    <a:pt x="257" y="555"/>
                  </a:lnTo>
                  <a:lnTo>
                    <a:pt x="238" y="545"/>
                  </a:lnTo>
                  <a:lnTo>
                    <a:pt x="220" y="534"/>
                  </a:lnTo>
                  <a:lnTo>
                    <a:pt x="201" y="520"/>
                  </a:lnTo>
                  <a:lnTo>
                    <a:pt x="185" y="506"/>
                  </a:lnTo>
                  <a:lnTo>
                    <a:pt x="171" y="490"/>
                  </a:lnTo>
                  <a:lnTo>
                    <a:pt x="159" y="473"/>
                  </a:lnTo>
                  <a:lnTo>
                    <a:pt x="146" y="453"/>
                  </a:lnTo>
                  <a:lnTo>
                    <a:pt x="138" y="434"/>
                  </a:lnTo>
                  <a:lnTo>
                    <a:pt x="129" y="413"/>
                  </a:lnTo>
                  <a:lnTo>
                    <a:pt x="124" y="392"/>
                  </a:lnTo>
                  <a:lnTo>
                    <a:pt x="121" y="369"/>
                  </a:lnTo>
                  <a:lnTo>
                    <a:pt x="119" y="346"/>
                  </a:lnTo>
                  <a:lnTo>
                    <a:pt x="121" y="324"/>
                  </a:lnTo>
                  <a:lnTo>
                    <a:pt x="124" y="301"/>
                  </a:lnTo>
                  <a:lnTo>
                    <a:pt x="129" y="280"/>
                  </a:lnTo>
                  <a:lnTo>
                    <a:pt x="138" y="259"/>
                  </a:lnTo>
                  <a:lnTo>
                    <a:pt x="146" y="238"/>
                  </a:lnTo>
                  <a:lnTo>
                    <a:pt x="159" y="220"/>
                  </a:lnTo>
                  <a:lnTo>
                    <a:pt x="171" y="203"/>
                  </a:lnTo>
                  <a:lnTo>
                    <a:pt x="185" y="187"/>
                  </a:lnTo>
                  <a:lnTo>
                    <a:pt x="201" y="172"/>
                  </a:lnTo>
                  <a:lnTo>
                    <a:pt x="220" y="159"/>
                  </a:lnTo>
                  <a:lnTo>
                    <a:pt x="238" y="148"/>
                  </a:lnTo>
                  <a:lnTo>
                    <a:pt x="257" y="138"/>
                  </a:lnTo>
                  <a:lnTo>
                    <a:pt x="278" y="131"/>
                  </a:lnTo>
                  <a:lnTo>
                    <a:pt x="300" y="125"/>
                  </a:lnTo>
                  <a:lnTo>
                    <a:pt x="322" y="122"/>
                  </a:lnTo>
                  <a:lnTo>
                    <a:pt x="345" y="121"/>
                  </a:lnTo>
                  <a:lnTo>
                    <a:pt x="362" y="121"/>
                  </a:lnTo>
                  <a:lnTo>
                    <a:pt x="378" y="124"/>
                  </a:lnTo>
                  <a:lnTo>
                    <a:pt x="395" y="126"/>
                  </a:lnTo>
                  <a:lnTo>
                    <a:pt x="411" y="131"/>
                  </a:lnTo>
                  <a:lnTo>
                    <a:pt x="426" y="136"/>
                  </a:lnTo>
                  <a:lnTo>
                    <a:pt x="442" y="142"/>
                  </a:lnTo>
                  <a:lnTo>
                    <a:pt x="455" y="149"/>
                  </a:lnTo>
                  <a:lnTo>
                    <a:pt x="470" y="158"/>
                  </a:lnTo>
                  <a:lnTo>
                    <a:pt x="555" y="72"/>
                  </a:lnTo>
                  <a:lnTo>
                    <a:pt x="533" y="56"/>
                  </a:lnTo>
                  <a:lnTo>
                    <a:pt x="509" y="42"/>
                  </a:lnTo>
                  <a:lnTo>
                    <a:pt x="485" y="30"/>
                  </a:lnTo>
                  <a:lnTo>
                    <a:pt x="458" y="20"/>
                  </a:lnTo>
                  <a:lnTo>
                    <a:pt x="431" y="11"/>
                  </a:lnTo>
                  <a:lnTo>
                    <a:pt x="403" y="5"/>
                  </a:lnTo>
                  <a:lnTo>
                    <a:pt x="389" y="3"/>
                  </a:lnTo>
                  <a:lnTo>
                    <a:pt x="375" y="1"/>
                  </a:lnTo>
                  <a:lnTo>
                    <a:pt x="360" y="0"/>
                  </a:lnTo>
                  <a:lnTo>
                    <a:pt x="345" y="0"/>
                  </a:lnTo>
                  <a:lnTo>
                    <a:pt x="327" y="1"/>
                  </a:lnTo>
                  <a:lnTo>
                    <a:pt x="310" y="3"/>
                  </a:lnTo>
                  <a:lnTo>
                    <a:pt x="293" y="4"/>
                  </a:lnTo>
                  <a:lnTo>
                    <a:pt x="276" y="8"/>
                  </a:lnTo>
                  <a:lnTo>
                    <a:pt x="259" y="11"/>
                  </a:lnTo>
                  <a:lnTo>
                    <a:pt x="243" y="16"/>
                  </a:lnTo>
                  <a:lnTo>
                    <a:pt x="227" y="21"/>
                  </a:lnTo>
                  <a:lnTo>
                    <a:pt x="211" y="27"/>
                  </a:lnTo>
                  <a:lnTo>
                    <a:pt x="195" y="34"/>
                  </a:lnTo>
                  <a:lnTo>
                    <a:pt x="180" y="42"/>
                  </a:lnTo>
                  <a:lnTo>
                    <a:pt x="166" y="50"/>
                  </a:lnTo>
                  <a:lnTo>
                    <a:pt x="152" y="60"/>
                  </a:lnTo>
                  <a:lnTo>
                    <a:pt x="138" y="69"/>
                  </a:lnTo>
                  <a:lnTo>
                    <a:pt x="126" y="80"/>
                  </a:lnTo>
                  <a:lnTo>
                    <a:pt x="112" y="91"/>
                  </a:lnTo>
                  <a:lnTo>
                    <a:pt x="101" y="102"/>
                  </a:lnTo>
                  <a:lnTo>
                    <a:pt x="89" y="114"/>
                  </a:lnTo>
                  <a:lnTo>
                    <a:pt x="78" y="126"/>
                  </a:lnTo>
                  <a:lnTo>
                    <a:pt x="68" y="139"/>
                  </a:lnTo>
                  <a:lnTo>
                    <a:pt x="58" y="153"/>
                  </a:lnTo>
                  <a:lnTo>
                    <a:pt x="50" y="168"/>
                  </a:lnTo>
                  <a:lnTo>
                    <a:pt x="41" y="182"/>
                  </a:lnTo>
                  <a:lnTo>
                    <a:pt x="34" y="197"/>
                  </a:lnTo>
                  <a:lnTo>
                    <a:pt x="27" y="212"/>
                  </a:lnTo>
                  <a:lnTo>
                    <a:pt x="20" y="227"/>
                  </a:lnTo>
                  <a:lnTo>
                    <a:pt x="14" y="243"/>
                  </a:lnTo>
                  <a:lnTo>
                    <a:pt x="9" y="260"/>
                  </a:lnTo>
                  <a:lnTo>
                    <a:pt x="6" y="276"/>
                  </a:lnTo>
                  <a:lnTo>
                    <a:pt x="3" y="293"/>
                  </a:lnTo>
                  <a:lnTo>
                    <a:pt x="1" y="310"/>
                  </a:lnTo>
                  <a:lnTo>
                    <a:pt x="0" y="329"/>
                  </a:lnTo>
                  <a:lnTo>
                    <a:pt x="0" y="346"/>
                  </a:lnTo>
                  <a:lnTo>
                    <a:pt x="0" y="363"/>
                  </a:lnTo>
                  <a:lnTo>
                    <a:pt x="1" y="380"/>
                  </a:lnTo>
                  <a:lnTo>
                    <a:pt x="2" y="396"/>
                  </a:lnTo>
                  <a:lnTo>
                    <a:pt x="6" y="412"/>
                  </a:lnTo>
                  <a:lnTo>
                    <a:pt x="9" y="428"/>
                  </a:lnTo>
                  <a:lnTo>
                    <a:pt x="13" y="444"/>
                  </a:lnTo>
                  <a:lnTo>
                    <a:pt x="18" y="459"/>
                  </a:lnTo>
                  <a:lnTo>
                    <a:pt x="23" y="474"/>
                  </a:lnTo>
                  <a:lnTo>
                    <a:pt x="30" y="489"/>
                  </a:lnTo>
                  <a:lnTo>
                    <a:pt x="36" y="502"/>
                  </a:lnTo>
                  <a:lnTo>
                    <a:pt x="44" y="517"/>
                  </a:lnTo>
                  <a:lnTo>
                    <a:pt x="52" y="530"/>
                  </a:lnTo>
                  <a:lnTo>
                    <a:pt x="61" y="544"/>
                  </a:lnTo>
                  <a:lnTo>
                    <a:pt x="71" y="556"/>
                  </a:lnTo>
                  <a:lnTo>
                    <a:pt x="80" y="568"/>
                  </a:lnTo>
                  <a:lnTo>
                    <a:pt x="90" y="580"/>
                  </a:lnTo>
                  <a:lnTo>
                    <a:pt x="3" y="667"/>
                  </a:lnTo>
                  <a:lnTo>
                    <a:pt x="0" y="672"/>
                  </a:lnTo>
                  <a:lnTo>
                    <a:pt x="0" y="677"/>
                  </a:lnTo>
                  <a:lnTo>
                    <a:pt x="0" y="683"/>
                  </a:lnTo>
                  <a:lnTo>
                    <a:pt x="3" y="688"/>
                  </a:lnTo>
                  <a:lnTo>
                    <a:pt x="8" y="691"/>
                  </a:lnTo>
                  <a:lnTo>
                    <a:pt x="14" y="693"/>
                  </a:lnTo>
                  <a:lnTo>
                    <a:pt x="20" y="691"/>
                  </a:lnTo>
                  <a:lnTo>
                    <a:pt x="25" y="688"/>
                  </a:lnTo>
                  <a:lnTo>
                    <a:pt x="112" y="601"/>
                  </a:lnTo>
                  <a:lnTo>
                    <a:pt x="123" y="611"/>
                  </a:lnTo>
                  <a:lnTo>
                    <a:pt x="135" y="622"/>
                  </a:lnTo>
                  <a:lnTo>
                    <a:pt x="149" y="630"/>
                  </a:lnTo>
                  <a:lnTo>
                    <a:pt x="161" y="639"/>
                  </a:lnTo>
                  <a:lnTo>
                    <a:pt x="174" y="647"/>
                  </a:lnTo>
                  <a:lnTo>
                    <a:pt x="189" y="655"/>
                  </a:lnTo>
                  <a:lnTo>
                    <a:pt x="202" y="662"/>
                  </a:lnTo>
                  <a:lnTo>
                    <a:pt x="217" y="668"/>
                  </a:lnTo>
                  <a:lnTo>
                    <a:pt x="233" y="673"/>
                  </a:lnTo>
                  <a:lnTo>
                    <a:pt x="248" y="678"/>
                  </a:lnTo>
                  <a:lnTo>
                    <a:pt x="264" y="683"/>
                  </a:lnTo>
                  <a:lnTo>
                    <a:pt x="279" y="687"/>
                  </a:lnTo>
                  <a:lnTo>
                    <a:pt x="295" y="689"/>
                  </a:lnTo>
                  <a:lnTo>
                    <a:pt x="311" y="690"/>
                  </a:lnTo>
                  <a:lnTo>
                    <a:pt x="328" y="691"/>
                  </a:lnTo>
                  <a:lnTo>
                    <a:pt x="345" y="693"/>
                  </a:lnTo>
                  <a:lnTo>
                    <a:pt x="362" y="691"/>
                  </a:lnTo>
                  <a:lnTo>
                    <a:pt x="378" y="690"/>
                  </a:lnTo>
                  <a:lnTo>
                    <a:pt x="394" y="689"/>
                  </a:lnTo>
                  <a:lnTo>
                    <a:pt x="411" y="687"/>
                  </a:lnTo>
                  <a:lnTo>
                    <a:pt x="427" y="683"/>
                  </a:lnTo>
                  <a:lnTo>
                    <a:pt x="442" y="678"/>
                  </a:lnTo>
                  <a:lnTo>
                    <a:pt x="458" y="673"/>
                  </a:lnTo>
                  <a:lnTo>
                    <a:pt x="472" y="668"/>
                  </a:lnTo>
                  <a:lnTo>
                    <a:pt x="487" y="662"/>
                  </a:lnTo>
                  <a:lnTo>
                    <a:pt x="502" y="655"/>
                  </a:lnTo>
                  <a:lnTo>
                    <a:pt x="515" y="647"/>
                  </a:lnTo>
                  <a:lnTo>
                    <a:pt x="529" y="639"/>
                  </a:lnTo>
                  <a:lnTo>
                    <a:pt x="542" y="630"/>
                  </a:lnTo>
                  <a:lnTo>
                    <a:pt x="554" y="622"/>
                  </a:lnTo>
                  <a:lnTo>
                    <a:pt x="566" y="612"/>
                  </a:lnTo>
                  <a:lnTo>
                    <a:pt x="579" y="601"/>
                  </a:lnTo>
                  <a:lnTo>
                    <a:pt x="665" y="688"/>
                  </a:lnTo>
                  <a:lnTo>
                    <a:pt x="670" y="691"/>
                  </a:lnTo>
                  <a:lnTo>
                    <a:pt x="676" y="693"/>
                  </a:lnTo>
                  <a:lnTo>
                    <a:pt x="681" y="691"/>
                  </a:lnTo>
                  <a:lnTo>
                    <a:pt x="686" y="688"/>
                  </a:lnTo>
                  <a:lnTo>
                    <a:pt x="690" y="683"/>
                  </a:lnTo>
                  <a:lnTo>
                    <a:pt x="691" y="677"/>
                  </a:lnTo>
                  <a:lnTo>
                    <a:pt x="690" y="672"/>
                  </a:lnTo>
                  <a:lnTo>
                    <a:pt x="686" y="667"/>
                  </a:lnTo>
                  <a:lnTo>
                    <a:pt x="601" y="580"/>
                  </a:lnTo>
                  <a:lnTo>
                    <a:pt x="610" y="568"/>
                  </a:lnTo>
                  <a:lnTo>
                    <a:pt x="620" y="556"/>
                  </a:lnTo>
                  <a:lnTo>
                    <a:pt x="630" y="544"/>
                  </a:lnTo>
                  <a:lnTo>
                    <a:pt x="639" y="530"/>
                  </a:lnTo>
                  <a:lnTo>
                    <a:pt x="646" y="517"/>
                  </a:lnTo>
                  <a:lnTo>
                    <a:pt x="653" y="502"/>
                  </a:lnTo>
                  <a:lnTo>
                    <a:pt x="661" y="489"/>
                  </a:lnTo>
                  <a:lnTo>
                    <a:pt x="667" y="474"/>
                  </a:lnTo>
                  <a:lnTo>
                    <a:pt x="673" y="459"/>
                  </a:lnTo>
                  <a:lnTo>
                    <a:pt x="678" y="444"/>
                  </a:lnTo>
                  <a:lnTo>
                    <a:pt x="681" y="428"/>
                  </a:lnTo>
                  <a:lnTo>
                    <a:pt x="685" y="412"/>
                  </a:lnTo>
                  <a:lnTo>
                    <a:pt x="687" y="396"/>
                  </a:lnTo>
                  <a:lnTo>
                    <a:pt x="690" y="380"/>
                  </a:lnTo>
                  <a:lnTo>
                    <a:pt x="691" y="363"/>
                  </a:lnTo>
                  <a:lnTo>
                    <a:pt x="691" y="346"/>
                  </a:lnTo>
                  <a:lnTo>
                    <a:pt x="691" y="331"/>
                  </a:lnTo>
                  <a:lnTo>
                    <a:pt x="690" y="317"/>
                  </a:lnTo>
                  <a:lnTo>
                    <a:pt x="689" y="303"/>
                  </a:lnTo>
                  <a:lnTo>
                    <a:pt x="686" y="288"/>
                  </a:lnTo>
                  <a:lnTo>
                    <a:pt x="680" y="260"/>
                  </a:lnTo>
                  <a:lnTo>
                    <a:pt x="672" y="233"/>
                  </a:lnTo>
                  <a:lnTo>
                    <a:pt x="662" y="207"/>
                  </a:lnTo>
                  <a:lnTo>
                    <a:pt x="650" y="182"/>
                  </a:lnTo>
                  <a:lnTo>
                    <a:pt x="635" y="158"/>
                  </a:lnTo>
                  <a:lnTo>
                    <a:pt x="619" y="136"/>
                  </a:lnTo>
                  <a:lnTo>
                    <a:pt x="61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285">
              <a:extLst>
                <a:ext uri="{FF2B5EF4-FFF2-40B4-BE49-F238E27FC236}">
                  <a16:creationId xmlns:a16="http://schemas.microsoft.com/office/drawing/2014/main" id="{CED202D3-416D-4DCB-8421-D9A9C479D80E}"/>
                </a:ext>
              </a:extLst>
            </p:cNvPr>
            <p:cNvSpPr>
              <a:spLocks/>
            </p:cNvSpPr>
            <p:nvPr/>
          </p:nvSpPr>
          <p:spPr bwMode="auto">
            <a:xfrm>
              <a:off x="9929813" y="3222625"/>
              <a:ext cx="123825" cy="125413"/>
            </a:xfrm>
            <a:custGeom>
              <a:avLst/>
              <a:gdLst>
                <a:gd name="T0" fmla="*/ 286 w 391"/>
                <a:gd name="T1" fmla="*/ 24 h 392"/>
                <a:gd name="T2" fmla="*/ 263 w 391"/>
                <a:gd name="T3" fmla="*/ 13 h 392"/>
                <a:gd name="T4" fmla="*/ 236 w 391"/>
                <a:gd name="T5" fmla="*/ 5 h 392"/>
                <a:gd name="T6" fmla="*/ 209 w 391"/>
                <a:gd name="T7" fmla="*/ 2 h 392"/>
                <a:gd name="T8" fmla="*/ 175 w 391"/>
                <a:gd name="T9" fmla="*/ 2 h 392"/>
                <a:gd name="T10" fmla="*/ 137 w 391"/>
                <a:gd name="T11" fmla="*/ 10 h 392"/>
                <a:gd name="T12" fmla="*/ 103 w 391"/>
                <a:gd name="T13" fmla="*/ 25 h 392"/>
                <a:gd name="T14" fmla="*/ 71 w 391"/>
                <a:gd name="T15" fmla="*/ 46 h 392"/>
                <a:gd name="T16" fmla="*/ 44 w 391"/>
                <a:gd name="T17" fmla="*/ 72 h 392"/>
                <a:gd name="T18" fmla="*/ 23 w 391"/>
                <a:gd name="T19" fmla="*/ 103 h 392"/>
                <a:gd name="T20" fmla="*/ 9 w 391"/>
                <a:gd name="T21" fmla="*/ 138 h 392"/>
                <a:gd name="T22" fmla="*/ 1 w 391"/>
                <a:gd name="T23" fmla="*/ 176 h 392"/>
                <a:gd name="T24" fmla="*/ 1 w 391"/>
                <a:gd name="T25" fmla="*/ 217 h 392"/>
                <a:gd name="T26" fmla="*/ 9 w 391"/>
                <a:gd name="T27" fmla="*/ 254 h 392"/>
                <a:gd name="T28" fmla="*/ 23 w 391"/>
                <a:gd name="T29" fmla="*/ 290 h 392"/>
                <a:gd name="T30" fmla="*/ 44 w 391"/>
                <a:gd name="T31" fmla="*/ 320 h 392"/>
                <a:gd name="T32" fmla="*/ 71 w 391"/>
                <a:gd name="T33" fmla="*/ 347 h 392"/>
                <a:gd name="T34" fmla="*/ 103 w 391"/>
                <a:gd name="T35" fmla="*/ 368 h 392"/>
                <a:gd name="T36" fmla="*/ 137 w 391"/>
                <a:gd name="T37" fmla="*/ 383 h 392"/>
                <a:gd name="T38" fmla="*/ 175 w 391"/>
                <a:gd name="T39" fmla="*/ 391 h 392"/>
                <a:gd name="T40" fmla="*/ 215 w 391"/>
                <a:gd name="T41" fmla="*/ 391 h 392"/>
                <a:gd name="T42" fmla="*/ 253 w 391"/>
                <a:gd name="T43" fmla="*/ 383 h 392"/>
                <a:gd name="T44" fmla="*/ 288 w 391"/>
                <a:gd name="T45" fmla="*/ 368 h 392"/>
                <a:gd name="T46" fmla="*/ 320 w 391"/>
                <a:gd name="T47" fmla="*/ 347 h 392"/>
                <a:gd name="T48" fmla="*/ 346 w 391"/>
                <a:gd name="T49" fmla="*/ 320 h 392"/>
                <a:gd name="T50" fmla="*/ 368 w 391"/>
                <a:gd name="T51" fmla="*/ 290 h 392"/>
                <a:gd name="T52" fmla="*/ 382 w 391"/>
                <a:gd name="T53" fmla="*/ 254 h 392"/>
                <a:gd name="T54" fmla="*/ 390 w 391"/>
                <a:gd name="T55" fmla="*/ 217 h 392"/>
                <a:gd name="T56" fmla="*/ 390 w 391"/>
                <a:gd name="T57" fmla="*/ 182 h 392"/>
                <a:gd name="T58" fmla="*/ 386 w 391"/>
                <a:gd name="T59" fmla="*/ 156 h 392"/>
                <a:gd name="T60" fmla="*/ 379 w 391"/>
                <a:gd name="T61" fmla="*/ 130 h 392"/>
                <a:gd name="T62" fmla="*/ 368 w 391"/>
                <a:gd name="T63" fmla="*/ 105 h 392"/>
                <a:gd name="T64" fmla="*/ 294 w 391"/>
                <a:gd name="T65" fmla="*/ 160 h 392"/>
                <a:gd name="T66" fmla="*/ 299 w 391"/>
                <a:gd name="T67" fmla="*/ 179 h 392"/>
                <a:gd name="T68" fmla="*/ 300 w 391"/>
                <a:gd name="T69" fmla="*/ 196 h 392"/>
                <a:gd name="T70" fmla="*/ 298 w 391"/>
                <a:gd name="T71" fmla="*/ 218 h 392"/>
                <a:gd name="T72" fmla="*/ 292 w 391"/>
                <a:gd name="T73" fmla="*/ 237 h 392"/>
                <a:gd name="T74" fmla="*/ 282 w 391"/>
                <a:gd name="T75" fmla="*/ 256 h 392"/>
                <a:gd name="T76" fmla="*/ 270 w 391"/>
                <a:gd name="T77" fmla="*/ 270 h 392"/>
                <a:gd name="T78" fmla="*/ 254 w 391"/>
                <a:gd name="T79" fmla="*/ 284 h 392"/>
                <a:gd name="T80" fmla="*/ 236 w 391"/>
                <a:gd name="T81" fmla="*/ 294 h 392"/>
                <a:gd name="T82" fmla="*/ 216 w 391"/>
                <a:gd name="T83" fmla="*/ 300 h 392"/>
                <a:gd name="T84" fmla="*/ 195 w 391"/>
                <a:gd name="T85" fmla="*/ 302 h 392"/>
                <a:gd name="T86" fmla="*/ 173 w 391"/>
                <a:gd name="T87" fmla="*/ 300 h 392"/>
                <a:gd name="T88" fmla="*/ 154 w 391"/>
                <a:gd name="T89" fmla="*/ 294 h 392"/>
                <a:gd name="T90" fmla="*/ 137 w 391"/>
                <a:gd name="T91" fmla="*/ 284 h 392"/>
                <a:gd name="T92" fmla="*/ 121 w 391"/>
                <a:gd name="T93" fmla="*/ 270 h 392"/>
                <a:gd name="T94" fmla="*/ 107 w 391"/>
                <a:gd name="T95" fmla="*/ 256 h 392"/>
                <a:gd name="T96" fmla="*/ 98 w 391"/>
                <a:gd name="T97" fmla="*/ 237 h 392"/>
                <a:gd name="T98" fmla="*/ 92 w 391"/>
                <a:gd name="T99" fmla="*/ 218 h 392"/>
                <a:gd name="T100" fmla="*/ 90 w 391"/>
                <a:gd name="T101" fmla="*/ 196 h 392"/>
                <a:gd name="T102" fmla="*/ 92 w 391"/>
                <a:gd name="T103" fmla="*/ 175 h 392"/>
                <a:gd name="T104" fmla="*/ 98 w 391"/>
                <a:gd name="T105" fmla="*/ 156 h 392"/>
                <a:gd name="T106" fmla="*/ 107 w 391"/>
                <a:gd name="T107" fmla="*/ 137 h 392"/>
                <a:gd name="T108" fmla="*/ 121 w 391"/>
                <a:gd name="T109" fmla="*/ 121 h 392"/>
                <a:gd name="T110" fmla="*/ 137 w 391"/>
                <a:gd name="T111" fmla="*/ 109 h 392"/>
                <a:gd name="T112" fmla="*/ 154 w 391"/>
                <a:gd name="T113" fmla="*/ 99 h 392"/>
                <a:gd name="T114" fmla="*/ 173 w 391"/>
                <a:gd name="T115" fmla="*/ 93 h 392"/>
                <a:gd name="T116" fmla="*/ 195 w 391"/>
                <a:gd name="T117" fmla="*/ 91 h 392"/>
                <a:gd name="T118" fmla="*/ 214 w 391"/>
                <a:gd name="T119" fmla="*/ 93 h 392"/>
                <a:gd name="T120" fmla="*/ 231 w 391"/>
                <a:gd name="T121" fmla="*/ 9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392">
                  <a:moveTo>
                    <a:pt x="298" y="30"/>
                  </a:moveTo>
                  <a:lnTo>
                    <a:pt x="286" y="24"/>
                  </a:lnTo>
                  <a:lnTo>
                    <a:pt x="275" y="18"/>
                  </a:lnTo>
                  <a:lnTo>
                    <a:pt x="263" y="13"/>
                  </a:lnTo>
                  <a:lnTo>
                    <a:pt x="249" y="9"/>
                  </a:lnTo>
                  <a:lnTo>
                    <a:pt x="236" y="5"/>
                  </a:lnTo>
                  <a:lnTo>
                    <a:pt x="222" y="3"/>
                  </a:lnTo>
                  <a:lnTo>
                    <a:pt x="209" y="2"/>
                  </a:lnTo>
                  <a:lnTo>
                    <a:pt x="195" y="0"/>
                  </a:lnTo>
                  <a:lnTo>
                    <a:pt x="175" y="2"/>
                  </a:lnTo>
                  <a:lnTo>
                    <a:pt x="156" y="5"/>
                  </a:lnTo>
                  <a:lnTo>
                    <a:pt x="137" y="10"/>
                  </a:lnTo>
                  <a:lnTo>
                    <a:pt x="120" y="16"/>
                  </a:lnTo>
                  <a:lnTo>
                    <a:pt x="103" y="25"/>
                  </a:lnTo>
                  <a:lnTo>
                    <a:pt x="85" y="35"/>
                  </a:lnTo>
                  <a:lnTo>
                    <a:pt x="71" y="46"/>
                  </a:lnTo>
                  <a:lnTo>
                    <a:pt x="57" y="58"/>
                  </a:lnTo>
                  <a:lnTo>
                    <a:pt x="44" y="72"/>
                  </a:lnTo>
                  <a:lnTo>
                    <a:pt x="33" y="87"/>
                  </a:lnTo>
                  <a:lnTo>
                    <a:pt x="23" y="103"/>
                  </a:lnTo>
                  <a:lnTo>
                    <a:pt x="15" y="120"/>
                  </a:lnTo>
                  <a:lnTo>
                    <a:pt x="9" y="138"/>
                  </a:lnTo>
                  <a:lnTo>
                    <a:pt x="4" y="157"/>
                  </a:lnTo>
                  <a:lnTo>
                    <a:pt x="1" y="176"/>
                  </a:lnTo>
                  <a:lnTo>
                    <a:pt x="0" y="196"/>
                  </a:lnTo>
                  <a:lnTo>
                    <a:pt x="1" y="217"/>
                  </a:lnTo>
                  <a:lnTo>
                    <a:pt x="4" y="236"/>
                  </a:lnTo>
                  <a:lnTo>
                    <a:pt x="9" y="254"/>
                  </a:lnTo>
                  <a:lnTo>
                    <a:pt x="15" y="273"/>
                  </a:lnTo>
                  <a:lnTo>
                    <a:pt x="23" y="290"/>
                  </a:lnTo>
                  <a:lnTo>
                    <a:pt x="33" y="306"/>
                  </a:lnTo>
                  <a:lnTo>
                    <a:pt x="44" y="320"/>
                  </a:lnTo>
                  <a:lnTo>
                    <a:pt x="57" y="335"/>
                  </a:lnTo>
                  <a:lnTo>
                    <a:pt x="71" y="347"/>
                  </a:lnTo>
                  <a:lnTo>
                    <a:pt x="85" y="358"/>
                  </a:lnTo>
                  <a:lnTo>
                    <a:pt x="103" y="368"/>
                  </a:lnTo>
                  <a:lnTo>
                    <a:pt x="120" y="377"/>
                  </a:lnTo>
                  <a:lnTo>
                    <a:pt x="137" y="383"/>
                  </a:lnTo>
                  <a:lnTo>
                    <a:pt x="156" y="388"/>
                  </a:lnTo>
                  <a:lnTo>
                    <a:pt x="175" y="391"/>
                  </a:lnTo>
                  <a:lnTo>
                    <a:pt x="195" y="392"/>
                  </a:lnTo>
                  <a:lnTo>
                    <a:pt x="215" y="391"/>
                  </a:lnTo>
                  <a:lnTo>
                    <a:pt x="234" y="388"/>
                  </a:lnTo>
                  <a:lnTo>
                    <a:pt x="253" y="383"/>
                  </a:lnTo>
                  <a:lnTo>
                    <a:pt x="271" y="377"/>
                  </a:lnTo>
                  <a:lnTo>
                    <a:pt x="288" y="368"/>
                  </a:lnTo>
                  <a:lnTo>
                    <a:pt x="304" y="358"/>
                  </a:lnTo>
                  <a:lnTo>
                    <a:pt x="320" y="347"/>
                  </a:lnTo>
                  <a:lnTo>
                    <a:pt x="333" y="335"/>
                  </a:lnTo>
                  <a:lnTo>
                    <a:pt x="346" y="320"/>
                  </a:lnTo>
                  <a:lnTo>
                    <a:pt x="358" y="306"/>
                  </a:lnTo>
                  <a:lnTo>
                    <a:pt x="368" y="290"/>
                  </a:lnTo>
                  <a:lnTo>
                    <a:pt x="375" y="273"/>
                  </a:lnTo>
                  <a:lnTo>
                    <a:pt x="382" y="254"/>
                  </a:lnTo>
                  <a:lnTo>
                    <a:pt x="387" y="236"/>
                  </a:lnTo>
                  <a:lnTo>
                    <a:pt x="390" y="217"/>
                  </a:lnTo>
                  <a:lnTo>
                    <a:pt x="391" y="196"/>
                  </a:lnTo>
                  <a:lnTo>
                    <a:pt x="390" y="182"/>
                  </a:lnTo>
                  <a:lnTo>
                    <a:pt x="388" y="169"/>
                  </a:lnTo>
                  <a:lnTo>
                    <a:pt x="386" y="156"/>
                  </a:lnTo>
                  <a:lnTo>
                    <a:pt x="383" y="142"/>
                  </a:lnTo>
                  <a:lnTo>
                    <a:pt x="379" y="130"/>
                  </a:lnTo>
                  <a:lnTo>
                    <a:pt x="374" y="118"/>
                  </a:lnTo>
                  <a:lnTo>
                    <a:pt x="368" y="105"/>
                  </a:lnTo>
                  <a:lnTo>
                    <a:pt x="361" y="94"/>
                  </a:lnTo>
                  <a:lnTo>
                    <a:pt x="294" y="160"/>
                  </a:lnTo>
                  <a:lnTo>
                    <a:pt x="297" y="169"/>
                  </a:lnTo>
                  <a:lnTo>
                    <a:pt x="299" y="179"/>
                  </a:lnTo>
                  <a:lnTo>
                    <a:pt x="300" y="187"/>
                  </a:lnTo>
                  <a:lnTo>
                    <a:pt x="300" y="196"/>
                  </a:lnTo>
                  <a:lnTo>
                    <a:pt x="300" y="207"/>
                  </a:lnTo>
                  <a:lnTo>
                    <a:pt x="298" y="218"/>
                  </a:lnTo>
                  <a:lnTo>
                    <a:pt x="296" y="228"/>
                  </a:lnTo>
                  <a:lnTo>
                    <a:pt x="292" y="237"/>
                  </a:lnTo>
                  <a:lnTo>
                    <a:pt x="288" y="246"/>
                  </a:lnTo>
                  <a:lnTo>
                    <a:pt x="282" y="256"/>
                  </a:lnTo>
                  <a:lnTo>
                    <a:pt x="276" y="263"/>
                  </a:lnTo>
                  <a:lnTo>
                    <a:pt x="270" y="270"/>
                  </a:lnTo>
                  <a:lnTo>
                    <a:pt x="263" y="278"/>
                  </a:lnTo>
                  <a:lnTo>
                    <a:pt x="254" y="284"/>
                  </a:lnTo>
                  <a:lnTo>
                    <a:pt x="245" y="289"/>
                  </a:lnTo>
                  <a:lnTo>
                    <a:pt x="236" y="294"/>
                  </a:lnTo>
                  <a:lnTo>
                    <a:pt x="226" y="297"/>
                  </a:lnTo>
                  <a:lnTo>
                    <a:pt x="216" y="300"/>
                  </a:lnTo>
                  <a:lnTo>
                    <a:pt x="206" y="301"/>
                  </a:lnTo>
                  <a:lnTo>
                    <a:pt x="195" y="302"/>
                  </a:lnTo>
                  <a:lnTo>
                    <a:pt x="184" y="301"/>
                  </a:lnTo>
                  <a:lnTo>
                    <a:pt x="173" y="300"/>
                  </a:lnTo>
                  <a:lnTo>
                    <a:pt x="164" y="297"/>
                  </a:lnTo>
                  <a:lnTo>
                    <a:pt x="154" y="294"/>
                  </a:lnTo>
                  <a:lnTo>
                    <a:pt x="145" y="289"/>
                  </a:lnTo>
                  <a:lnTo>
                    <a:pt x="137" y="284"/>
                  </a:lnTo>
                  <a:lnTo>
                    <a:pt x="128" y="278"/>
                  </a:lnTo>
                  <a:lnTo>
                    <a:pt x="121" y="270"/>
                  </a:lnTo>
                  <a:lnTo>
                    <a:pt x="114" y="263"/>
                  </a:lnTo>
                  <a:lnTo>
                    <a:pt x="107" y="256"/>
                  </a:lnTo>
                  <a:lnTo>
                    <a:pt x="103" y="246"/>
                  </a:lnTo>
                  <a:lnTo>
                    <a:pt x="98" y="237"/>
                  </a:lnTo>
                  <a:lnTo>
                    <a:pt x="94" y="228"/>
                  </a:lnTo>
                  <a:lnTo>
                    <a:pt x="92" y="218"/>
                  </a:lnTo>
                  <a:lnTo>
                    <a:pt x="90" y="207"/>
                  </a:lnTo>
                  <a:lnTo>
                    <a:pt x="90" y="196"/>
                  </a:lnTo>
                  <a:lnTo>
                    <a:pt x="90" y="186"/>
                  </a:lnTo>
                  <a:lnTo>
                    <a:pt x="92" y="175"/>
                  </a:lnTo>
                  <a:lnTo>
                    <a:pt x="94" y="165"/>
                  </a:lnTo>
                  <a:lnTo>
                    <a:pt x="98" y="156"/>
                  </a:lnTo>
                  <a:lnTo>
                    <a:pt x="103" y="146"/>
                  </a:lnTo>
                  <a:lnTo>
                    <a:pt x="107" y="137"/>
                  </a:lnTo>
                  <a:lnTo>
                    <a:pt x="114" y="130"/>
                  </a:lnTo>
                  <a:lnTo>
                    <a:pt x="121" y="121"/>
                  </a:lnTo>
                  <a:lnTo>
                    <a:pt x="128" y="115"/>
                  </a:lnTo>
                  <a:lnTo>
                    <a:pt x="137" y="109"/>
                  </a:lnTo>
                  <a:lnTo>
                    <a:pt x="145" y="104"/>
                  </a:lnTo>
                  <a:lnTo>
                    <a:pt x="154" y="99"/>
                  </a:lnTo>
                  <a:lnTo>
                    <a:pt x="164" y="96"/>
                  </a:lnTo>
                  <a:lnTo>
                    <a:pt x="173" y="93"/>
                  </a:lnTo>
                  <a:lnTo>
                    <a:pt x="184" y="92"/>
                  </a:lnTo>
                  <a:lnTo>
                    <a:pt x="195" y="91"/>
                  </a:lnTo>
                  <a:lnTo>
                    <a:pt x="204" y="92"/>
                  </a:lnTo>
                  <a:lnTo>
                    <a:pt x="214" y="93"/>
                  </a:lnTo>
                  <a:lnTo>
                    <a:pt x="222" y="94"/>
                  </a:lnTo>
                  <a:lnTo>
                    <a:pt x="231" y="97"/>
                  </a:lnTo>
                  <a:lnTo>
                    <a:pt x="29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86">
              <a:extLst>
                <a:ext uri="{FF2B5EF4-FFF2-40B4-BE49-F238E27FC236}">
                  <a16:creationId xmlns:a16="http://schemas.microsoft.com/office/drawing/2014/main" id="{F550DB15-20F3-465A-8EA5-E9B7CFB34844}"/>
                </a:ext>
              </a:extLst>
            </p:cNvPr>
            <p:cNvSpPr>
              <a:spLocks/>
            </p:cNvSpPr>
            <p:nvPr/>
          </p:nvSpPr>
          <p:spPr bwMode="auto">
            <a:xfrm>
              <a:off x="9967913" y="3260725"/>
              <a:ext cx="47625" cy="49213"/>
            </a:xfrm>
            <a:custGeom>
              <a:avLst/>
              <a:gdLst>
                <a:gd name="T0" fmla="*/ 80 w 150"/>
                <a:gd name="T1" fmla="*/ 0 h 151"/>
                <a:gd name="T2" fmla="*/ 68 w 150"/>
                <a:gd name="T3" fmla="*/ 0 h 151"/>
                <a:gd name="T4" fmla="*/ 52 w 150"/>
                <a:gd name="T5" fmla="*/ 4 h 151"/>
                <a:gd name="T6" fmla="*/ 39 w 150"/>
                <a:gd name="T7" fmla="*/ 9 h 151"/>
                <a:gd name="T8" fmla="*/ 28 w 150"/>
                <a:gd name="T9" fmla="*/ 17 h 151"/>
                <a:gd name="T10" fmla="*/ 17 w 150"/>
                <a:gd name="T11" fmla="*/ 27 h 151"/>
                <a:gd name="T12" fmla="*/ 9 w 150"/>
                <a:gd name="T13" fmla="*/ 39 h 151"/>
                <a:gd name="T14" fmla="*/ 3 w 150"/>
                <a:gd name="T15" fmla="*/ 53 h 151"/>
                <a:gd name="T16" fmla="*/ 1 w 150"/>
                <a:gd name="T17" fmla="*/ 68 h 151"/>
                <a:gd name="T18" fmla="*/ 1 w 150"/>
                <a:gd name="T19" fmla="*/ 83 h 151"/>
                <a:gd name="T20" fmla="*/ 3 w 150"/>
                <a:gd name="T21" fmla="*/ 98 h 151"/>
                <a:gd name="T22" fmla="*/ 9 w 150"/>
                <a:gd name="T23" fmla="*/ 111 h 151"/>
                <a:gd name="T24" fmla="*/ 17 w 150"/>
                <a:gd name="T25" fmla="*/ 124 h 151"/>
                <a:gd name="T26" fmla="*/ 28 w 150"/>
                <a:gd name="T27" fmla="*/ 133 h 151"/>
                <a:gd name="T28" fmla="*/ 39 w 150"/>
                <a:gd name="T29" fmla="*/ 142 h 151"/>
                <a:gd name="T30" fmla="*/ 52 w 150"/>
                <a:gd name="T31" fmla="*/ 147 h 151"/>
                <a:gd name="T32" fmla="*/ 68 w 150"/>
                <a:gd name="T33" fmla="*/ 151 h 151"/>
                <a:gd name="T34" fmla="*/ 83 w 150"/>
                <a:gd name="T35" fmla="*/ 151 h 151"/>
                <a:gd name="T36" fmla="*/ 97 w 150"/>
                <a:gd name="T37" fmla="*/ 147 h 151"/>
                <a:gd name="T38" fmla="*/ 111 w 150"/>
                <a:gd name="T39" fmla="*/ 142 h 151"/>
                <a:gd name="T40" fmla="*/ 123 w 150"/>
                <a:gd name="T41" fmla="*/ 133 h 151"/>
                <a:gd name="T42" fmla="*/ 133 w 150"/>
                <a:gd name="T43" fmla="*/ 124 h 151"/>
                <a:gd name="T44" fmla="*/ 141 w 150"/>
                <a:gd name="T45" fmla="*/ 111 h 151"/>
                <a:gd name="T46" fmla="*/ 147 w 150"/>
                <a:gd name="T47" fmla="*/ 98 h 151"/>
                <a:gd name="T48" fmla="*/ 150 w 150"/>
                <a:gd name="T49" fmla="*/ 83 h 151"/>
                <a:gd name="T50" fmla="*/ 150 w 150"/>
                <a:gd name="T51" fmla="*/ 70 h 151"/>
                <a:gd name="T52" fmla="*/ 107 w 150"/>
                <a:gd name="T53" fmla="*/ 108 h 151"/>
                <a:gd name="T54" fmla="*/ 92 w 150"/>
                <a:gd name="T55" fmla="*/ 118 h 151"/>
                <a:gd name="T56" fmla="*/ 75 w 150"/>
                <a:gd name="T57" fmla="*/ 120 h 151"/>
                <a:gd name="T58" fmla="*/ 58 w 150"/>
                <a:gd name="T59" fmla="*/ 118 h 151"/>
                <a:gd name="T60" fmla="*/ 44 w 150"/>
                <a:gd name="T61" fmla="*/ 108 h 151"/>
                <a:gd name="T62" fmla="*/ 34 w 150"/>
                <a:gd name="T63" fmla="*/ 93 h 151"/>
                <a:gd name="T64" fmla="*/ 30 w 150"/>
                <a:gd name="T65" fmla="*/ 75 h 151"/>
                <a:gd name="T66" fmla="*/ 34 w 150"/>
                <a:gd name="T67" fmla="*/ 58 h 151"/>
                <a:gd name="T68" fmla="*/ 44 w 150"/>
                <a:gd name="T69"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51">
                  <a:moveTo>
                    <a:pt x="85" y="2"/>
                  </a:moveTo>
                  <a:lnTo>
                    <a:pt x="80" y="0"/>
                  </a:lnTo>
                  <a:lnTo>
                    <a:pt x="75" y="0"/>
                  </a:lnTo>
                  <a:lnTo>
                    <a:pt x="68" y="0"/>
                  </a:lnTo>
                  <a:lnTo>
                    <a:pt x="60" y="2"/>
                  </a:lnTo>
                  <a:lnTo>
                    <a:pt x="52" y="4"/>
                  </a:lnTo>
                  <a:lnTo>
                    <a:pt x="46" y="6"/>
                  </a:lnTo>
                  <a:lnTo>
                    <a:pt x="39" y="9"/>
                  </a:lnTo>
                  <a:lnTo>
                    <a:pt x="33" y="13"/>
                  </a:lnTo>
                  <a:lnTo>
                    <a:pt x="28" y="17"/>
                  </a:lnTo>
                  <a:lnTo>
                    <a:pt x="22" y="22"/>
                  </a:lnTo>
                  <a:lnTo>
                    <a:pt x="17" y="27"/>
                  </a:lnTo>
                  <a:lnTo>
                    <a:pt x="13" y="33"/>
                  </a:lnTo>
                  <a:lnTo>
                    <a:pt x="9" y="39"/>
                  </a:lnTo>
                  <a:lnTo>
                    <a:pt x="6" y="46"/>
                  </a:lnTo>
                  <a:lnTo>
                    <a:pt x="3" y="53"/>
                  </a:lnTo>
                  <a:lnTo>
                    <a:pt x="1" y="60"/>
                  </a:lnTo>
                  <a:lnTo>
                    <a:pt x="1" y="68"/>
                  </a:lnTo>
                  <a:lnTo>
                    <a:pt x="0" y="75"/>
                  </a:lnTo>
                  <a:lnTo>
                    <a:pt x="1" y="83"/>
                  </a:lnTo>
                  <a:lnTo>
                    <a:pt x="1" y="91"/>
                  </a:lnTo>
                  <a:lnTo>
                    <a:pt x="3" y="98"/>
                  </a:lnTo>
                  <a:lnTo>
                    <a:pt x="6" y="104"/>
                  </a:lnTo>
                  <a:lnTo>
                    <a:pt x="9" y="111"/>
                  </a:lnTo>
                  <a:lnTo>
                    <a:pt x="13" y="118"/>
                  </a:lnTo>
                  <a:lnTo>
                    <a:pt x="17" y="124"/>
                  </a:lnTo>
                  <a:lnTo>
                    <a:pt x="22" y="129"/>
                  </a:lnTo>
                  <a:lnTo>
                    <a:pt x="28" y="133"/>
                  </a:lnTo>
                  <a:lnTo>
                    <a:pt x="33" y="137"/>
                  </a:lnTo>
                  <a:lnTo>
                    <a:pt x="39" y="142"/>
                  </a:lnTo>
                  <a:lnTo>
                    <a:pt x="46" y="144"/>
                  </a:lnTo>
                  <a:lnTo>
                    <a:pt x="52" y="147"/>
                  </a:lnTo>
                  <a:lnTo>
                    <a:pt x="60" y="149"/>
                  </a:lnTo>
                  <a:lnTo>
                    <a:pt x="68" y="151"/>
                  </a:lnTo>
                  <a:lnTo>
                    <a:pt x="75" y="151"/>
                  </a:lnTo>
                  <a:lnTo>
                    <a:pt x="83" y="151"/>
                  </a:lnTo>
                  <a:lnTo>
                    <a:pt x="90" y="149"/>
                  </a:lnTo>
                  <a:lnTo>
                    <a:pt x="97" y="147"/>
                  </a:lnTo>
                  <a:lnTo>
                    <a:pt x="105" y="144"/>
                  </a:lnTo>
                  <a:lnTo>
                    <a:pt x="111" y="142"/>
                  </a:lnTo>
                  <a:lnTo>
                    <a:pt x="117" y="137"/>
                  </a:lnTo>
                  <a:lnTo>
                    <a:pt x="123" y="133"/>
                  </a:lnTo>
                  <a:lnTo>
                    <a:pt x="128" y="129"/>
                  </a:lnTo>
                  <a:lnTo>
                    <a:pt x="133" y="124"/>
                  </a:lnTo>
                  <a:lnTo>
                    <a:pt x="138" y="118"/>
                  </a:lnTo>
                  <a:lnTo>
                    <a:pt x="141" y="111"/>
                  </a:lnTo>
                  <a:lnTo>
                    <a:pt x="145" y="104"/>
                  </a:lnTo>
                  <a:lnTo>
                    <a:pt x="147" y="98"/>
                  </a:lnTo>
                  <a:lnTo>
                    <a:pt x="149" y="91"/>
                  </a:lnTo>
                  <a:lnTo>
                    <a:pt x="150" y="83"/>
                  </a:lnTo>
                  <a:lnTo>
                    <a:pt x="150" y="75"/>
                  </a:lnTo>
                  <a:lnTo>
                    <a:pt x="150" y="70"/>
                  </a:lnTo>
                  <a:lnTo>
                    <a:pt x="150" y="65"/>
                  </a:lnTo>
                  <a:lnTo>
                    <a:pt x="107" y="108"/>
                  </a:lnTo>
                  <a:lnTo>
                    <a:pt x="100" y="113"/>
                  </a:lnTo>
                  <a:lnTo>
                    <a:pt x="92" y="118"/>
                  </a:lnTo>
                  <a:lnTo>
                    <a:pt x="84" y="120"/>
                  </a:lnTo>
                  <a:lnTo>
                    <a:pt x="75" y="120"/>
                  </a:lnTo>
                  <a:lnTo>
                    <a:pt x="67" y="120"/>
                  </a:lnTo>
                  <a:lnTo>
                    <a:pt x="58" y="118"/>
                  </a:lnTo>
                  <a:lnTo>
                    <a:pt x="50" y="113"/>
                  </a:lnTo>
                  <a:lnTo>
                    <a:pt x="44" y="108"/>
                  </a:lnTo>
                  <a:lnTo>
                    <a:pt x="38" y="100"/>
                  </a:lnTo>
                  <a:lnTo>
                    <a:pt x="34" y="93"/>
                  </a:lnTo>
                  <a:lnTo>
                    <a:pt x="31" y="85"/>
                  </a:lnTo>
                  <a:lnTo>
                    <a:pt x="30" y="75"/>
                  </a:lnTo>
                  <a:lnTo>
                    <a:pt x="31" y="66"/>
                  </a:lnTo>
                  <a:lnTo>
                    <a:pt x="34" y="58"/>
                  </a:lnTo>
                  <a:lnTo>
                    <a:pt x="38" y="50"/>
                  </a:lnTo>
                  <a:lnTo>
                    <a:pt x="44" y="43"/>
                  </a:lnTo>
                  <a:lnTo>
                    <a:pt x="8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287">
              <a:extLst>
                <a:ext uri="{FF2B5EF4-FFF2-40B4-BE49-F238E27FC236}">
                  <a16:creationId xmlns:a16="http://schemas.microsoft.com/office/drawing/2014/main" id="{27D3F45F-3338-4D51-8E50-09F834E41DBD}"/>
                </a:ext>
              </a:extLst>
            </p:cNvPr>
            <p:cNvSpPr>
              <a:spLocks/>
            </p:cNvSpPr>
            <p:nvPr/>
          </p:nvSpPr>
          <p:spPr bwMode="auto">
            <a:xfrm>
              <a:off x="9986963" y="3108325"/>
              <a:ext cx="180975" cy="182563"/>
            </a:xfrm>
            <a:custGeom>
              <a:avLst/>
              <a:gdLst>
                <a:gd name="T0" fmla="*/ 566 w 571"/>
                <a:gd name="T1" fmla="*/ 94 h 572"/>
                <a:gd name="T2" fmla="*/ 560 w 571"/>
                <a:gd name="T3" fmla="*/ 91 h 572"/>
                <a:gd name="T4" fmla="*/ 509 w 571"/>
                <a:gd name="T5" fmla="*/ 91 h 572"/>
                <a:gd name="T6" fmla="*/ 482 w 571"/>
                <a:gd name="T7" fmla="*/ 62 h 572"/>
                <a:gd name="T8" fmla="*/ 481 w 571"/>
                <a:gd name="T9" fmla="*/ 11 h 572"/>
                <a:gd name="T10" fmla="*/ 478 w 571"/>
                <a:gd name="T11" fmla="*/ 5 h 572"/>
                <a:gd name="T12" fmla="*/ 472 w 571"/>
                <a:gd name="T13" fmla="*/ 1 h 572"/>
                <a:gd name="T14" fmla="*/ 465 w 571"/>
                <a:gd name="T15" fmla="*/ 0 h 572"/>
                <a:gd name="T16" fmla="*/ 455 w 571"/>
                <a:gd name="T17" fmla="*/ 3 h 572"/>
                <a:gd name="T18" fmla="*/ 417 w 571"/>
                <a:gd name="T19" fmla="*/ 17 h 572"/>
                <a:gd name="T20" fmla="*/ 392 w 571"/>
                <a:gd name="T21" fmla="*/ 29 h 572"/>
                <a:gd name="T22" fmla="*/ 390 w 571"/>
                <a:gd name="T23" fmla="*/ 171 h 572"/>
                <a:gd name="T24" fmla="*/ 382 w 571"/>
                <a:gd name="T25" fmla="*/ 180 h 572"/>
                <a:gd name="T26" fmla="*/ 371 w 571"/>
                <a:gd name="T27" fmla="*/ 180 h 572"/>
                <a:gd name="T28" fmla="*/ 362 w 571"/>
                <a:gd name="T29" fmla="*/ 171 h 572"/>
                <a:gd name="T30" fmla="*/ 361 w 571"/>
                <a:gd name="T31" fmla="*/ 45 h 572"/>
                <a:gd name="T32" fmla="*/ 324 w 571"/>
                <a:gd name="T33" fmla="*/ 70 h 572"/>
                <a:gd name="T34" fmla="*/ 290 w 571"/>
                <a:gd name="T35" fmla="*/ 97 h 572"/>
                <a:gd name="T36" fmla="*/ 263 w 571"/>
                <a:gd name="T37" fmla="*/ 130 h 572"/>
                <a:gd name="T38" fmla="*/ 254 w 571"/>
                <a:gd name="T39" fmla="*/ 147 h 572"/>
                <a:gd name="T40" fmla="*/ 247 w 571"/>
                <a:gd name="T41" fmla="*/ 165 h 572"/>
                <a:gd name="T42" fmla="*/ 245 w 571"/>
                <a:gd name="T43" fmla="*/ 186 h 572"/>
                <a:gd name="T44" fmla="*/ 246 w 571"/>
                <a:gd name="T45" fmla="*/ 205 h 572"/>
                <a:gd name="T46" fmla="*/ 252 w 571"/>
                <a:gd name="T47" fmla="*/ 226 h 572"/>
                <a:gd name="T48" fmla="*/ 262 w 571"/>
                <a:gd name="T49" fmla="*/ 246 h 572"/>
                <a:gd name="T50" fmla="*/ 280 w 571"/>
                <a:gd name="T51" fmla="*/ 270 h 572"/>
                <a:gd name="T52" fmla="*/ 249 w 571"/>
                <a:gd name="T53" fmla="*/ 302 h 572"/>
                <a:gd name="T54" fmla="*/ 142 w 571"/>
                <a:gd name="T55" fmla="*/ 408 h 572"/>
                <a:gd name="T56" fmla="*/ 57 w 571"/>
                <a:gd name="T57" fmla="*/ 494 h 572"/>
                <a:gd name="T58" fmla="*/ 4 w 571"/>
                <a:gd name="T59" fmla="*/ 546 h 572"/>
                <a:gd name="T60" fmla="*/ 1 w 571"/>
                <a:gd name="T61" fmla="*/ 551 h 572"/>
                <a:gd name="T62" fmla="*/ 0 w 571"/>
                <a:gd name="T63" fmla="*/ 556 h 572"/>
                <a:gd name="T64" fmla="*/ 1 w 571"/>
                <a:gd name="T65" fmla="*/ 562 h 572"/>
                <a:gd name="T66" fmla="*/ 4 w 571"/>
                <a:gd name="T67" fmla="*/ 567 h 572"/>
                <a:gd name="T68" fmla="*/ 4 w 571"/>
                <a:gd name="T69" fmla="*/ 567 h 572"/>
                <a:gd name="T70" fmla="*/ 15 w 571"/>
                <a:gd name="T71" fmla="*/ 572 h 572"/>
                <a:gd name="T72" fmla="*/ 25 w 571"/>
                <a:gd name="T73" fmla="*/ 567 h 572"/>
                <a:gd name="T74" fmla="*/ 26 w 571"/>
                <a:gd name="T75" fmla="*/ 567 h 572"/>
                <a:gd name="T76" fmla="*/ 78 w 571"/>
                <a:gd name="T77" fmla="*/ 514 h 572"/>
                <a:gd name="T78" fmla="*/ 163 w 571"/>
                <a:gd name="T79" fmla="*/ 429 h 572"/>
                <a:gd name="T80" fmla="*/ 271 w 571"/>
                <a:gd name="T81" fmla="*/ 323 h 572"/>
                <a:gd name="T82" fmla="*/ 313 w 571"/>
                <a:gd name="T83" fmla="*/ 302 h 572"/>
                <a:gd name="T84" fmla="*/ 340 w 571"/>
                <a:gd name="T85" fmla="*/ 316 h 572"/>
                <a:gd name="T86" fmla="*/ 368 w 571"/>
                <a:gd name="T87" fmla="*/ 325 h 572"/>
                <a:gd name="T88" fmla="*/ 394 w 571"/>
                <a:gd name="T89" fmla="*/ 326 h 572"/>
                <a:gd name="T90" fmla="*/ 415 w 571"/>
                <a:gd name="T91" fmla="*/ 321 h 572"/>
                <a:gd name="T92" fmla="*/ 434 w 571"/>
                <a:gd name="T93" fmla="*/ 313 h 572"/>
                <a:gd name="T94" fmla="*/ 451 w 571"/>
                <a:gd name="T95" fmla="*/ 301 h 572"/>
                <a:gd name="T96" fmla="*/ 477 w 571"/>
                <a:gd name="T97" fmla="*/ 279 h 572"/>
                <a:gd name="T98" fmla="*/ 506 w 571"/>
                <a:gd name="T99" fmla="*/ 241 h 572"/>
                <a:gd name="T100" fmla="*/ 531 w 571"/>
                <a:gd name="T101" fmla="*/ 202 h 572"/>
                <a:gd name="T102" fmla="*/ 549 w 571"/>
                <a:gd name="T103" fmla="*/ 164 h 572"/>
                <a:gd name="T104" fmla="*/ 566 w 571"/>
                <a:gd name="T105" fmla="*/ 121 h 572"/>
                <a:gd name="T106" fmla="*/ 571 w 571"/>
                <a:gd name="T107" fmla="*/ 106 h 572"/>
                <a:gd name="T108" fmla="*/ 571 w 571"/>
                <a:gd name="T109" fmla="*/ 9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1" h="572">
                  <a:moveTo>
                    <a:pt x="569" y="97"/>
                  </a:moveTo>
                  <a:lnTo>
                    <a:pt x="566" y="94"/>
                  </a:lnTo>
                  <a:lnTo>
                    <a:pt x="564" y="92"/>
                  </a:lnTo>
                  <a:lnTo>
                    <a:pt x="560" y="91"/>
                  </a:lnTo>
                  <a:lnTo>
                    <a:pt x="556" y="91"/>
                  </a:lnTo>
                  <a:lnTo>
                    <a:pt x="509" y="91"/>
                  </a:lnTo>
                  <a:lnTo>
                    <a:pt x="482" y="91"/>
                  </a:lnTo>
                  <a:lnTo>
                    <a:pt x="482" y="62"/>
                  </a:lnTo>
                  <a:lnTo>
                    <a:pt x="482" y="15"/>
                  </a:lnTo>
                  <a:lnTo>
                    <a:pt x="481" y="11"/>
                  </a:lnTo>
                  <a:lnTo>
                    <a:pt x="480" y="8"/>
                  </a:lnTo>
                  <a:lnTo>
                    <a:pt x="478" y="5"/>
                  </a:lnTo>
                  <a:lnTo>
                    <a:pt x="476" y="3"/>
                  </a:lnTo>
                  <a:lnTo>
                    <a:pt x="472" y="1"/>
                  </a:lnTo>
                  <a:lnTo>
                    <a:pt x="469" y="0"/>
                  </a:lnTo>
                  <a:lnTo>
                    <a:pt x="465" y="0"/>
                  </a:lnTo>
                  <a:lnTo>
                    <a:pt x="461" y="0"/>
                  </a:lnTo>
                  <a:lnTo>
                    <a:pt x="455" y="3"/>
                  </a:lnTo>
                  <a:lnTo>
                    <a:pt x="439" y="9"/>
                  </a:lnTo>
                  <a:lnTo>
                    <a:pt x="417" y="17"/>
                  </a:lnTo>
                  <a:lnTo>
                    <a:pt x="392" y="29"/>
                  </a:lnTo>
                  <a:lnTo>
                    <a:pt x="392" y="29"/>
                  </a:lnTo>
                  <a:lnTo>
                    <a:pt x="392" y="165"/>
                  </a:lnTo>
                  <a:lnTo>
                    <a:pt x="390" y="171"/>
                  </a:lnTo>
                  <a:lnTo>
                    <a:pt x="387" y="176"/>
                  </a:lnTo>
                  <a:lnTo>
                    <a:pt x="382" y="180"/>
                  </a:lnTo>
                  <a:lnTo>
                    <a:pt x="376" y="181"/>
                  </a:lnTo>
                  <a:lnTo>
                    <a:pt x="371" y="180"/>
                  </a:lnTo>
                  <a:lnTo>
                    <a:pt x="366" y="176"/>
                  </a:lnTo>
                  <a:lnTo>
                    <a:pt x="362" y="171"/>
                  </a:lnTo>
                  <a:lnTo>
                    <a:pt x="361" y="165"/>
                  </a:lnTo>
                  <a:lnTo>
                    <a:pt x="361" y="45"/>
                  </a:lnTo>
                  <a:lnTo>
                    <a:pt x="343" y="56"/>
                  </a:lnTo>
                  <a:lnTo>
                    <a:pt x="324" y="70"/>
                  </a:lnTo>
                  <a:lnTo>
                    <a:pt x="306" y="83"/>
                  </a:lnTo>
                  <a:lnTo>
                    <a:pt x="290" y="97"/>
                  </a:lnTo>
                  <a:lnTo>
                    <a:pt x="276" y="113"/>
                  </a:lnTo>
                  <a:lnTo>
                    <a:pt x="263" y="130"/>
                  </a:lnTo>
                  <a:lnTo>
                    <a:pt x="258" y="138"/>
                  </a:lnTo>
                  <a:lnTo>
                    <a:pt x="254" y="147"/>
                  </a:lnTo>
                  <a:lnTo>
                    <a:pt x="250" y="156"/>
                  </a:lnTo>
                  <a:lnTo>
                    <a:pt x="247" y="165"/>
                  </a:lnTo>
                  <a:lnTo>
                    <a:pt x="246" y="176"/>
                  </a:lnTo>
                  <a:lnTo>
                    <a:pt x="245" y="186"/>
                  </a:lnTo>
                  <a:lnTo>
                    <a:pt x="245" y="196"/>
                  </a:lnTo>
                  <a:lnTo>
                    <a:pt x="246" y="205"/>
                  </a:lnTo>
                  <a:lnTo>
                    <a:pt x="249" y="216"/>
                  </a:lnTo>
                  <a:lnTo>
                    <a:pt x="252" y="226"/>
                  </a:lnTo>
                  <a:lnTo>
                    <a:pt x="257" y="236"/>
                  </a:lnTo>
                  <a:lnTo>
                    <a:pt x="262" y="246"/>
                  </a:lnTo>
                  <a:lnTo>
                    <a:pt x="271" y="258"/>
                  </a:lnTo>
                  <a:lnTo>
                    <a:pt x="280" y="270"/>
                  </a:lnTo>
                  <a:lnTo>
                    <a:pt x="280" y="270"/>
                  </a:lnTo>
                  <a:lnTo>
                    <a:pt x="249" y="302"/>
                  </a:lnTo>
                  <a:lnTo>
                    <a:pt x="163" y="386"/>
                  </a:lnTo>
                  <a:lnTo>
                    <a:pt x="142" y="408"/>
                  </a:lnTo>
                  <a:lnTo>
                    <a:pt x="78" y="472"/>
                  </a:lnTo>
                  <a:lnTo>
                    <a:pt x="57" y="494"/>
                  </a:lnTo>
                  <a:lnTo>
                    <a:pt x="23" y="528"/>
                  </a:lnTo>
                  <a:lnTo>
                    <a:pt x="4" y="546"/>
                  </a:lnTo>
                  <a:lnTo>
                    <a:pt x="2" y="549"/>
                  </a:lnTo>
                  <a:lnTo>
                    <a:pt x="1" y="551"/>
                  </a:lnTo>
                  <a:lnTo>
                    <a:pt x="1" y="553"/>
                  </a:lnTo>
                  <a:lnTo>
                    <a:pt x="0" y="556"/>
                  </a:lnTo>
                  <a:lnTo>
                    <a:pt x="1" y="560"/>
                  </a:lnTo>
                  <a:lnTo>
                    <a:pt x="1" y="562"/>
                  </a:lnTo>
                  <a:lnTo>
                    <a:pt x="2" y="564"/>
                  </a:lnTo>
                  <a:lnTo>
                    <a:pt x="4" y="567"/>
                  </a:lnTo>
                  <a:lnTo>
                    <a:pt x="4" y="567"/>
                  </a:lnTo>
                  <a:lnTo>
                    <a:pt x="4" y="567"/>
                  </a:lnTo>
                  <a:lnTo>
                    <a:pt x="9" y="571"/>
                  </a:lnTo>
                  <a:lnTo>
                    <a:pt x="15" y="572"/>
                  </a:lnTo>
                  <a:lnTo>
                    <a:pt x="20" y="571"/>
                  </a:lnTo>
                  <a:lnTo>
                    <a:pt x="25" y="567"/>
                  </a:lnTo>
                  <a:lnTo>
                    <a:pt x="25" y="567"/>
                  </a:lnTo>
                  <a:lnTo>
                    <a:pt x="26" y="567"/>
                  </a:lnTo>
                  <a:lnTo>
                    <a:pt x="43" y="549"/>
                  </a:lnTo>
                  <a:lnTo>
                    <a:pt x="78" y="514"/>
                  </a:lnTo>
                  <a:lnTo>
                    <a:pt x="100" y="494"/>
                  </a:lnTo>
                  <a:lnTo>
                    <a:pt x="163" y="429"/>
                  </a:lnTo>
                  <a:lnTo>
                    <a:pt x="185" y="408"/>
                  </a:lnTo>
                  <a:lnTo>
                    <a:pt x="271" y="323"/>
                  </a:lnTo>
                  <a:lnTo>
                    <a:pt x="301" y="291"/>
                  </a:lnTo>
                  <a:lnTo>
                    <a:pt x="313" y="302"/>
                  </a:lnTo>
                  <a:lnTo>
                    <a:pt x="326" y="309"/>
                  </a:lnTo>
                  <a:lnTo>
                    <a:pt x="340" y="316"/>
                  </a:lnTo>
                  <a:lnTo>
                    <a:pt x="354" y="323"/>
                  </a:lnTo>
                  <a:lnTo>
                    <a:pt x="368" y="325"/>
                  </a:lnTo>
                  <a:lnTo>
                    <a:pt x="383" y="326"/>
                  </a:lnTo>
                  <a:lnTo>
                    <a:pt x="394" y="326"/>
                  </a:lnTo>
                  <a:lnTo>
                    <a:pt x="404" y="324"/>
                  </a:lnTo>
                  <a:lnTo>
                    <a:pt x="415" y="321"/>
                  </a:lnTo>
                  <a:lnTo>
                    <a:pt x="425" y="318"/>
                  </a:lnTo>
                  <a:lnTo>
                    <a:pt x="434" y="313"/>
                  </a:lnTo>
                  <a:lnTo>
                    <a:pt x="443" y="308"/>
                  </a:lnTo>
                  <a:lnTo>
                    <a:pt x="451" y="301"/>
                  </a:lnTo>
                  <a:lnTo>
                    <a:pt x="461" y="294"/>
                  </a:lnTo>
                  <a:lnTo>
                    <a:pt x="477" y="279"/>
                  </a:lnTo>
                  <a:lnTo>
                    <a:pt x="493" y="260"/>
                  </a:lnTo>
                  <a:lnTo>
                    <a:pt x="506" y="241"/>
                  </a:lnTo>
                  <a:lnTo>
                    <a:pt x="519" y="221"/>
                  </a:lnTo>
                  <a:lnTo>
                    <a:pt x="531" y="202"/>
                  </a:lnTo>
                  <a:lnTo>
                    <a:pt x="541" y="182"/>
                  </a:lnTo>
                  <a:lnTo>
                    <a:pt x="549" y="164"/>
                  </a:lnTo>
                  <a:lnTo>
                    <a:pt x="556" y="148"/>
                  </a:lnTo>
                  <a:lnTo>
                    <a:pt x="566" y="121"/>
                  </a:lnTo>
                  <a:lnTo>
                    <a:pt x="571" y="110"/>
                  </a:lnTo>
                  <a:lnTo>
                    <a:pt x="571" y="106"/>
                  </a:lnTo>
                  <a:lnTo>
                    <a:pt x="571" y="103"/>
                  </a:lnTo>
                  <a:lnTo>
                    <a:pt x="571" y="99"/>
                  </a:lnTo>
                  <a:lnTo>
                    <a:pt x="569"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01677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a:t>Gerekçesi</a:t>
            </a:r>
            <a:r>
              <a:rPr lang="tr-TR" b="1" dirty="0"/>
              <a:t> </a:t>
            </a:r>
          </a:p>
          <a:p>
            <a:pPr marL="0" indent="0">
              <a:buNone/>
            </a:pPr>
            <a:endParaRPr lang="tr-TR" dirty="0"/>
          </a:p>
          <a:p>
            <a:pPr marL="342900" indent="-342900" algn="just">
              <a:buFont typeface="Arial" panose="020B0604020202020204" pitchFamily="34" charset="0"/>
              <a:buChar char="•"/>
            </a:pPr>
            <a:r>
              <a:rPr lang="tr-TR" b="0" dirty="0"/>
              <a:t>İş sağlığı ve güvenliği hizmetlerinden tüm çalışanların faydalanmasının sağlanması</a:t>
            </a:r>
          </a:p>
          <a:p>
            <a:pPr marL="342900" indent="-342900" algn="just">
              <a:buFont typeface="Arial" panose="020B0604020202020204" pitchFamily="34" charset="0"/>
              <a:buChar char="•"/>
            </a:pPr>
            <a:r>
              <a:rPr lang="tr-TR" b="0" dirty="0"/>
              <a:t>İlgili Avrupa Birliği çerçeve direktifi ile uyumlu bir mevzuat hazırlanması</a:t>
            </a:r>
          </a:p>
          <a:p>
            <a:pPr marL="342900" indent="-342900" algn="just">
              <a:buFont typeface="Arial" panose="020B0604020202020204" pitchFamily="34" charset="0"/>
              <a:buChar char="•"/>
            </a:pPr>
            <a:r>
              <a:rPr lang="tr-TR" b="0" dirty="0"/>
              <a:t>İş sağlığı ve güvenliğinde iyileştirici ve geliştirici bir yaklaşımın benimsenmek istenmesi </a:t>
            </a:r>
          </a:p>
          <a:p>
            <a:pPr marL="342900" indent="-342900" algn="just">
              <a:buFont typeface="Arial" panose="020B0604020202020204" pitchFamily="34" charset="0"/>
              <a:buChar char="•"/>
            </a:pPr>
            <a:r>
              <a:rPr lang="tr-TR" b="0" dirty="0"/>
              <a:t>İş sağlığı ve güvenliği kavramının, tüm sosyal taraflar ve diğer paydaşlar tarafından desteklenen bir ülke politikası olarak ele alınmasının istenmesi</a:t>
            </a:r>
          </a:p>
        </p:txBody>
      </p:sp>
      <p:sp>
        <p:nvSpPr>
          <p:cNvPr id="4" name="Slayt Numarası Yer Tutucusu 3"/>
          <p:cNvSpPr>
            <a:spLocks noGrp="1"/>
          </p:cNvSpPr>
          <p:nvPr>
            <p:ph type="sldNum" sz="quarter" idx="12"/>
          </p:nvPr>
        </p:nvSpPr>
        <p:spPr/>
        <p:txBody>
          <a:bodyPr/>
          <a:lstStyle/>
          <a:p>
            <a:fld id="{F01F3D7E-AC51-4D34-B066-A9501F56C695}" type="slidenum">
              <a:rPr lang="tr-TR" smtClean="0"/>
              <a:t>56</a:t>
            </a:fld>
            <a:endParaRPr lang="tr-TR"/>
          </a:p>
        </p:txBody>
      </p:sp>
      <p:sp>
        <p:nvSpPr>
          <p:cNvPr id="6" name="Unvan 1"/>
          <p:cNvSpPr>
            <a:spLocks noGrp="1"/>
          </p:cNvSpPr>
          <p:nvPr>
            <p:ph type="title"/>
          </p:nvPr>
        </p:nvSpPr>
        <p:spPr>
          <a:xfrm>
            <a:off x="2060975" y="761936"/>
            <a:ext cx="8396416" cy="973996"/>
          </a:xfrm>
        </p:spPr>
        <p:txBody>
          <a:bodyPr>
            <a:normAutofit fontScale="90000"/>
          </a:bodyPr>
          <a:lstStyle/>
          <a:p>
            <a:r>
              <a:rPr lang="tr-TR" dirty="0" smtClean="0"/>
              <a:t>6331 sayılı İş Sağlığı ve Güvenliği Kanunu</a:t>
            </a:r>
            <a:endParaRPr lang="tr-TR" dirty="0"/>
          </a:p>
        </p:txBody>
      </p:sp>
    </p:spTree>
    <p:extLst>
      <p:ext uri="{BB962C8B-B14F-4D97-AF65-F5344CB8AC3E}">
        <p14:creationId xmlns:p14="http://schemas.microsoft.com/office/powerpoint/2010/main" val="499244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400" b="1" dirty="0"/>
              <a:t>İşverenin Genel Yükümlülüğü </a:t>
            </a:r>
            <a:r>
              <a:rPr lang="tr-TR" sz="1600" b="1" dirty="0"/>
              <a:t>(Madde :4)</a:t>
            </a:r>
          </a:p>
          <a:p>
            <a:pPr marL="285750" indent="-285750" algn="just">
              <a:buFont typeface="Arial" panose="020B0604020202020204" pitchFamily="34" charset="0"/>
              <a:buChar char="•"/>
            </a:pPr>
            <a:endParaRPr lang="tr-TR" sz="2000" b="0" dirty="0" smtClean="0"/>
          </a:p>
          <a:p>
            <a:pPr marL="285750" indent="-285750" algn="just">
              <a:buFont typeface="Arial" panose="020B0604020202020204" pitchFamily="34" charset="0"/>
              <a:buChar char="•"/>
            </a:pPr>
            <a:r>
              <a:rPr lang="tr-TR" sz="2000" b="0" dirty="0" smtClean="0"/>
              <a:t>Mesleki </a:t>
            </a:r>
            <a:r>
              <a:rPr lang="tr-TR" sz="2000" b="0" dirty="0"/>
              <a:t>risklerin önlenmesi, eğitim ve bilgi verilmesi dâhil </a:t>
            </a:r>
            <a:r>
              <a:rPr lang="tr-TR" sz="2000" b="0" u="sng" dirty="0"/>
              <a:t>her türlü tedbirin alınması</a:t>
            </a:r>
            <a:r>
              <a:rPr lang="tr-TR" sz="2000" b="0" dirty="0"/>
              <a:t>, organizasyonun yapılması, gerekli araç ve gereçlerin sağlanması, sağlık ve güvenlik tedbirlerinin değişen şartlara uygun hale getirilmesi ve mevcut durumun iyileştirilmesi için çalışmalar yapar.</a:t>
            </a:r>
          </a:p>
          <a:p>
            <a:pPr marL="285750" indent="-285750" algn="just">
              <a:buFont typeface="Arial" panose="020B0604020202020204" pitchFamily="34" charset="0"/>
              <a:buChar char="•"/>
            </a:pPr>
            <a:r>
              <a:rPr lang="tr-TR" sz="2000" b="0" dirty="0"/>
              <a:t>İşyerinde alınan iş sağlığı ve güvenliği tedbirlerine uyulup uyulmadığını </a:t>
            </a:r>
            <a:r>
              <a:rPr lang="tr-TR" sz="2000" b="0" u="sng" dirty="0"/>
              <a:t>izler, denetler</a:t>
            </a:r>
            <a:r>
              <a:rPr lang="tr-TR" sz="2000" b="0" dirty="0"/>
              <a:t> ve uygunsuzlukların giderilmesini sağlar.</a:t>
            </a:r>
          </a:p>
          <a:p>
            <a:pPr marL="285750" indent="-285750" algn="just">
              <a:buFont typeface="Arial" panose="020B0604020202020204" pitchFamily="34" charset="0"/>
              <a:buChar char="•"/>
            </a:pPr>
            <a:r>
              <a:rPr lang="tr-TR" sz="2000" b="0" u="sng" dirty="0"/>
              <a:t>Risk değerlendirmesi </a:t>
            </a:r>
            <a:r>
              <a:rPr lang="tr-TR" sz="2000" b="0" dirty="0"/>
              <a:t>yapar veya yaptırır.</a:t>
            </a:r>
          </a:p>
          <a:p>
            <a:pPr marL="285750" indent="-285750" algn="just">
              <a:buFont typeface="Arial" panose="020B0604020202020204" pitchFamily="34" charset="0"/>
              <a:buChar char="•"/>
            </a:pPr>
            <a:r>
              <a:rPr lang="tr-TR" sz="2000" b="0" dirty="0"/>
              <a:t>Çalışana görev verirken, çalışanın sağlık ve güvenlik yönünden </a:t>
            </a:r>
            <a:r>
              <a:rPr lang="tr-TR" sz="2000" b="0" u="sng" dirty="0"/>
              <a:t>işe uygunluğunu göz önüne</a:t>
            </a:r>
            <a:r>
              <a:rPr lang="tr-TR" sz="2000" b="0" dirty="0"/>
              <a:t> alır.</a:t>
            </a:r>
          </a:p>
          <a:p>
            <a:pPr marL="285750" indent="-285750" algn="just">
              <a:buFont typeface="Arial" panose="020B0604020202020204" pitchFamily="34" charset="0"/>
              <a:buChar char="•"/>
            </a:pPr>
            <a:r>
              <a:rPr lang="tr-TR" sz="2000" b="0" dirty="0"/>
              <a:t>Yeterli bilgi ve talimat verilenler dışındaki çalışanların </a:t>
            </a:r>
            <a:r>
              <a:rPr lang="tr-TR" sz="2000" b="0" u="sng" dirty="0"/>
              <a:t>hayati ve özel tehlike bulunan yerlere girmemesi</a:t>
            </a:r>
            <a:r>
              <a:rPr lang="tr-TR" sz="2000" b="0" dirty="0"/>
              <a:t> için gerekli tedbirleri alır.</a:t>
            </a:r>
          </a:p>
        </p:txBody>
      </p:sp>
      <p:sp>
        <p:nvSpPr>
          <p:cNvPr id="4" name="Slayt Numarası Yer Tutucusu 3"/>
          <p:cNvSpPr>
            <a:spLocks noGrp="1"/>
          </p:cNvSpPr>
          <p:nvPr>
            <p:ph type="sldNum" sz="quarter" idx="12"/>
          </p:nvPr>
        </p:nvSpPr>
        <p:spPr/>
        <p:txBody>
          <a:bodyPr/>
          <a:lstStyle/>
          <a:p>
            <a:fld id="{F01F3D7E-AC51-4D34-B066-A9501F56C695}" type="slidenum">
              <a:rPr lang="tr-TR" smtClean="0"/>
              <a:t>57</a:t>
            </a:fld>
            <a:endParaRPr lang="tr-TR"/>
          </a:p>
        </p:txBody>
      </p:sp>
      <p:sp>
        <p:nvSpPr>
          <p:cNvPr id="6" name="Unvan 1"/>
          <p:cNvSpPr>
            <a:spLocks noGrp="1"/>
          </p:cNvSpPr>
          <p:nvPr>
            <p:ph type="title"/>
          </p:nvPr>
        </p:nvSpPr>
        <p:spPr>
          <a:xfrm>
            <a:off x="2060975" y="761936"/>
            <a:ext cx="8396416" cy="973996"/>
          </a:xfrm>
        </p:spPr>
        <p:txBody>
          <a:bodyPr>
            <a:normAutofit fontScale="90000"/>
          </a:bodyPr>
          <a:lstStyle/>
          <a:p>
            <a:r>
              <a:rPr lang="tr-TR" dirty="0" smtClean="0"/>
              <a:t>6331 sayılı İş Sağlığı ve Güvenliği Kanunu</a:t>
            </a:r>
            <a:endParaRPr lang="tr-TR" dirty="0"/>
          </a:p>
        </p:txBody>
      </p:sp>
      <p:sp>
        <p:nvSpPr>
          <p:cNvPr id="5" name="Freeform 5"/>
          <p:cNvSpPr>
            <a:spLocks noEditPoints="1"/>
          </p:cNvSpPr>
          <p:nvPr/>
        </p:nvSpPr>
        <p:spPr bwMode="auto">
          <a:xfrm>
            <a:off x="10554511" y="1825624"/>
            <a:ext cx="799289" cy="625745"/>
          </a:xfrm>
          <a:custGeom>
            <a:avLst/>
            <a:gdLst>
              <a:gd name="T0" fmla="*/ 105 w 105"/>
              <a:gd name="T1" fmla="*/ 84 h 94"/>
              <a:gd name="T2" fmla="*/ 95 w 105"/>
              <a:gd name="T3" fmla="*/ 94 h 94"/>
              <a:gd name="T4" fmla="*/ 10 w 105"/>
              <a:gd name="T5" fmla="*/ 94 h 94"/>
              <a:gd name="T6" fmla="*/ 0 w 105"/>
              <a:gd name="T7" fmla="*/ 84 h 94"/>
              <a:gd name="T8" fmla="*/ 1 w 105"/>
              <a:gd name="T9" fmla="*/ 79 h 94"/>
              <a:gd name="T10" fmla="*/ 44 w 105"/>
              <a:gd name="T11" fmla="*/ 5 h 94"/>
              <a:gd name="T12" fmla="*/ 53 w 105"/>
              <a:gd name="T13" fmla="*/ 0 h 94"/>
              <a:gd name="T14" fmla="*/ 62 w 105"/>
              <a:gd name="T15" fmla="*/ 5 h 94"/>
              <a:gd name="T16" fmla="*/ 104 w 105"/>
              <a:gd name="T17" fmla="*/ 79 h 94"/>
              <a:gd name="T18" fmla="*/ 105 w 105"/>
              <a:gd name="T19" fmla="*/ 84 h 94"/>
              <a:gd name="T20" fmla="*/ 44 w 105"/>
              <a:gd name="T21" fmla="*/ 75 h 94"/>
              <a:gd name="T22" fmla="*/ 53 w 105"/>
              <a:gd name="T23" fmla="*/ 84 h 94"/>
              <a:gd name="T24" fmla="*/ 61 w 105"/>
              <a:gd name="T25" fmla="*/ 75 h 94"/>
              <a:gd name="T26" fmla="*/ 53 w 105"/>
              <a:gd name="T27" fmla="*/ 67 h 94"/>
              <a:gd name="T28" fmla="*/ 44 w 105"/>
              <a:gd name="T29" fmla="*/ 75 h 94"/>
              <a:gd name="T30" fmla="*/ 45 w 105"/>
              <a:gd name="T31" fmla="*/ 59 h 94"/>
              <a:gd name="T32" fmla="*/ 60 w 105"/>
              <a:gd name="T33" fmla="*/ 59 h 94"/>
              <a:gd name="T34" fmla="*/ 60 w 105"/>
              <a:gd name="T35" fmla="*/ 24 h 94"/>
              <a:gd name="T36" fmla="*/ 45 w 105"/>
              <a:gd name="T37" fmla="*/ 24 h 94"/>
              <a:gd name="T38" fmla="*/ 45 w 105"/>
              <a:gd name="T39"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94">
                <a:moveTo>
                  <a:pt x="105" y="84"/>
                </a:moveTo>
                <a:cubicBezTo>
                  <a:pt x="105" y="90"/>
                  <a:pt x="101" y="94"/>
                  <a:pt x="95" y="94"/>
                </a:cubicBezTo>
                <a:cubicBezTo>
                  <a:pt x="10" y="94"/>
                  <a:pt x="10" y="94"/>
                  <a:pt x="10" y="94"/>
                </a:cubicBezTo>
                <a:cubicBezTo>
                  <a:pt x="5" y="94"/>
                  <a:pt x="0" y="90"/>
                  <a:pt x="0" y="84"/>
                </a:cubicBezTo>
                <a:cubicBezTo>
                  <a:pt x="0" y="82"/>
                  <a:pt x="0" y="80"/>
                  <a:pt x="1" y="79"/>
                </a:cubicBezTo>
                <a:cubicBezTo>
                  <a:pt x="44" y="5"/>
                  <a:pt x="44" y="5"/>
                  <a:pt x="44" y="5"/>
                </a:cubicBezTo>
                <a:cubicBezTo>
                  <a:pt x="45" y="2"/>
                  <a:pt x="49" y="0"/>
                  <a:pt x="53" y="0"/>
                </a:cubicBezTo>
                <a:cubicBezTo>
                  <a:pt x="56" y="0"/>
                  <a:pt x="60" y="2"/>
                  <a:pt x="62" y="5"/>
                </a:cubicBezTo>
                <a:cubicBezTo>
                  <a:pt x="104" y="79"/>
                  <a:pt x="104" y="79"/>
                  <a:pt x="104" y="79"/>
                </a:cubicBezTo>
                <a:cubicBezTo>
                  <a:pt x="105" y="80"/>
                  <a:pt x="105" y="82"/>
                  <a:pt x="105" y="84"/>
                </a:cubicBezTo>
                <a:close/>
                <a:moveTo>
                  <a:pt x="44" y="75"/>
                </a:moveTo>
                <a:cubicBezTo>
                  <a:pt x="44" y="80"/>
                  <a:pt x="48" y="84"/>
                  <a:pt x="53" y="84"/>
                </a:cubicBezTo>
                <a:cubicBezTo>
                  <a:pt x="58" y="84"/>
                  <a:pt x="61" y="80"/>
                  <a:pt x="61" y="75"/>
                </a:cubicBezTo>
                <a:cubicBezTo>
                  <a:pt x="61" y="71"/>
                  <a:pt x="58" y="67"/>
                  <a:pt x="53" y="67"/>
                </a:cubicBezTo>
                <a:cubicBezTo>
                  <a:pt x="48" y="67"/>
                  <a:pt x="44" y="70"/>
                  <a:pt x="44" y="75"/>
                </a:cubicBezTo>
                <a:close/>
                <a:moveTo>
                  <a:pt x="45" y="59"/>
                </a:moveTo>
                <a:cubicBezTo>
                  <a:pt x="60" y="59"/>
                  <a:pt x="60" y="59"/>
                  <a:pt x="60" y="59"/>
                </a:cubicBezTo>
                <a:cubicBezTo>
                  <a:pt x="60" y="24"/>
                  <a:pt x="60" y="24"/>
                  <a:pt x="60" y="24"/>
                </a:cubicBezTo>
                <a:cubicBezTo>
                  <a:pt x="45" y="24"/>
                  <a:pt x="45" y="24"/>
                  <a:pt x="45" y="24"/>
                </a:cubicBezTo>
                <a:lnTo>
                  <a:pt x="45" y="5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0430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7969796" cy="4351338"/>
          </a:xfrm>
        </p:spPr>
        <p:txBody>
          <a:bodyPr>
            <a:normAutofit fontScale="92500" lnSpcReduction="20000"/>
          </a:bodyPr>
          <a:lstStyle/>
          <a:p>
            <a:pPr marL="0" indent="0">
              <a:buNone/>
            </a:pPr>
            <a:r>
              <a:rPr lang="tr-TR" sz="2600" b="1" dirty="0"/>
              <a:t>Risklerden Korunma İlkeleri </a:t>
            </a:r>
            <a:r>
              <a:rPr lang="tr-TR" sz="1700" b="1" dirty="0"/>
              <a:t>(Madde :5)</a:t>
            </a:r>
          </a:p>
          <a:p>
            <a:pPr marL="342900" indent="-342900" algn="just">
              <a:buFont typeface="Arial" panose="020B0604020202020204" pitchFamily="34" charset="0"/>
              <a:buChar char="•"/>
            </a:pPr>
            <a:r>
              <a:rPr lang="tr-TR" sz="2100" b="0" dirty="0"/>
              <a:t>Risklerden kaçınmak</a:t>
            </a:r>
          </a:p>
          <a:p>
            <a:pPr marL="342900" indent="-342900" algn="just">
              <a:buFont typeface="Arial" panose="020B0604020202020204" pitchFamily="34" charset="0"/>
              <a:buChar char="•"/>
            </a:pPr>
            <a:r>
              <a:rPr lang="tr-TR" sz="2100" b="0" dirty="0"/>
              <a:t>Kaçınılması mümkün olmayan riskleri analiz etmek</a:t>
            </a:r>
          </a:p>
          <a:p>
            <a:pPr marL="342900" indent="-342900" algn="just">
              <a:buFont typeface="Arial" panose="020B0604020202020204" pitchFamily="34" charset="0"/>
              <a:buChar char="•"/>
            </a:pPr>
            <a:r>
              <a:rPr lang="tr-TR" sz="2100" b="0" dirty="0"/>
              <a:t>Risklerle kaynağında mücadele etmek</a:t>
            </a:r>
          </a:p>
          <a:p>
            <a:pPr marL="342900" indent="-342900" algn="just">
              <a:buFont typeface="Arial" panose="020B0604020202020204" pitchFamily="34" charset="0"/>
              <a:buChar char="•"/>
            </a:pPr>
            <a:r>
              <a:rPr lang="tr-TR" sz="2100" b="0" dirty="0"/>
              <a:t>İşin kişilere uygun hale getirilmesi için işyerlerinin tasarımı ile iş ekipmanı, çalışma şekli ve üretim metotlarının seçiminde özen göstermek</a:t>
            </a:r>
          </a:p>
          <a:p>
            <a:pPr marL="342900" indent="-342900" algn="just">
              <a:buFont typeface="Arial" panose="020B0604020202020204" pitchFamily="34" charset="0"/>
              <a:buChar char="•"/>
            </a:pPr>
            <a:r>
              <a:rPr lang="tr-TR" sz="2100" b="0" dirty="0"/>
              <a:t>Teknik gelişmelere uyum sağlamak</a:t>
            </a:r>
          </a:p>
          <a:p>
            <a:pPr marL="342900" indent="-342900" algn="just">
              <a:buFont typeface="Arial" panose="020B0604020202020204" pitchFamily="34" charset="0"/>
              <a:buChar char="•"/>
            </a:pPr>
            <a:r>
              <a:rPr lang="tr-TR" sz="2100" b="0" dirty="0"/>
              <a:t>Tehlikeli olanı, tehlikesiz veya daha az tehlikeli olanla değiştirmek</a:t>
            </a:r>
          </a:p>
          <a:p>
            <a:pPr marL="342900" indent="-342900" algn="just">
              <a:buFont typeface="Arial" panose="020B0604020202020204" pitchFamily="34" charset="0"/>
              <a:buChar char="•"/>
            </a:pPr>
            <a:r>
              <a:rPr lang="tr-TR" sz="2100" b="0" dirty="0"/>
              <a:t>Teknoloji, iş organizasyonu, çalışma şartları, sosyal ilişkiler ve çalışma ortamı ile ilgili faktörlerin etkilerini kapsayan tutarlı ve genel bir önleme politikası geliştirmek</a:t>
            </a:r>
          </a:p>
          <a:p>
            <a:pPr marL="342900" indent="-342900" algn="just">
              <a:buFont typeface="Arial" panose="020B0604020202020204" pitchFamily="34" charset="0"/>
              <a:buChar char="•"/>
            </a:pPr>
            <a:r>
              <a:rPr lang="tr-TR" sz="2100" b="0" dirty="0"/>
              <a:t>Toplu korunma tedbirlerine, kişisel korunma tedbirlerine göre öncelik vermek</a:t>
            </a:r>
          </a:p>
          <a:p>
            <a:pPr marL="342900" indent="-342900" algn="just">
              <a:buFont typeface="Arial" panose="020B0604020202020204" pitchFamily="34" charset="0"/>
              <a:buChar char="•"/>
            </a:pPr>
            <a:r>
              <a:rPr lang="tr-TR" sz="2100" b="0" dirty="0"/>
              <a:t>Çalışanlara uygun talimatlar vermek</a:t>
            </a:r>
          </a:p>
          <a:p>
            <a:pPr marL="0" indent="0">
              <a:buNone/>
            </a:pPr>
            <a:endParaRPr lang="tr-TR" sz="2400" b="1"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58</a:t>
            </a:fld>
            <a:endParaRPr lang="tr-TR"/>
          </a:p>
        </p:txBody>
      </p:sp>
      <p:sp>
        <p:nvSpPr>
          <p:cNvPr id="6" name="Unvan 1"/>
          <p:cNvSpPr>
            <a:spLocks noGrp="1"/>
          </p:cNvSpPr>
          <p:nvPr>
            <p:ph type="title"/>
          </p:nvPr>
        </p:nvSpPr>
        <p:spPr>
          <a:xfrm>
            <a:off x="2060975" y="761936"/>
            <a:ext cx="8396416" cy="973996"/>
          </a:xfrm>
        </p:spPr>
        <p:txBody>
          <a:bodyPr>
            <a:normAutofit fontScale="90000"/>
          </a:bodyPr>
          <a:lstStyle/>
          <a:p>
            <a:r>
              <a:rPr lang="tr-TR" dirty="0" smtClean="0"/>
              <a:t>6331 sayılı İş Sağlığı ve Güvenliği Kanunu</a:t>
            </a:r>
            <a:endParaRPr lang="tr-TR" dirty="0"/>
          </a:p>
        </p:txBody>
      </p:sp>
      <p:grpSp>
        <p:nvGrpSpPr>
          <p:cNvPr id="5" name="Group 241"/>
          <p:cNvGrpSpPr>
            <a:grpSpLocks noChangeAspect="1"/>
          </p:cNvGrpSpPr>
          <p:nvPr/>
        </p:nvGrpSpPr>
        <p:grpSpPr>
          <a:xfrm>
            <a:off x="9195978" y="2957294"/>
            <a:ext cx="2167707" cy="2088000"/>
            <a:chOff x="7404100" y="3633788"/>
            <a:chExt cx="628651" cy="666751"/>
          </a:xfrm>
          <a:solidFill>
            <a:srgbClr val="C00000"/>
          </a:solidFill>
        </p:grpSpPr>
        <p:sp>
          <p:nvSpPr>
            <p:cNvPr id="7" name="Freeform 20"/>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8" name="Freeform 21"/>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9" name="Freeform 22"/>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1421011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7792" y="761936"/>
            <a:ext cx="8396416" cy="973996"/>
          </a:xfrm>
        </p:spPr>
        <p:txBody>
          <a:bodyPr>
            <a:normAutofit fontScale="90000"/>
          </a:bodyPr>
          <a:lstStyle/>
          <a:p>
            <a:r>
              <a:rPr lang="tr-TR" dirty="0" smtClean="0"/>
              <a:t>İş Sağlığı ve Güvenliği Yönünden Gerçekleştirilen Teftişler</a:t>
            </a:r>
            <a:endParaRPr lang="tr-TR" dirty="0"/>
          </a:p>
        </p:txBody>
      </p:sp>
      <p:sp>
        <p:nvSpPr>
          <p:cNvPr id="3" name="İçerik Yer Tutucusu 2"/>
          <p:cNvSpPr>
            <a:spLocks noGrp="1"/>
          </p:cNvSpPr>
          <p:nvPr>
            <p:ph idx="1"/>
          </p:nvPr>
        </p:nvSpPr>
        <p:spPr/>
        <p:txBody>
          <a:bodyPr/>
          <a:lstStyle/>
          <a:p>
            <a:pPr marL="0" indent="0">
              <a:buNone/>
            </a:pPr>
            <a:r>
              <a:rPr lang="tr-TR" sz="2400" b="0" dirty="0"/>
              <a:t>2021 ve 2022 yılları </a:t>
            </a:r>
            <a:r>
              <a:rPr lang="tr-TR" sz="2400" b="0" dirty="0" smtClean="0"/>
              <a:t>içerisinde </a:t>
            </a:r>
            <a:r>
              <a:rPr lang="tr-TR" sz="2400" b="0" u="sng" dirty="0" smtClean="0"/>
              <a:t>Ankara’da;</a:t>
            </a:r>
            <a:endParaRPr lang="tr-TR" b="0" u="sng" dirty="0"/>
          </a:p>
          <a:p>
            <a:pPr marL="0" indent="0">
              <a:buNone/>
            </a:pPr>
            <a:endParaRPr lang="tr-TR" dirty="0"/>
          </a:p>
          <a:p>
            <a:pPr marL="342900" indent="-342900">
              <a:buFont typeface="Arial" panose="020B0604020202020204" pitchFamily="34" charset="0"/>
              <a:buChar char="•"/>
            </a:pPr>
            <a:r>
              <a:rPr lang="tr-TR" b="0" dirty="0" smtClean="0"/>
              <a:t>4.100  programlı teftiş yapılmıştır.</a:t>
            </a:r>
            <a:endParaRPr lang="tr-TR" b="0" dirty="0"/>
          </a:p>
          <a:p>
            <a:pPr marL="342900" indent="-342900">
              <a:buFont typeface="Arial" panose="020B0604020202020204" pitchFamily="34" charset="0"/>
              <a:buChar char="•"/>
            </a:pPr>
            <a:r>
              <a:rPr lang="tr-TR" b="0" dirty="0" smtClean="0"/>
              <a:t>225 program dışı teftiş yapılmıştır. </a:t>
            </a:r>
          </a:p>
          <a:p>
            <a:pPr marL="342900" indent="-342900">
              <a:buFont typeface="Arial" panose="020B0604020202020204" pitchFamily="34" charset="0"/>
              <a:buChar char="•"/>
            </a:pPr>
            <a:r>
              <a:rPr lang="tr-TR" b="0" dirty="0" smtClean="0"/>
              <a:t>146.926 çalışana ulaşılmıştır. </a:t>
            </a:r>
            <a:endParaRPr lang="tr-TR" b="0" dirty="0"/>
          </a:p>
          <a:p>
            <a:pPr marL="342900" indent="-342900">
              <a:buFont typeface="Arial" panose="020B0604020202020204" pitchFamily="34" charset="0"/>
              <a:buChar char="•"/>
            </a:pPr>
            <a:r>
              <a:rPr lang="tr-TR" b="0" dirty="0" smtClean="0"/>
              <a:t>66.491</a:t>
            </a:r>
            <a:r>
              <a:rPr lang="tr-TR" b="0" dirty="0" smtClean="0">
                <a:solidFill>
                  <a:srgbClr val="FF0000"/>
                </a:solidFill>
              </a:rPr>
              <a:t> </a:t>
            </a:r>
            <a:r>
              <a:rPr lang="tr-TR" b="0" dirty="0"/>
              <a:t>mevzuata aykırılık tespit edilmiştir. </a:t>
            </a:r>
          </a:p>
          <a:p>
            <a:pPr marL="342900" indent="-342900">
              <a:buFont typeface="Arial" panose="020B0604020202020204" pitchFamily="34" charset="0"/>
              <a:buChar char="•"/>
            </a:pPr>
            <a:r>
              <a:rPr lang="tr-TR" b="0" dirty="0" smtClean="0"/>
              <a:t>64.625 mevzuata </a:t>
            </a:r>
            <a:r>
              <a:rPr lang="tr-TR" b="0" dirty="0"/>
              <a:t>aykırılığın giderilmesi sağlanmıştır.</a:t>
            </a:r>
          </a:p>
          <a:p>
            <a:pPr marL="342900" indent="-342900">
              <a:buFont typeface="Arial" panose="020B0604020202020204" pitchFamily="34" charset="0"/>
              <a:buChar char="•"/>
            </a:pPr>
            <a:r>
              <a:rPr lang="tr-TR" b="0" dirty="0"/>
              <a:t>1.866</a:t>
            </a:r>
            <a:r>
              <a:rPr lang="tr-TR" b="0" dirty="0" smtClean="0"/>
              <a:t> </a:t>
            </a:r>
            <a:r>
              <a:rPr lang="tr-TR" b="0" dirty="0"/>
              <a:t>mevzuata aykırılık için idari yaptırım uygulanmıştır.  </a:t>
            </a:r>
          </a:p>
        </p:txBody>
      </p:sp>
      <p:sp>
        <p:nvSpPr>
          <p:cNvPr id="4" name="Slayt Numarası Yer Tutucusu 3"/>
          <p:cNvSpPr>
            <a:spLocks noGrp="1"/>
          </p:cNvSpPr>
          <p:nvPr>
            <p:ph type="sldNum" sz="quarter" idx="12"/>
          </p:nvPr>
        </p:nvSpPr>
        <p:spPr/>
        <p:txBody>
          <a:bodyPr/>
          <a:lstStyle/>
          <a:p>
            <a:fld id="{F01F3D7E-AC51-4D34-B066-A9501F56C695}" type="slidenum">
              <a:rPr lang="tr-TR" smtClean="0"/>
              <a:t>59</a:t>
            </a:fld>
            <a:endParaRPr lang="tr-TR"/>
          </a:p>
        </p:txBody>
      </p:sp>
      <p:grpSp>
        <p:nvGrpSpPr>
          <p:cNvPr id="9" name="Group 314"/>
          <p:cNvGrpSpPr>
            <a:grpSpLocks noChangeAspect="1"/>
          </p:cNvGrpSpPr>
          <p:nvPr/>
        </p:nvGrpSpPr>
        <p:grpSpPr>
          <a:xfrm>
            <a:off x="8610600" y="2846718"/>
            <a:ext cx="2548370" cy="2473358"/>
            <a:chOff x="8205788" y="-103188"/>
            <a:chExt cx="1343025" cy="1223964"/>
          </a:xfrm>
          <a:solidFill>
            <a:srgbClr val="C00000"/>
          </a:solidFill>
        </p:grpSpPr>
        <p:sp>
          <p:nvSpPr>
            <p:cNvPr id="10" name="Rectangle 12"/>
            <p:cNvSpPr>
              <a:spLocks noChangeArrowheads="1"/>
            </p:cNvSpPr>
            <p:nvPr/>
          </p:nvSpPr>
          <p:spPr bwMode="auto">
            <a:xfrm>
              <a:off x="8288338" y="868363"/>
              <a:ext cx="2524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1" name="Rectangle 13"/>
            <p:cNvSpPr>
              <a:spLocks noChangeArrowheads="1"/>
            </p:cNvSpPr>
            <p:nvPr/>
          </p:nvSpPr>
          <p:spPr bwMode="auto">
            <a:xfrm>
              <a:off x="8624888" y="698500"/>
              <a:ext cx="252413"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2" name="Rectangle 14"/>
            <p:cNvSpPr>
              <a:spLocks noChangeArrowheads="1"/>
            </p:cNvSpPr>
            <p:nvPr/>
          </p:nvSpPr>
          <p:spPr bwMode="auto">
            <a:xfrm>
              <a:off x="8961438" y="530225"/>
              <a:ext cx="252413" cy="590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3" name="Rectangle 15"/>
            <p:cNvSpPr>
              <a:spLocks noChangeArrowheads="1"/>
            </p:cNvSpPr>
            <p:nvPr/>
          </p:nvSpPr>
          <p:spPr bwMode="auto">
            <a:xfrm>
              <a:off x="9297988" y="361950"/>
              <a:ext cx="250825" cy="758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4" name="Freeform 16"/>
            <p:cNvSpPr>
              <a:spLocks/>
            </p:cNvSpPr>
            <p:nvPr/>
          </p:nvSpPr>
          <p:spPr bwMode="auto">
            <a:xfrm>
              <a:off x="8205788" y="-103188"/>
              <a:ext cx="1343025" cy="801688"/>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22643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AD8EF929-6037-4B40-9AE9-C6A81A86112F}"/>
              </a:ext>
            </a:extLst>
          </p:cNvPr>
          <p:cNvSpPr>
            <a:spLocks noGrp="1"/>
          </p:cNvSpPr>
          <p:nvPr>
            <p:ph type="sldNum" sz="quarter" idx="12"/>
          </p:nvPr>
        </p:nvSpPr>
        <p:spPr>
          <a:noFill/>
        </p:spPr>
        <p:txBody>
          <a:bodyPr/>
          <a:lstStyle/>
          <a:p>
            <a:pPr algn="ctr"/>
            <a:fld id="{AA2C244E-E5AC-4366-B513-6933B17218AE}" type="slidenum">
              <a:rPr lang="tr-TR" b="1" smtClean="0">
                <a:solidFill>
                  <a:schemeClr val="bg1">
                    <a:lumMod val="95000"/>
                  </a:schemeClr>
                </a:solidFill>
                <a:latin typeface="Garamond" panose="02020404030301010803" pitchFamily="18" charset="0"/>
              </a:rPr>
              <a:pPr algn="ctr"/>
              <a:t>6</a:t>
            </a:fld>
            <a:endParaRPr lang="tr-TR" b="1" dirty="0">
              <a:solidFill>
                <a:schemeClr val="bg1">
                  <a:lumMod val="95000"/>
                </a:schemeClr>
              </a:solidFill>
              <a:latin typeface="Garamond" panose="02020404030301010803" pitchFamily="18" charset="0"/>
            </a:endParaRPr>
          </a:p>
        </p:txBody>
      </p:sp>
      <p:sp>
        <p:nvSpPr>
          <p:cNvPr id="6" name="İçerik Yer Tutucusu 3"/>
          <p:cNvSpPr txBox="1">
            <a:spLocks/>
          </p:cNvSpPr>
          <p:nvPr/>
        </p:nvSpPr>
        <p:spPr>
          <a:xfrm>
            <a:off x="1613140" y="1449238"/>
            <a:ext cx="9010659" cy="5108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altLang="tr-TR" sz="2000" b="1" dirty="0" smtClean="0">
                <a:latin typeface="Times New Roman" panose="02020603050405020304" pitchFamily="18" charset="0"/>
                <a:cs typeface="Times New Roman" panose="02020603050405020304" pitchFamily="18" charset="0"/>
              </a:rPr>
              <a:t>Başkanlık bünyesinde; Adana, Ankara, Bursa, İstanbul ve İzmir</a:t>
            </a:r>
            <a:r>
              <a:rPr lang="tr-TR" altLang="tr-TR" sz="2000" dirty="0" smtClean="0">
                <a:latin typeface="Times New Roman" panose="02020603050405020304" pitchFamily="18" charset="0"/>
                <a:cs typeface="Times New Roman" panose="02020603050405020304" pitchFamily="18" charset="0"/>
              </a:rPr>
              <a:t> illerinde </a:t>
            </a:r>
            <a:r>
              <a:rPr lang="tr-TR" altLang="tr-TR" sz="2000" b="1" dirty="0" smtClean="0">
                <a:latin typeface="Times New Roman" panose="02020603050405020304" pitchFamily="18" charset="0"/>
                <a:cs typeface="Times New Roman" panose="02020603050405020304" pitchFamily="18" charset="0"/>
              </a:rPr>
              <a:t>5 Grup Başkanlığı</a:t>
            </a:r>
            <a:r>
              <a:rPr lang="tr-TR" altLang="tr-TR" sz="2000" dirty="0" smtClean="0">
                <a:latin typeface="Times New Roman" panose="02020603050405020304" pitchFamily="18" charset="0"/>
                <a:cs typeface="Times New Roman" panose="02020603050405020304" pitchFamily="18" charset="0"/>
              </a:rPr>
              <a:t> bulunmaktadır.</a:t>
            </a:r>
          </a:p>
          <a:p>
            <a:pPr algn="just"/>
            <a:endParaRPr lang="tr-TR" altLang="tr-TR" dirty="0" smtClean="0">
              <a:latin typeface="Times New Roman" panose="02020603050405020304" pitchFamily="18" charset="0"/>
              <a:cs typeface="Times New Roman" panose="02020603050405020304" pitchFamily="18" charset="0"/>
            </a:endParaRPr>
          </a:p>
          <a:p>
            <a:pPr algn="just"/>
            <a:endParaRPr lang="tr-TR" altLang="tr-TR" dirty="0" smtClean="0">
              <a:latin typeface="Times New Roman" panose="02020603050405020304" pitchFamily="18" charset="0"/>
              <a:cs typeface="Times New Roman" panose="02020603050405020304" pitchFamily="18" charset="0"/>
            </a:endParaRPr>
          </a:p>
          <a:p>
            <a:pPr algn="just"/>
            <a:endParaRPr lang="tr-TR" altLang="tr-TR" dirty="0" smtClean="0">
              <a:latin typeface="Times New Roman" panose="02020603050405020304" pitchFamily="18" charset="0"/>
              <a:cs typeface="Times New Roman" panose="02020603050405020304" pitchFamily="18" charset="0"/>
            </a:endParaRPr>
          </a:p>
          <a:p>
            <a:pPr algn="just"/>
            <a:endParaRPr lang="tr-TR" altLang="tr-TR" dirty="0" smtClean="0">
              <a:latin typeface="Times New Roman" panose="02020603050405020304" pitchFamily="18" charset="0"/>
              <a:cs typeface="Times New Roman" panose="02020603050405020304" pitchFamily="18" charset="0"/>
            </a:endParaRPr>
          </a:p>
          <a:p>
            <a:pPr algn="just"/>
            <a:endParaRPr lang="tr-TR" altLang="tr-TR" dirty="0" smtClean="0">
              <a:latin typeface="Times New Roman" panose="02020603050405020304" pitchFamily="18" charset="0"/>
              <a:cs typeface="Times New Roman" panose="02020603050405020304" pitchFamily="18" charset="0"/>
            </a:endParaRPr>
          </a:p>
          <a:p>
            <a:pPr algn="just"/>
            <a:endParaRPr lang="tr-TR" altLang="tr-TR" dirty="0">
              <a:latin typeface="Times New Roman" panose="02020603050405020304" pitchFamily="18" charset="0"/>
              <a:cs typeface="Times New Roman" panose="02020603050405020304" pitchFamily="18" charset="0"/>
            </a:endParaRPr>
          </a:p>
        </p:txBody>
      </p:sp>
      <p:pic>
        <p:nvPicPr>
          <p:cNvPr id="7" name="3 İçerik Yer Tutucusu" descr="5grup_2005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5193" y="2186026"/>
            <a:ext cx="8231727" cy="345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7882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7792" y="761936"/>
            <a:ext cx="8396416" cy="973996"/>
          </a:xfrm>
        </p:spPr>
        <p:txBody>
          <a:bodyPr>
            <a:normAutofit fontScale="90000"/>
          </a:bodyPr>
          <a:lstStyle/>
          <a:p>
            <a:r>
              <a:rPr lang="tr-TR" dirty="0" smtClean="0"/>
              <a:t>İş Sağlığı ve Güvenliği Yönünden Gerçekleştirilen Teftişler</a:t>
            </a:r>
            <a:endParaRPr lang="tr-TR" dirty="0"/>
          </a:p>
        </p:txBody>
      </p:sp>
      <p:sp>
        <p:nvSpPr>
          <p:cNvPr id="3" name="İçerik Yer Tutucusu 2"/>
          <p:cNvSpPr>
            <a:spLocks noGrp="1"/>
          </p:cNvSpPr>
          <p:nvPr>
            <p:ph idx="1"/>
          </p:nvPr>
        </p:nvSpPr>
        <p:spPr>
          <a:xfrm>
            <a:off x="818072" y="2005012"/>
            <a:ext cx="5435770" cy="3929962"/>
          </a:xfrm>
        </p:spPr>
        <p:txBody>
          <a:bodyPr>
            <a:normAutofit/>
          </a:bodyPr>
          <a:lstStyle/>
          <a:p>
            <a:pPr marL="0" indent="0">
              <a:buNone/>
            </a:pPr>
            <a:r>
              <a:rPr lang="tr-TR" sz="2400" b="0" dirty="0"/>
              <a:t>2021 ve 2022 yılları </a:t>
            </a:r>
            <a:r>
              <a:rPr lang="tr-TR" sz="2400" b="0" dirty="0" smtClean="0"/>
              <a:t>içerisinde </a:t>
            </a:r>
            <a:r>
              <a:rPr lang="tr-TR" sz="2400" b="0" u="sng" dirty="0" smtClean="0"/>
              <a:t>Ankara’da</a:t>
            </a:r>
            <a:r>
              <a:rPr lang="tr-TR" sz="2400" b="0" dirty="0" smtClean="0"/>
              <a:t>;</a:t>
            </a:r>
          </a:p>
          <a:p>
            <a:pPr marL="342900" indent="-342900">
              <a:buFont typeface="Arial" panose="020B0604020202020204" pitchFamily="34" charset="0"/>
              <a:buChar char="•"/>
            </a:pPr>
            <a:r>
              <a:rPr lang="tr-TR" b="0" dirty="0"/>
              <a:t>Metal işkolunda 2.402 işyerinde </a:t>
            </a:r>
          </a:p>
          <a:p>
            <a:pPr marL="342900" indent="-342900">
              <a:buFont typeface="Arial" panose="020B0604020202020204" pitchFamily="34" charset="0"/>
              <a:buChar char="•"/>
            </a:pPr>
            <a:r>
              <a:rPr lang="tr-TR" b="0" dirty="0"/>
              <a:t>İnşaat işkolunda 735 işyerinde</a:t>
            </a:r>
          </a:p>
          <a:p>
            <a:pPr marL="342900" indent="-342900">
              <a:buFont typeface="Arial" panose="020B0604020202020204" pitchFamily="34" charset="0"/>
              <a:buChar char="•"/>
            </a:pPr>
            <a:r>
              <a:rPr lang="tr-TR" b="0" dirty="0"/>
              <a:t>Kimya işkolunda 361 işyerinde </a:t>
            </a:r>
            <a:endParaRPr lang="tr-TR" sz="2400" b="0" dirty="0" smtClean="0"/>
          </a:p>
          <a:p>
            <a:pPr marL="342900" indent="-342900">
              <a:buFont typeface="Arial" panose="020B0604020202020204" pitchFamily="34" charset="0"/>
              <a:buChar char="•"/>
            </a:pPr>
            <a:r>
              <a:rPr lang="tr-TR" sz="2400" b="0" dirty="0" smtClean="0"/>
              <a:t>Maden işkolunda </a:t>
            </a:r>
            <a:r>
              <a:rPr lang="tr-TR" b="0" dirty="0" smtClean="0"/>
              <a:t>83</a:t>
            </a:r>
            <a:r>
              <a:rPr lang="tr-TR" sz="2400" b="0" dirty="0" smtClean="0"/>
              <a:t> işyerinde</a:t>
            </a:r>
            <a:endParaRPr lang="tr-TR" b="0" dirty="0" smtClean="0"/>
          </a:p>
          <a:p>
            <a:pPr marL="342900" indent="-342900">
              <a:buFont typeface="Arial" panose="020B0604020202020204" pitchFamily="34" charset="0"/>
              <a:buChar char="•"/>
            </a:pPr>
            <a:r>
              <a:rPr lang="tr-TR" sz="2400" b="0" dirty="0" smtClean="0"/>
              <a:t>Diğer işkollarında </a:t>
            </a:r>
            <a:r>
              <a:rPr lang="tr-TR" b="0" dirty="0" smtClean="0"/>
              <a:t>744</a:t>
            </a:r>
            <a:r>
              <a:rPr lang="tr-TR" sz="2400" b="0" dirty="0" smtClean="0"/>
              <a:t> işyerinde </a:t>
            </a:r>
          </a:p>
          <a:p>
            <a:r>
              <a:rPr lang="tr-TR" sz="2400" b="0" dirty="0" smtClean="0"/>
              <a:t>teftişler gerçekleştirilmiştir. </a:t>
            </a:r>
            <a:endParaRPr lang="tr-TR" sz="2400" b="0" dirty="0"/>
          </a:p>
          <a:p>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60</a:t>
            </a:fld>
            <a:endParaRPr lang="tr-TR"/>
          </a:p>
        </p:txBody>
      </p:sp>
      <p:graphicFrame>
        <p:nvGraphicFramePr>
          <p:cNvPr id="7" name="Grafik 6"/>
          <p:cNvGraphicFramePr>
            <a:graphicFrameLocks/>
          </p:cNvGraphicFramePr>
          <p:nvPr>
            <p:extLst/>
          </p:nvPr>
        </p:nvGraphicFramePr>
        <p:xfrm>
          <a:off x="6124755" y="2000069"/>
          <a:ext cx="5229045" cy="3498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814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5924" y="1248934"/>
            <a:ext cx="3880582" cy="4548188"/>
          </a:xfrm>
        </p:spPr>
        <p:txBody>
          <a:bodyPr>
            <a:normAutofit/>
          </a:bodyPr>
          <a:lstStyle/>
          <a:p>
            <a:pPr marL="0" indent="0">
              <a:buNone/>
            </a:pPr>
            <a:endParaRPr lang="tr-TR" sz="2000" dirty="0"/>
          </a:p>
          <a:p>
            <a:pPr marL="0" indent="0">
              <a:buNone/>
            </a:pPr>
            <a:endParaRPr lang="tr-TR" sz="2000" dirty="0"/>
          </a:p>
          <a:p>
            <a:pPr marL="0" indent="0">
              <a:lnSpc>
                <a:spcPct val="150000"/>
              </a:lnSpc>
              <a:buNone/>
            </a:pPr>
            <a:r>
              <a:rPr lang="tr-TR" sz="2000" b="0" dirty="0"/>
              <a:t>2021 ve 2022 yılları içerisinde, </a:t>
            </a:r>
            <a:r>
              <a:rPr lang="tr-TR" sz="2000" b="0" dirty="0" smtClean="0"/>
              <a:t>Ankara’da yapılan teftişlerde </a:t>
            </a:r>
            <a:r>
              <a:rPr lang="tr-TR" sz="2000" b="0" dirty="0"/>
              <a:t>en </a:t>
            </a:r>
            <a:r>
              <a:rPr lang="tr-TR" sz="2000" b="0" dirty="0" smtClean="0"/>
              <a:t>sık mevzuata aykırılık tespit </a:t>
            </a:r>
            <a:r>
              <a:rPr lang="tr-TR" sz="2000" b="0" dirty="0"/>
              <a:t>edilen </a:t>
            </a:r>
            <a:r>
              <a:rPr lang="tr-TR" sz="2000" b="0" dirty="0" smtClean="0"/>
              <a:t>yönetmelik ve başlıklar</a:t>
            </a:r>
            <a:endParaRPr lang="tr-TR" sz="2000" b="0"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61</a:t>
            </a:fld>
            <a:endParaRPr lang="tr-TR"/>
          </a:p>
        </p:txBody>
      </p:sp>
      <p:graphicFrame>
        <p:nvGraphicFramePr>
          <p:cNvPr id="7" name="Grafik 6"/>
          <p:cNvGraphicFramePr>
            <a:graphicFrameLocks noChangeAspect="1"/>
          </p:cNvGraphicFramePr>
          <p:nvPr>
            <p:extLst/>
          </p:nvPr>
        </p:nvGraphicFramePr>
        <p:xfrm>
          <a:off x="4606506" y="1881851"/>
          <a:ext cx="5562796" cy="4551379"/>
        </p:xfrm>
        <a:graphic>
          <a:graphicData uri="http://schemas.openxmlformats.org/drawingml/2006/chart">
            <c:chart xmlns:c="http://schemas.openxmlformats.org/drawingml/2006/chart" xmlns:r="http://schemas.openxmlformats.org/officeDocument/2006/relationships" r:id="rId2"/>
          </a:graphicData>
        </a:graphic>
      </p:graphicFrame>
      <p:sp>
        <p:nvSpPr>
          <p:cNvPr id="9" name="Unvan 1"/>
          <p:cNvSpPr txBox="1">
            <a:spLocks/>
          </p:cNvSpPr>
          <p:nvPr/>
        </p:nvSpPr>
        <p:spPr>
          <a:xfrm>
            <a:off x="1772886" y="907856"/>
            <a:ext cx="8396416" cy="9739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rgbClr val="C00000"/>
                </a:solidFill>
                <a:latin typeface="Times New Roman" panose="02020603050405020304" pitchFamily="18" charset="0"/>
                <a:ea typeface="+mj-ea"/>
                <a:cs typeface="Times New Roman" panose="02020603050405020304" pitchFamily="18" charset="0"/>
              </a:defRPr>
            </a:lvl1pPr>
          </a:lstStyle>
          <a:p>
            <a:r>
              <a:rPr lang="tr-TR" smtClean="0"/>
              <a:t>Aykırılıkların Mevzuata Göre Dağılımı</a:t>
            </a:r>
            <a:endParaRPr lang="tr-TR" dirty="0"/>
          </a:p>
        </p:txBody>
      </p:sp>
    </p:spTree>
    <p:extLst>
      <p:ext uri="{BB962C8B-B14F-4D97-AF65-F5344CB8AC3E}">
        <p14:creationId xmlns:p14="http://schemas.microsoft.com/office/powerpoint/2010/main" val="3082027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2886" y="907856"/>
            <a:ext cx="8396416" cy="973996"/>
          </a:xfrm>
        </p:spPr>
        <p:txBody>
          <a:bodyPr>
            <a:normAutofit/>
          </a:bodyPr>
          <a:lstStyle/>
          <a:p>
            <a:r>
              <a:rPr lang="tr-TR" dirty="0" smtClean="0"/>
              <a:t>Aykırılıkların Mevzuata Göre Dağılımı</a:t>
            </a:r>
            <a:endParaRPr lang="tr-TR" dirty="0"/>
          </a:p>
        </p:txBody>
      </p:sp>
      <p:sp>
        <p:nvSpPr>
          <p:cNvPr id="3" name="İçerik Yer Tutucusu 2"/>
          <p:cNvSpPr>
            <a:spLocks noGrp="1"/>
          </p:cNvSpPr>
          <p:nvPr>
            <p:ph idx="1"/>
          </p:nvPr>
        </p:nvSpPr>
        <p:spPr>
          <a:xfrm>
            <a:off x="725924" y="1248934"/>
            <a:ext cx="3880582" cy="4548188"/>
          </a:xfrm>
        </p:spPr>
        <p:txBody>
          <a:bodyPr>
            <a:normAutofit/>
          </a:bodyPr>
          <a:lstStyle/>
          <a:p>
            <a:pPr marL="0" indent="0">
              <a:buNone/>
            </a:pPr>
            <a:endParaRPr lang="tr-TR" sz="2000" dirty="0"/>
          </a:p>
          <a:p>
            <a:pPr marL="0" indent="0">
              <a:buNone/>
            </a:pPr>
            <a:endParaRPr lang="tr-TR" sz="2000" dirty="0"/>
          </a:p>
          <a:p>
            <a:pPr>
              <a:lnSpc>
                <a:spcPct val="150000"/>
              </a:lnSpc>
            </a:pPr>
            <a:r>
              <a:rPr lang="tr-TR" sz="2000" b="0" dirty="0"/>
              <a:t>2021 ve 2022 yılları içerisinde, </a:t>
            </a:r>
            <a:r>
              <a:rPr lang="tr-TR" sz="2000" b="0" dirty="0" smtClean="0"/>
              <a:t>Ankara’da yapılan teftişlerde </a:t>
            </a:r>
            <a:r>
              <a:rPr lang="tr-TR" sz="2000" b="0" dirty="0"/>
              <a:t>en </a:t>
            </a:r>
            <a:r>
              <a:rPr lang="tr-TR" sz="2000" b="0" dirty="0" smtClean="0"/>
              <a:t>sık </a:t>
            </a:r>
            <a:r>
              <a:rPr lang="tr-TR" sz="2000" b="0" u="sng" dirty="0" smtClean="0"/>
              <a:t>idari yaptırım uygulanan</a:t>
            </a:r>
            <a:r>
              <a:rPr lang="tr-TR" sz="2000" b="0" dirty="0"/>
              <a:t> yönetmelik ve başlıklar</a:t>
            </a:r>
          </a:p>
        </p:txBody>
      </p:sp>
      <p:sp>
        <p:nvSpPr>
          <p:cNvPr id="4" name="Slayt Numarası Yer Tutucusu 3"/>
          <p:cNvSpPr>
            <a:spLocks noGrp="1"/>
          </p:cNvSpPr>
          <p:nvPr>
            <p:ph type="sldNum" sz="quarter" idx="12"/>
          </p:nvPr>
        </p:nvSpPr>
        <p:spPr/>
        <p:txBody>
          <a:bodyPr/>
          <a:lstStyle/>
          <a:p>
            <a:fld id="{F01F3D7E-AC51-4D34-B066-A9501F56C695}" type="slidenum">
              <a:rPr lang="tr-TR" smtClean="0"/>
              <a:t>62</a:t>
            </a:fld>
            <a:endParaRPr lang="tr-TR"/>
          </a:p>
        </p:txBody>
      </p:sp>
      <p:graphicFrame>
        <p:nvGraphicFramePr>
          <p:cNvPr id="6" name="Grafik 5"/>
          <p:cNvGraphicFramePr>
            <a:graphicFrameLocks noChangeAspect="1"/>
          </p:cNvGraphicFramePr>
          <p:nvPr>
            <p:extLst/>
          </p:nvPr>
        </p:nvGraphicFramePr>
        <p:xfrm>
          <a:off x="4606506" y="1881851"/>
          <a:ext cx="5562796" cy="4551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893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839974" cy="4351338"/>
          </a:xfrm>
        </p:spPr>
        <p:txBody>
          <a:bodyPr>
            <a:normAutofit fontScale="92500" lnSpcReduction="10000"/>
          </a:bodyPr>
          <a:lstStyle/>
          <a:p>
            <a:pPr marL="0" indent="0">
              <a:buNone/>
            </a:pPr>
            <a:r>
              <a:rPr lang="tr-TR" sz="2400" b="1" dirty="0"/>
              <a:t>İş Ekipmanları </a:t>
            </a:r>
            <a:endParaRPr lang="tr-TR" sz="2400" b="1" dirty="0" smtClean="0"/>
          </a:p>
          <a:p>
            <a:pPr marL="0" indent="0">
              <a:buNone/>
            </a:pPr>
            <a:endParaRPr lang="tr-TR" sz="2400" b="1" dirty="0"/>
          </a:p>
          <a:p>
            <a:pPr marL="342900" indent="-342900" algn="just">
              <a:buFont typeface="Arial" panose="020B0604020202020204" pitchFamily="34" charset="0"/>
              <a:buChar char="•"/>
            </a:pPr>
            <a:r>
              <a:rPr lang="tr-TR" sz="2400" b="0" dirty="0" smtClean="0"/>
              <a:t>İş </a:t>
            </a:r>
            <a:r>
              <a:rPr lang="tr-TR" sz="2400" b="0" dirty="0"/>
              <a:t>ekipmanlarında </a:t>
            </a:r>
            <a:r>
              <a:rPr lang="tr-TR" sz="2400" b="0" u="sng" dirty="0"/>
              <a:t>mekanik temasa</a:t>
            </a:r>
            <a:r>
              <a:rPr lang="tr-TR" sz="2400" b="0" dirty="0"/>
              <a:t> karşı önlem </a:t>
            </a:r>
            <a:r>
              <a:rPr lang="tr-TR" b="0" dirty="0" smtClean="0"/>
              <a:t>alınmaması</a:t>
            </a:r>
          </a:p>
          <a:p>
            <a:pPr marL="342900" indent="-342900" algn="just">
              <a:buFont typeface="Arial" panose="020B0604020202020204" pitchFamily="34" charset="0"/>
              <a:buChar char="•"/>
            </a:pPr>
            <a:r>
              <a:rPr lang="tr-TR" b="0" dirty="0"/>
              <a:t>İş ekipmanlarında </a:t>
            </a:r>
            <a:r>
              <a:rPr lang="tr-TR" b="0" u="sng" dirty="0" smtClean="0"/>
              <a:t>parça fırlamasına</a:t>
            </a:r>
            <a:r>
              <a:rPr lang="tr-TR" b="0" dirty="0" smtClean="0"/>
              <a:t> karşı </a:t>
            </a:r>
            <a:r>
              <a:rPr lang="tr-TR" b="0" dirty="0"/>
              <a:t>önlem </a:t>
            </a:r>
            <a:r>
              <a:rPr lang="tr-TR" b="0" dirty="0" smtClean="0"/>
              <a:t>alınmaması</a:t>
            </a:r>
          </a:p>
          <a:p>
            <a:pPr marL="342900" indent="-342900" algn="just">
              <a:buFont typeface="Arial" panose="020B0604020202020204" pitchFamily="34" charset="0"/>
              <a:buChar char="•"/>
            </a:pPr>
            <a:r>
              <a:rPr lang="tr-TR" b="0" dirty="0" smtClean="0"/>
              <a:t>İş ekipmanı kaynaklı </a:t>
            </a:r>
            <a:r>
              <a:rPr lang="tr-TR" b="0" u="sng" dirty="0" smtClean="0"/>
              <a:t>gürültü/toz </a:t>
            </a:r>
            <a:r>
              <a:rPr lang="tr-TR" b="0" u="sng" dirty="0" err="1" smtClean="0"/>
              <a:t>maruziyetine</a:t>
            </a:r>
            <a:r>
              <a:rPr lang="tr-TR" b="0" dirty="0" smtClean="0"/>
              <a:t> yönelik önlem alınmaması </a:t>
            </a:r>
          </a:p>
          <a:p>
            <a:pPr marL="342900" indent="-342900" algn="just">
              <a:buFont typeface="Arial" panose="020B0604020202020204" pitchFamily="34" charset="0"/>
              <a:buChar char="•"/>
            </a:pPr>
            <a:r>
              <a:rPr lang="tr-TR" b="0" dirty="0"/>
              <a:t>İş ekipmanlarında elektrikle temasa karşı tedbir alınmamış </a:t>
            </a:r>
            <a:r>
              <a:rPr lang="tr-TR" b="0" dirty="0" smtClean="0"/>
              <a:t>olması</a:t>
            </a:r>
          </a:p>
          <a:p>
            <a:pPr marL="342900" indent="-342900" algn="just">
              <a:buFont typeface="Arial" panose="020B0604020202020204" pitchFamily="34" charset="0"/>
              <a:buChar char="•"/>
            </a:pPr>
            <a:r>
              <a:rPr lang="tr-TR" b="0" dirty="0" smtClean="0"/>
              <a:t>İş ekipmanlarının periyodik kontrol raporlarının olmaması / raporların mevzuata uygun olmaması</a:t>
            </a:r>
            <a:endParaRPr lang="tr-TR" sz="2400" b="0" dirty="0" smtClean="0"/>
          </a:p>
          <a:p>
            <a:pPr marL="342900" indent="-342900" algn="just">
              <a:buFont typeface="Arial" panose="020B0604020202020204" pitchFamily="34" charset="0"/>
              <a:buChar char="•"/>
            </a:pPr>
            <a:r>
              <a:rPr lang="tr-TR" sz="2400" b="0" dirty="0" smtClean="0"/>
              <a:t>İş </a:t>
            </a:r>
            <a:r>
              <a:rPr lang="tr-TR" sz="2400" b="0" dirty="0"/>
              <a:t>ekipmanlarında acil durdurma tertibatı olmaması</a:t>
            </a:r>
          </a:p>
          <a:p>
            <a:pPr marL="342900" indent="-342900" algn="just">
              <a:buFont typeface="Arial" panose="020B0604020202020204" pitchFamily="34" charset="0"/>
              <a:buChar char="•"/>
            </a:pPr>
            <a:r>
              <a:rPr lang="tr-TR" sz="2400" b="0" dirty="0" smtClean="0"/>
              <a:t>İş ekipmanlarının çalışma talimatlarının olmaması</a:t>
            </a:r>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63</a:t>
            </a:fld>
            <a:endParaRPr lang="tr-TR"/>
          </a:p>
        </p:txBody>
      </p:sp>
      <p:grpSp>
        <p:nvGrpSpPr>
          <p:cNvPr id="5" name="Group 23">
            <a:extLst>
              <a:ext uri="{FF2B5EF4-FFF2-40B4-BE49-F238E27FC236}">
                <a16:creationId xmlns:a16="http://schemas.microsoft.com/office/drawing/2014/main" id="{F3F12DD7-A104-411D-B5AB-9A671C050F97}"/>
              </a:ext>
            </a:extLst>
          </p:cNvPr>
          <p:cNvGrpSpPr>
            <a:grpSpLocks noChangeAspect="1"/>
          </p:cNvGrpSpPr>
          <p:nvPr/>
        </p:nvGrpSpPr>
        <p:grpSpPr>
          <a:xfrm>
            <a:off x="9833090" y="3011294"/>
            <a:ext cx="1520710" cy="1980000"/>
            <a:chOff x="304800" y="2492375"/>
            <a:chExt cx="220663" cy="287338"/>
          </a:xfrm>
          <a:solidFill>
            <a:srgbClr val="C00000"/>
          </a:solidFill>
        </p:grpSpPr>
        <p:sp>
          <p:nvSpPr>
            <p:cNvPr id="6" name="Freeform 374">
              <a:extLst>
                <a:ext uri="{FF2B5EF4-FFF2-40B4-BE49-F238E27FC236}">
                  <a16:creationId xmlns:a16="http://schemas.microsoft.com/office/drawing/2014/main" id="{D4446611-2FC6-421F-8037-F96DCD78F775}"/>
                </a:ext>
              </a:extLst>
            </p:cNvPr>
            <p:cNvSpPr>
              <a:spLocks noEditPoints="1"/>
            </p:cNvSpPr>
            <p:nvPr/>
          </p:nvSpPr>
          <p:spPr bwMode="auto">
            <a:xfrm>
              <a:off x="381000" y="2540000"/>
              <a:ext cx="95250" cy="76200"/>
            </a:xfrm>
            <a:custGeom>
              <a:avLst/>
              <a:gdLst>
                <a:gd name="T0" fmla="*/ 135 w 301"/>
                <a:gd name="T1" fmla="*/ 151 h 242"/>
                <a:gd name="T2" fmla="*/ 141 w 301"/>
                <a:gd name="T3" fmla="*/ 153 h 242"/>
                <a:gd name="T4" fmla="*/ 146 w 301"/>
                <a:gd name="T5" fmla="*/ 156 h 242"/>
                <a:gd name="T6" fmla="*/ 149 w 301"/>
                <a:gd name="T7" fmla="*/ 160 h 242"/>
                <a:gd name="T8" fmla="*/ 150 w 301"/>
                <a:gd name="T9" fmla="*/ 167 h 242"/>
                <a:gd name="T10" fmla="*/ 149 w 301"/>
                <a:gd name="T11" fmla="*/ 172 h 242"/>
                <a:gd name="T12" fmla="*/ 146 w 301"/>
                <a:gd name="T13" fmla="*/ 176 h 242"/>
                <a:gd name="T14" fmla="*/ 141 w 301"/>
                <a:gd name="T15" fmla="*/ 181 h 242"/>
                <a:gd name="T16" fmla="*/ 135 w 301"/>
                <a:gd name="T17" fmla="*/ 182 h 242"/>
                <a:gd name="T18" fmla="*/ 72 w 301"/>
                <a:gd name="T19" fmla="*/ 181 h 242"/>
                <a:gd name="T20" fmla="*/ 67 w 301"/>
                <a:gd name="T21" fmla="*/ 178 h 242"/>
                <a:gd name="T22" fmla="*/ 63 w 301"/>
                <a:gd name="T23" fmla="*/ 174 h 242"/>
                <a:gd name="T24" fmla="*/ 60 w 301"/>
                <a:gd name="T25" fmla="*/ 169 h 242"/>
                <a:gd name="T26" fmla="*/ 60 w 301"/>
                <a:gd name="T27" fmla="*/ 163 h 242"/>
                <a:gd name="T28" fmla="*/ 63 w 301"/>
                <a:gd name="T29" fmla="*/ 158 h 242"/>
                <a:gd name="T30" fmla="*/ 67 w 301"/>
                <a:gd name="T31" fmla="*/ 154 h 242"/>
                <a:gd name="T32" fmla="*/ 72 w 301"/>
                <a:gd name="T33" fmla="*/ 152 h 242"/>
                <a:gd name="T34" fmla="*/ 75 w 301"/>
                <a:gd name="T35" fmla="*/ 151 h 242"/>
                <a:gd name="T36" fmla="*/ 286 w 301"/>
                <a:gd name="T37" fmla="*/ 242 h 242"/>
                <a:gd name="T38" fmla="*/ 292 w 301"/>
                <a:gd name="T39" fmla="*/ 241 h 242"/>
                <a:gd name="T40" fmla="*/ 296 w 301"/>
                <a:gd name="T41" fmla="*/ 237 h 242"/>
                <a:gd name="T42" fmla="*/ 300 w 301"/>
                <a:gd name="T43" fmla="*/ 232 h 242"/>
                <a:gd name="T44" fmla="*/ 301 w 301"/>
                <a:gd name="T45" fmla="*/ 227 h 242"/>
                <a:gd name="T46" fmla="*/ 301 w 301"/>
                <a:gd name="T47" fmla="*/ 12 h 242"/>
                <a:gd name="T48" fmla="*/ 298 w 301"/>
                <a:gd name="T49" fmla="*/ 7 h 242"/>
                <a:gd name="T50" fmla="*/ 294 w 301"/>
                <a:gd name="T51" fmla="*/ 4 h 242"/>
                <a:gd name="T52" fmla="*/ 289 w 301"/>
                <a:gd name="T53" fmla="*/ 0 h 242"/>
                <a:gd name="T54" fmla="*/ 15 w 301"/>
                <a:gd name="T55" fmla="*/ 0 h 242"/>
                <a:gd name="T56" fmla="*/ 9 w 301"/>
                <a:gd name="T57" fmla="*/ 1 h 242"/>
                <a:gd name="T58" fmla="*/ 5 w 301"/>
                <a:gd name="T59" fmla="*/ 5 h 242"/>
                <a:gd name="T60" fmla="*/ 1 w 301"/>
                <a:gd name="T61" fmla="*/ 10 h 242"/>
                <a:gd name="T62" fmla="*/ 0 w 301"/>
                <a:gd name="T63" fmla="*/ 15 h 242"/>
                <a:gd name="T64" fmla="*/ 0 w 301"/>
                <a:gd name="T65" fmla="*/ 229 h 242"/>
                <a:gd name="T66" fmla="*/ 2 w 301"/>
                <a:gd name="T67" fmla="*/ 235 h 242"/>
                <a:gd name="T68" fmla="*/ 7 w 301"/>
                <a:gd name="T69" fmla="*/ 239 h 242"/>
                <a:gd name="T70" fmla="*/ 12 w 301"/>
                <a:gd name="T71" fmla="*/ 241 h 242"/>
                <a:gd name="T72" fmla="*/ 15 w 301"/>
                <a:gd name="T73"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1" h="242">
                  <a:moveTo>
                    <a:pt x="75" y="151"/>
                  </a:moveTo>
                  <a:lnTo>
                    <a:pt x="135" y="151"/>
                  </a:lnTo>
                  <a:lnTo>
                    <a:pt x="139" y="152"/>
                  </a:lnTo>
                  <a:lnTo>
                    <a:pt x="141" y="153"/>
                  </a:lnTo>
                  <a:lnTo>
                    <a:pt x="144" y="154"/>
                  </a:lnTo>
                  <a:lnTo>
                    <a:pt x="146" y="156"/>
                  </a:lnTo>
                  <a:lnTo>
                    <a:pt x="148" y="158"/>
                  </a:lnTo>
                  <a:lnTo>
                    <a:pt x="149" y="160"/>
                  </a:lnTo>
                  <a:lnTo>
                    <a:pt x="150" y="163"/>
                  </a:lnTo>
                  <a:lnTo>
                    <a:pt x="150" y="167"/>
                  </a:lnTo>
                  <a:lnTo>
                    <a:pt x="150" y="169"/>
                  </a:lnTo>
                  <a:lnTo>
                    <a:pt x="149" y="172"/>
                  </a:lnTo>
                  <a:lnTo>
                    <a:pt x="148" y="174"/>
                  </a:lnTo>
                  <a:lnTo>
                    <a:pt x="146" y="176"/>
                  </a:lnTo>
                  <a:lnTo>
                    <a:pt x="144" y="178"/>
                  </a:lnTo>
                  <a:lnTo>
                    <a:pt x="141" y="181"/>
                  </a:lnTo>
                  <a:lnTo>
                    <a:pt x="139" y="181"/>
                  </a:lnTo>
                  <a:lnTo>
                    <a:pt x="135" y="182"/>
                  </a:lnTo>
                  <a:lnTo>
                    <a:pt x="75" y="182"/>
                  </a:lnTo>
                  <a:lnTo>
                    <a:pt x="72" y="181"/>
                  </a:lnTo>
                  <a:lnTo>
                    <a:pt x="69" y="181"/>
                  </a:lnTo>
                  <a:lnTo>
                    <a:pt x="67" y="178"/>
                  </a:lnTo>
                  <a:lnTo>
                    <a:pt x="65" y="176"/>
                  </a:lnTo>
                  <a:lnTo>
                    <a:pt x="63" y="174"/>
                  </a:lnTo>
                  <a:lnTo>
                    <a:pt x="61" y="172"/>
                  </a:lnTo>
                  <a:lnTo>
                    <a:pt x="60" y="169"/>
                  </a:lnTo>
                  <a:lnTo>
                    <a:pt x="60" y="167"/>
                  </a:lnTo>
                  <a:lnTo>
                    <a:pt x="60" y="163"/>
                  </a:lnTo>
                  <a:lnTo>
                    <a:pt x="61" y="160"/>
                  </a:lnTo>
                  <a:lnTo>
                    <a:pt x="63" y="158"/>
                  </a:lnTo>
                  <a:lnTo>
                    <a:pt x="65" y="156"/>
                  </a:lnTo>
                  <a:lnTo>
                    <a:pt x="67" y="154"/>
                  </a:lnTo>
                  <a:lnTo>
                    <a:pt x="69" y="153"/>
                  </a:lnTo>
                  <a:lnTo>
                    <a:pt x="72" y="152"/>
                  </a:lnTo>
                  <a:lnTo>
                    <a:pt x="75" y="152"/>
                  </a:lnTo>
                  <a:lnTo>
                    <a:pt x="75" y="151"/>
                  </a:lnTo>
                  <a:close/>
                  <a:moveTo>
                    <a:pt x="15" y="242"/>
                  </a:moveTo>
                  <a:lnTo>
                    <a:pt x="286" y="242"/>
                  </a:lnTo>
                  <a:lnTo>
                    <a:pt x="289" y="241"/>
                  </a:lnTo>
                  <a:lnTo>
                    <a:pt x="292" y="241"/>
                  </a:lnTo>
                  <a:lnTo>
                    <a:pt x="294" y="239"/>
                  </a:lnTo>
                  <a:lnTo>
                    <a:pt x="296" y="237"/>
                  </a:lnTo>
                  <a:lnTo>
                    <a:pt x="298" y="235"/>
                  </a:lnTo>
                  <a:lnTo>
                    <a:pt x="300" y="232"/>
                  </a:lnTo>
                  <a:lnTo>
                    <a:pt x="301" y="230"/>
                  </a:lnTo>
                  <a:lnTo>
                    <a:pt x="301" y="227"/>
                  </a:lnTo>
                  <a:lnTo>
                    <a:pt x="301" y="15"/>
                  </a:lnTo>
                  <a:lnTo>
                    <a:pt x="301" y="12"/>
                  </a:lnTo>
                  <a:lnTo>
                    <a:pt x="300" y="10"/>
                  </a:lnTo>
                  <a:lnTo>
                    <a:pt x="298" y="7"/>
                  </a:lnTo>
                  <a:lnTo>
                    <a:pt x="296" y="5"/>
                  </a:lnTo>
                  <a:lnTo>
                    <a:pt x="294" y="4"/>
                  </a:lnTo>
                  <a:lnTo>
                    <a:pt x="292" y="1"/>
                  </a:lnTo>
                  <a:lnTo>
                    <a:pt x="289" y="0"/>
                  </a:lnTo>
                  <a:lnTo>
                    <a:pt x="286" y="0"/>
                  </a:lnTo>
                  <a:lnTo>
                    <a:pt x="15" y="0"/>
                  </a:lnTo>
                  <a:lnTo>
                    <a:pt x="12" y="0"/>
                  </a:lnTo>
                  <a:lnTo>
                    <a:pt x="9" y="1"/>
                  </a:lnTo>
                  <a:lnTo>
                    <a:pt x="7" y="4"/>
                  </a:lnTo>
                  <a:lnTo>
                    <a:pt x="5" y="5"/>
                  </a:lnTo>
                  <a:lnTo>
                    <a:pt x="2" y="7"/>
                  </a:lnTo>
                  <a:lnTo>
                    <a:pt x="1" y="10"/>
                  </a:lnTo>
                  <a:lnTo>
                    <a:pt x="0" y="12"/>
                  </a:lnTo>
                  <a:lnTo>
                    <a:pt x="0" y="15"/>
                  </a:lnTo>
                  <a:lnTo>
                    <a:pt x="0" y="227"/>
                  </a:lnTo>
                  <a:lnTo>
                    <a:pt x="0" y="229"/>
                  </a:lnTo>
                  <a:lnTo>
                    <a:pt x="1" y="232"/>
                  </a:lnTo>
                  <a:lnTo>
                    <a:pt x="2" y="235"/>
                  </a:lnTo>
                  <a:lnTo>
                    <a:pt x="5" y="237"/>
                  </a:lnTo>
                  <a:lnTo>
                    <a:pt x="7" y="239"/>
                  </a:lnTo>
                  <a:lnTo>
                    <a:pt x="9" y="241"/>
                  </a:lnTo>
                  <a:lnTo>
                    <a:pt x="12" y="241"/>
                  </a:lnTo>
                  <a:lnTo>
                    <a:pt x="15" y="242"/>
                  </a:lnTo>
                  <a:lnTo>
                    <a:pt x="15"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375">
              <a:extLst>
                <a:ext uri="{FF2B5EF4-FFF2-40B4-BE49-F238E27FC236}">
                  <a16:creationId xmlns:a16="http://schemas.microsoft.com/office/drawing/2014/main" id="{9FAD4C06-CF56-4C95-A437-72E3EDACE7B7}"/>
                </a:ext>
              </a:extLst>
            </p:cNvPr>
            <p:cNvSpPr>
              <a:spLocks noEditPoints="1"/>
            </p:cNvSpPr>
            <p:nvPr/>
          </p:nvSpPr>
          <p:spPr bwMode="auto">
            <a:xfrm>
              <a:off x="304800" y="2492375"/>
              <a:ext cx="220663" cy="287338"/>
            </a:xfrm>
            <a:custGeom>
              <a:avLst/>
              <a:gdLst>
                <a:gd name="T0" fmla="*/ 590 w 693"/>
                <a:gd name="T1" fmla="*/ 663 h 903"/>
                <a:gd name="T2" fmla="*/ 597 w 693"/>
                <a:gd name="T3" fmla="*/ 666 h 903"/>
                <a:gd name="T4" fmla="*/ 602 w 693"/>
                <a:gd name="T5" fmla="*/ 675 h 903"/>
                <a:gd name="T6" fmla="*/ 601 w 693"/>
                <a:gd name="T7" fmla="*/ 684 h 903"/>
                <a:gd name="T8" fmla="*/ 595 w 693"/>
                <a:gd name="T9" fmla="*/ 690 h 903"/>
                <a:gd name="T10" fmla="*/ 587 w 693"/>
                <a:gd name="T11" fmla="*/ 692 h 903"/>
                <a:gd name="T12" fmla="*/ 476 w 693"/>
                <a:gd name="T13" fmla="*/ 691 h 903"/>
                <a:gd name="T14" fmla="*/ 470 w 693"/>
                <a:gd name="T15" fmla="*/ 686 h 903"/>
                <a:gd name="T16" fmla="*/ 467 w 693"/>
                <a:gd name="T17" fmla="*/ 677 h 903"/>
                <a:gd name="T18" fmla="*/ 470 w 693"/>
                <a:gd name="T19" fmla="*/ 670 h 903"/>
                <a:gd name="T20" fmla="*/ 476 w 693"/>
                <a:gd name="T21" fmla="*/ 663 h 903"/>
                <a:gd name="T22" fmla="*/ 482 w 693"/>
                <a:gd name="T23" fmla="*/ 662 h 903"/>
                <a:gd name="T24" fmla="*/ 625 w 693"/>
                <a:gd name="T25" fmla="*/ 815 h 903"/>
                <a:gd name="T26" fmla="*/ 617 w 693"/>
                <a:gd name="T27" fmla="*/ 813 h 903"/>
                <a:gd name="T28" fmla="*/ 269 w 693"/>
                <a:gd name="T29" fmla="*/ 791 h 903"/>
                <a:gd name="T30" fmla="*/ 270 w 693"/>
                <a:gd name="T31" fmla="*/ 761 h 903"/>
                <a:gd name="T32" fmla="*/ 650 w 693"/>
                <a:gd name="T33" fmla="*/ 752 h 903"/>
                <a:gd name="T34" fmla="*/ 657 w 693"/>
                <a:gd name="T35" fmla="*/ 748 h 903"/>
                <a:gd name="T36" fmla="*/ 662 w 693"/>
                <a:gd name="T37" fmla="*/ 740 h 903"/>
                <a:gd name="T38" fmla="*/ 662 w 693"/>
                <a:gd name="T39" fmla="*/ 434 h 903"/>
                <a:gd name="T40" fmla="*/ 657 w 693"/>
                <a:gd name="T41" fmla="*/ 426 h 903"/>
                <a:gd name="T42" fmla="*/ 650 w 693"/>
                <a:gd name="T43" fmla="*/ 422 h 903"/>
                <a:gd name="T44" fmla="*/ 253 w 693"/>
                <a:gd name="T45" fmla="*/ 422 h 903"/>
                <a:gd name="T46" fmla="*/ 246 w 693"/>
                <a:gd name="T47" fmla="*/ 426 h 903"/>
                <a:gd name="T48" fmla="*/ 241 w 693"/>
                <a:gd name="T49" fmla="*/ 434 h 903"/>
                <a:gd name="T50" fmla="*/ 235 w 693"/>
                <a:gd name="T51" fmla="*/ 676 h 903"/>
                <a:gd name="T52" fmla="*/ 213 w 693"/>
                <a:gd name="T53" fmla="*/ 658 h 903"/>
                <a:gd name="T54" fmla="*/ 190 w 693"/>
                <a:gd name="T55" fmla="*/ 644 h 903"/>
                <a:gd name="T56" fmla="*/ 180 w 693"/>
                <a:gd name="T57" fmla="*/ 12 h 903"/>
                <a:gd name="T58" fmla="*/ 176 w 693"/>
                <a:gd name="T59" fmla="*/ 5 h 903"/>
                <a:gd name="T60" fmla="*/ 168 w 693"/>
                <a:gd name="T61" fmla="*/ 0 h 903"/>
                <a:gd name="T62" fmla="*/ 72 w 693"/>
                <a:gd name="T63" fmla="*/ 0 h 903"/>
                <a:gd name="T64" fmla="*/ 64 w 693"/>
                <a:gd name="T65" fmla="*/ 5 h 903"/>
                <a:gd name="T66" fmla="*/ 60 w 693"/>
                <a:gd name="T67" fmla="*/ 12 h 903"/>
                <a:gd name="T68" fmla="*/ 61 w 693"/>
                <a:gd name="T69" fmla="*/ 21 h 903"/>
                <a:gd name="T70" fmla="*/ 66 w 693"/>
                <a:gd name="T71" fmla="*/ 28 h 903"/>
                <a:gd name="T72" fmla="*/ 75 w 693"/>
                <a:gd name="T73" fmla="*/ 30 h 903"/>
                <a:gd name="T74" fmla="*/ 143 w 693"/>
                <a:gd name="T75" fmla="*/ 632 h 903"/>
                <a:gd name="T76" fmla="*/ 108 w 693"/>
                <a:gd name="T77" fmla="*/ 635 h 903"/>
                <a:gd name="T78" fmla="*/ 71 w 693"/>
                <a:gd name="T79" fmla="*/ 649 h 903"/>
                <a:gd name="T80" fmla="*/ 40 w 693"/>
                <a:gd name="T81" fmla="*/ 672 h 903"/>
                <a:gd name="T82" fmla="*/ 16 w 693"/>
                <a:gd name="T83" fmla="*/ 703 h 903"/>
                <a:gd name="T84" fmla="*/ 3 w 693"/>
                <a:gd name="T85" fmla="*/ 740 h 903"/>
                <a:gd name="T86" fmla="*/ 1 w 693"/>
                <a:gd name="T87" fmla="*/ 782 h 903"/>
                <a:gd name="T88" fmla="*/ 11 w 693"/>
                <a:gd name="T89" fmla="*/ 821 h 903"/>
                <a:gd name="T90" fmla="*/ 31 w 693"/>
                <a:gd name="T91" fmla="*/ 854 h 903"/>
                <a:gd name="T92" fmla="*/ 60 w 693"/>
                <a:gd name="T93" fmla="*/ 880 h 903"/>
                <a:gd name="T94" fmla="*/ 95 w 693"/>
                <a:gd name="T95" fmla="*/ 897 h 903"/>
                <a:gd name="T96" fmla="*/ 135 w 693"/>
                <a:gd name="T97" fmla="*/ 903 h 903"/>
                <a:gd name="T98" fmla="*/ 161 w 693"/>
                <a:gd name="T99" fmla="*/ 901 h 903"/>
                <a:gd name="T100" fmla="*/ 201 w 693"/>
                <a:gd name="T101" fmla="*/ 887 h 903"/>
                <a:gd name="T102" fmla="*/ 238 w 693"/>
                <a:gd name="T103" fmla="*/ 856 h 903"/>
                <a:gd name="T104" fmla="*/ 667 w 693"/>
                <a:gd name="T105" fmla="*/ 899 h 903"/>
                <a:gd name="T106" fmla="*/ 675 w 693"/>
                <a:gd name="T107" fmla="*/ 903 h 903"/>
                <a:gd name="T108" fmla="*/ 683 w 693"/>
                <a:gd name="T109" fmla="*/ 902 h 903"/>
                <a:gd name="T110" fmla="*/ 690 w 693"/>
                <a:gd name="T111" fmla="*/ 897 h 903"/>
                <a:gd name="T112" fmla="*/ 693 w 693"/>
                <a:gd name="T113" fmla="*/ 888 h 903"/>
                <a:gd name="T114" fmla="*/ 690 w 693"/>
                <a:gd name="T115" fmla="*/ 88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3" h="903">
                  <a:moveTo>
                    <a:pt x="482" y="662"/>
                  </a:moveTo>
                  <a:lnTo>
                    <a:pt x="587" y="662"/>
                  </a:lnTo>
                  <a:lnTo>
                    <a:pt x="590" y="663"/>
                  </a:lnTo>
                  <a:lnTo>
                    <a:pt x="593" y="663"/>
                  </a:lnTo>
                  <a:lnTo>
                    <a:pt x="595" y="665"/>
                  </a:lnTo>
                  <a:lnTo>
                    <a:pt x="597" y="666"/>
                  </a:lnTo>
                  <a:lnTo>
                    <a:pt x="600" y="670"/>
                  </a:lnTo>
                  <a:lnTo>
                    <a:pt x="601" y="672"/>
                  </a:lnTo>
                  <a:lnTo>
                    <a:pt x="602" y="675"/>
                  </a:lnTo>
                  <a:lnTo>
                    <a:pt x="602" y="677"/>
                  </a:lnTo>
                  <a:lnTo>
                    <a:pt x="602" y="680"/>
                  </a:lnTo>
                  <a:lnTo>
                    <a:pt x="601" y="684"/>
                  </a:lnTo>
                  <a:lnTo>
                    <a:pt x="600" y="686"/>
                  </a:lnTo>
                  <a:lnTo>
                    <a:pt x="597" y="688"/>
                  </a:lnTo>
                  <a:lnTo>
                    <a:pt x="595" y="690"/>
                  </a:lnTo>
                  <a:lnTo>
                    <a:pt x="593" y="691"/>
                  </a:lnTo>
                  <a:lnTo>
                    <a:pt x="590" y="692"/>
                  </a:lnTo>
                  <a:lnTo>
                    <a:pt x="587" y="692"/>
                  </a:lnTo>
                  <a:lnTo>
                    <a:pt x="482" y="692"/>
                  </a:lnTo>
                  <a:lnTo>
                    <a:pt x="478" y="692"/>
                  </a:lnTo>
                  <a:lnTo>
                    <a:pt x="476" y="691"/>
                  </a:lnTo>
                  <a:lnTo>
                    <a:pt x="473" y="690"/>
                  </a:lnTo>
                  <a:lnTo>
                    <a:pt x="471" y="688"/>
                  </a:lnTo>
                  <a:lnTo>
                    <a:pt x="470" y="686"/>
                  </a:lnTo>
                  <a:lnTo>
                    <a:pt x="468" y="684"/>
                  </a:lnTo>
                  <a:lnTo>
                    <a:pt x="467" y="680"/>
                  </a:lnTo>
                  <a:lnTo>
                    <a:pt x="467" y="677"/>
                  </a:lnTo>
                  <a:lnTo>
                    <a:pt x="467" y="675"/>
                  </a:lnTo>
                  <a:lnTo>
                    <a:pt x="468" y="672"/>
                  </a:lnTo>
                  <a:lnTo>
                    <a:pt x="470" y="670"/>
                  </a:lnTo>
                  <a:lnTo>
                    <a:pt x="471" y="666"/>
                  </a:lnTo>
                  <a:lnTo>
                    <a:pt x="473" y="665"/>
                  </a:lnTo>
                  <a:lnTo>
                    <a:pt x="476" y="663"/>
                  </a:lnTo>
                  <a:lnTo>
                    <a:pt x="478" y="663"/>
                  </a:lnTo>
                  <a:lnTo>
                    <a:pt x="482" y="662"/>
                  </a:lnTo>
                  <a:lnTo>
                    <a:pt x="482" y="662"/>
                  </a:lnTo>
                  <a:close/>
                  <a:moveTo>
                    <a:pt x="689" y="878"/>
                  </a:moveTo>
                  <a:lnTo>
                    <a:pt x="627" y="818"/>
                  </a:lnTo>
                  <a:lnTo>
                    <a:pt x="625" y="815"/>
                  </a:lnTo>
                  <a:lnTo>
                    <a:pt x="623" y="814"/>
                  </a:lnTo>
                  <a:lnTo>
                    <a:pt x="620" y="813"/>
                  </a:lnTo>
                  <a:lnTo>
                    <a:pt x="617" y="813"/>
                  </a:lnTo>
                  <a:lnTo>
                    <a:pt x="263" y="813"/>
                  </a:lnTo>
                  <a:lnTo>
                    <a:pt x="266" y="803"/>
                  </a:lnTo>
                  <a:lnTo>
                    <a:pt x="269" y="791"/>
                  </a:lnTo>
                  <a:lnTo>
                    <a:pt x="270" y="780"/>
                  </a:lnTo>
                  <a:lnTo>
                    <a:pt x="271" y="768"/>
                  </a:lnTo>
                  <a:lnTo>
                    <a:pt x="270" y="761"/>
                  </a:lnTo>
                  <a:lnTo>
                    <a:pt x="270" y="753"/>
                  </a:lnTo>
                  <a:lnTo>
                    <a:pt x="648" y="753"/>
                  </a:lnTo>
                  <a:lnTo>
                    <a:pt x="650" y="752"/>
                  </a:lnTo>
                  <a:lnTo>
                    <a:pt x="653" y="751"/>
                  </a:lnTo>
                  <a:lnTo>
                    <a:pt x="655" y="750"/>
                  </a:lnTo>
                  <a:lnTo>
                    <a:pt x="657" y="748"/>
                  </a:lnTo>
                  <a:lnTo>
                    <a:pt x="660" y="746"/>
                  </a:lnTo>
                  <a:lnTo>
                    <a:pt x="661" y="744"/>
                  </a:lnTo>
                  <a:lnTo>
                    <a:pt x="662" y="740"/>
                  </a:lnTo>
                  <a:lnTo>
                    <a:pt x="663" y="738"/>
                  </a:lnTo>
                  <a:lnTo>
                    <a:pt x="663" y="437"/>
                  </a:lnTo>
                  <a:lnTo>
                    <a:pt x="662" y="434"/>
                  </a:lnTo>
                  <a:lnTo>
                    <a:pt x="661" y="430"/>
                  </a:lnTo>
                  <a:lnTo>
                    <a:pt x="660" y="428"/>
                  </a:lnTo>
                  <a:lnTo>
                    <a:pt x="657" y="426"/>
                  </a:lnTo>
                  <a:lnTo>
                    <a:pt x="655" y="424"/>
                  </a:lnTo>
                  <a:lnTo>
                    <a:pt x="653" y="423"/>
                  </a:lnTo>
                  <a:lnTo>
                    <a:pt x="650" y="422"/>
                  </a:lnTo>
                  <a:lnTo>
                    <a:pt x="648" y="422"/>
                  </a:lnTo>
                  <a:lnTo>
                    <a:pt x="256" y="422"/>
                  </a:lnTo>
                  <a:lnTo>
                    <a:pt x="253" y="422"/>
                  </a:lnTo>
                  <a:lnTo>
                    <a:pt x="250" y="423"/>
                  </a:lnTo>
                  <a:lnTo>
                    <a:pt x="248" y="424"/>
                  </a:lnTo>
                  <a:lnTo>
                    <a:pt x="246" y="426"/>
                  </a:lnTo>
                  <a:lnTo>
                    <a:pt x="243" y="428"/>
                  </a:lnTo>
                  <a:lnTo>
                    <a:pt x="242" y="430"/>
                  </a:lnTo>
                  <a:lnTo>
                    <a:pt x="241" y="434"/>
                  </a:lnTo>
                  <a:lnTo>
                    <a:pt x="241" y="437"/>
                  </a:lnTo>
                  <a:lnTo>
                    <a:pt x="241" y="682"/>
                  </a:lnTo>
                  <a:lnTo>
                    <a:pt x="235" y="676"/>
                  </a:lnTo>
                  <a:lnTo>
                    <a:pt x="228" y="670"/>
                  </a:lnTo>
                  <a:lnTo>
                    <a:pt x="221" y="663"/>
                  </a:lnTo>
                  <a:lnTo>
                    <a:pt x="213" y="658"/>
                  </a:lnTo>
                  <a:lnTo>
                    <a:pt x="206" y="652"/>
                  </a:lnTo>
                  <a:lnTo>
                    <a:pt x="198" y="648"/>
                  </a:lnTo>
                  <a:lnTo>
                    <a:pt x="190" y="644"/>
                  </a:lnTo>
                  <a:lnTo>
                    <a:pt x="180" y="641"/>
                  </a:lnTo>
                  <a:lnTo>
                    <a:pt x="180" y="15"/>
                  </a:lnTo>
                  <a:lnTo>
                    <a:pt x="180" y="12"/>
                  </a:lnTo>
                  <a:lnTo>
                    <a:pt x="179" y="9"/>
                  </a:lnTo>
                  <a:lnTo>
                    <a:pt x="178" y="7"/>
                  </a:lnTo>
                  <a:lnTo>
                    <a:pt x="176" y="5"/>
                  </a:lnTo>
                  <a:lnTo>
                    <a:pt x="174" y="2"/>
                  </a:lnTo>
                  <a:lnTo>
                    <a:pt x="172" y="1"/>
                  </a:lnTo>
                  <a:lnTo>
                    <a:pt x="168" y="0"/>
                  </a:lnTo>
                  <a:lnTo>
                    <a:pt x="165" y="0"/>
                  </a:lnTo>
                  <a:lnTo>
                    <a:pt x="75" y="0"/>
                  </a:lnTo>
                  <a:lnTo>
                    <a:pt x="72" y="0"/>
                  </a:lnTo>
                  <a:lnTo>
                    <a:pt x="70" y="1"/>
                  </a:lnTo>
                  <a:lnTo>
                    <a:pt x="66" y="2"/>
                  </a:lnTo>
                  <a:lnTo>
                    <a:pt x="64" y="5"/>
                  </a:lnTo>
                  <a:lnTo>
                    <a:pt x="63" y="7"/>
                  </a:lnTo>
                  <a:lnTo>
                    <a:pt x="61" y="9"/>
                  </a:lnTo>
                  <a:lnTo>
                    <a:pt x="60" y="12"/>
                  </a:lnTo>
                  <a:lnTo>
                    <a:pt x="60" y="15"/>
                  </a:lnTo>
                  <a:lnTo>
                    <a:pt x="60" y="18"/>
                  </a:lnTo>
                  <a:lnTo>
                    <a:pt x="61" y="21"/>
                  </a:lnTo>
                  <a:lnTo>
                    <a:pt x="63" y="24"/>
                  </a:lnTo>
                  <a:lnTo>
                    <a:pt x="64" y="26"/>
                  </a:lnTo>
                  <a:lnTo>
                    <a:pt x="66" y="28"/>
                  </a:lnTo>
                  <a:lnTo>
                    <a:pt x="70" y="29"/>
                  </a:lnTo>
                  <a:lnTo>
                    <a:pt x="72" y="30"/>
                  </a:lnTo>
                  <a:lnTo>
                    <a:pt x="75" y="30"/>
                  </a:lnTo>
                  <a:lnTo>
                    <a:pt x="150" y="30"/>
                  </a:lnTo>
                  <a:lnTo>
                    <a:pt x="150" y="633"/>
                  </a:lnTo>
                  <a:lnTo>
                    <a:pt x="143" y="632"/>
                  </a:lnTo>
                  <a:lnTo>
                    <a:pt x="135" y="632"/>
                  </a:lnTo>
                  <a:lnTo>
                    <a:pt x="121" y="633"/>
                  </a:lnTo>
                  <a:lnTo>
                    <a:pt x="108" y="635"/>
                  </a:lnTo>
                  <a:lnTo>
                    <a:pt x="95" y="638"/>
                  </a:lnTo>
                  <a:lnTo>
                    <a:pt x="83" y="643"/>
                  </a:lnTo>
                  <a:lnTo>
                    <a:pt x="71" y="649"/>
                  </a:lnTo>
                  <a:lnTo>
                    <a:pt x="60" y="656"/>
                  </a:lnTo>
                  <a:lnTo>
                    <a:pt x="49" y="663"/>
                  </a:lnTo>
                  <a:lnTo>
                    <a:pt x="40" y="672"/>
                  </a:lnTo>
                  <a:lnTo>
                    <a:pt x="31" y="681"/>
                  </a:lnTo>
                  <a:lnTo>
                    <a:pt x="24" y="692"/>
                  </a:lnTo>
                  <a:lnTo>
                    <a:pt x="16" y="703"/>
                  </a:lnTo>
                  <a:lnTo>
                    <a:pt x="11" y="716"/>
                  </a:lnTo>
                  <a:lnTo>
                    <a:pt x="6" y="727"/>
                  </a:lnTo>
                  <a:lnTo>
                    <a:pt x="3" y="740"/>
                  </a:lnTo>
                  <a:lnTo>
                    <a:pt x="1" y="754"/>
                  </a:lnTo>
                  <a:lnTo>
                    <a:pt x="0" y="768"/>
                  </a:lnTo>
                  <a:lnTo>
                    <a:pt x="1" y="782"/>
                  </a:lnTo>
                  <a:lnTo>
                    <a:pt x="3" y="795"/>
                  </a:lnTo>
                  <a:lnTo>
                    <a:pt x="6" y="808"/>
                  </a:lnTo>
                  <a:lnTo>
                    <a:pt x="11" y="821"/>
                  </a:lnTo>
                  <a:lnTo>
                    <a:pt x="16" y="833"/>
                  </a:lnTo>
                  <a:lnTo>
                    <a:pt x="24" y="843"/>
                  </a:lnTo>
                  <a:lnTo>
                    <a:pt x="31" y="854"/>
                  </a:lnTo>
                  <a:lnTo>
                    <a:pt x="40" y="864"/>
                  </a:lnTo>
                  <a:lnTo>
                    <a:pt x="49" y="872"/>
                  </a:lnTo>
                  <a:lnTo>
                    <a:pt x="60" y="880"/>
                  </a:lnTo>
                  <a:lnTo>
                    <a:pt x="71" y="887"/>
                  </a:lnTo>
                  <a:lnTo>
                    <a:pt x="83" y="893"/>
                  </a:lnTo>
                  <a:lnTo>
                    <a:pt x="95" y="897"/>
                  </a:lnTo>
                  <a:lnTo>
                    <a:pt x="108" y="900"/>
                  </a:lnTo>
                  <a:lnTo>
                    <a:pt x="121" y="902"/>
                  </a:lnTo>
                  <a:lnTo>
                    <a:pt x="135" y="903"/>
                  </a:lnTo>
                  <a:lnTo>
                    <a:pt x="144" y="903"/>
                  </a:lnTo>
                  <a:lnTo>
                    <a:pt x="152" y="902"/>
                  </a:lnTo>
                  <a:lnTo>
                    <a:pt x="161" y="901"/>
                  </a:lnTo>
                  <a:lnTo>
                    <a:pt x="169" y="899"/>
                  </a:lnTo>
                  <a:lnTo>
                    <a:pt x="186" y="894"/>
                  </a:lnTo>
                  <a:lnTo>
                    <a:pt x="201" y="887"/>
                  </a:lnTo>
                  <a:lnTo>
                    <a:pt x="215" y="878"/>
                  </a:lnTo>
                  <a:lnTo>
                    <a:pt x="226" y="868"/>
                  </a:lnTo>
                  <a:lnTo>
                    <a:pt x="238" y="856"/>
                  </a:lnTo>
                  <a:lnTo>
                    <a:pt x="248" y="843"/>
                  </a:lnTo>
                  <a:lnTo>
                    <a:pt x="611" y="843"/>
                  </a:lnTo>
                  <a:lnTo>
                    <a:pt x="667" y="899"/>
                  </a:lnTo>
                  <a:lnTo>
                    <a:pt x="669" y="901"/>
                  </a:lnTo>
                  <a:lnTo>
                    <a:pt x="671" y="902"/>
                  </a:lnTo>
                  <a:lnTo>
                    <a:pt x="675" y="903"/>
                  </a:lnTo>
                  <a:lnTo>
                    <a:pt x="678" y="903"/>
                  </a:lnTo>
                  <a:lnTo>
                    <a:pt x="680" y="903"/>
                  </a:lnTo>
                  <a:lnTo>
                    <a:pt x="683" y="902"/>
                  </a:lnTo>
                  <a:lnTo>
                    <a:pt x="685" y="901"/>
                  </a:lnTo>
                  <a:lnTo>
                    <a:pt x="689" y="899"/>
                  </a:lnTo>
                  <a:lnTo>
                    <a:pt x="690" y="897"/>
                  </a:lnTo>
                  <a:lnTo>
                    <a:pt x="692" y="894"/>
                  </a:lnTo>
                  <a:lnTo>
                    <a:pt x="692" y="892"/>
                  </a:lnTo>
                  <a:lnTo>
                    <a:pt x="693" y="888"/>
                  </a:lnTo>
                  <a:lnTo>
                    <a:pt x="692" y="885"/>
                  </a:lnTo>
                  <a:lnTo>
                    <a:pt x="692" y="883"/>
                  </a:lnTo>
                  <a:lnTo>
                    <a:pt x="690" y="880"/>
                  </a:lnTo>
                  <a:lnTo>
                    <a:pt x="689" y="878"/>
                  </a:lnTo>
                  <a:lnTo>
                    <a:pt x="689" y="8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124764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857226" cy="4351338"/>
          </a:xfrm>
        </p:spPr>
        <p:txBody>
          <a:bodyPr>
            <a:normAutofit/>
          </a:bodyPr>
          <a:lstStyle/>
          <a:p>
            <a:pPr marL="0" indent="0">
              <a:buNone/>
            </a:pPr>
            <a:r>
              <a:rPr lang="tr-TR" sz="2400" b="1" dirty="0"/>
              <a:t>İşyeri Bina ve Eklentileri </a:t>
            </a:r>
          </a:p>
          <a:p>
            <a:pPr marL="0" indent="0">
              <a:buNone/>
            </a:pPr>
            <a:endParaRPr lang="tr-TR" sz="2400" b="1" dirty="0"/>
          </a:p>
          <a:p>
            <a:pPr marL="342900" indent="-342900">
              <a:buFont typeface="Arial" panose="020B0604020202020204" pitchFamily="34" charset="0"/>
              <a:buChar char="•"/>
            </a:pPr>
            <a:r>
              <a:rPr lang="tr-TR" sz="2400" b="0" dirty="0"/>
              <a:t>Yeterli havalandırma olmaması</a:t>
            </a:r>
          </a:p>
          <a:p>
            <a:pPr marL="342900" indent="-342900">
              <a:buFont typeface="Arial" panose="020B0604020202020204" pitchFamily="34" charset="0"/>
              <a:buChar char="•"/>
            </a:pPr>
            <a:r>
              <a:rPr lang="tr-TR" sz="2400" b="0" dirty="0"/>
              <a:t>Yangın algılama ve uyarı cihazlarının olmaması</a:t>
            </a:r>
          </a:p>
          <a:p>
            <a:pPr marL="342900" indent="-342900">
              <a:buFont typeface="Arial" panose="020B0604020202020204" pitchFamily="34" charset="0"/>
              <a:buChar char="•"/>
            </a:pPr>
            <a:r>
              <a:rPr lang="tr-TR" sz="2400" b="0" dirty="0"/>
              <a:t>Yangına müdahale tesisatları ve ekipmanlarının olmaması</a:t>
            </a:r>
          </a:p>
          <a:p>
            <a:pPr marL="342900" indent="-342900">
              <a:buFont typeface="Arial" panose="020B0604020202020204" pitchFamily="34" charset="0"/>
              <a:buChar char="•"/>
            </a:pPr>
            <a:r>
              <a:rPr lang="tr-TR" sz="2400" b="0" u="sng" dirty="0"/>
              <a:t>Acil çıkış kapılarının </a:t>
            </a:r>
            <a:r>
              <a:rPr lang="tr-TR" sz="2400" b="0" dirty="0"/>
              <a:t>olmaması / niteliğinin uygun olmaması</a:t>
            </a:r>
          </a:p>
          <a:p>
            <a:pPr marL="342900" indent="-342900">
              <a:buFont typeface="Arial" panose="020B0604020202020204" pitchFamily="34" charset="0"/>
              <a:buChar char="•"/>
            </a:pPr>
            <a:r>
              <a:rPr lang="tr-TR" sz="2400" b="0" dirty="0"/>
              <a:t>Kaçak akım rölelerinin olmaması</a:t>
            </a:r>
          </a:p>
          <a:p>
            <a:pPr marL="342900" indent="-342900">
              <a:buFont typeface="Arial" panose="020B0604020202020204" pitchFamily="34" charset="0"/>
              <a:buChar char="•"/>
            </a:pPr>
            <a:r>
              <a:rPr lang="tr-TR" sz="2400" b="0" dirty="0"/>
              <a:t>İşyeri bina ve eklentilerinin </a:t>
            </a:r>
            <a:r>
              <a:rPr lang="tr-TR" sz="2400" b="0" u="sng" dirty="0"/>
              <a:t>yürütülen faaliyete uygun olmaması</a:t>
            </a:r>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64</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grpSp>
        <p:nvGrpSpPr>
          <p:cNvPr id="5" name="Group 10">
            <a:extLst>
              <a:ext uri="{FF2B5EF4-FFF2-40B4-BE49-F238E27FC236}">
                <a16:creationId xmlns:a16="http://schemas.microsoft.com/office/drawing/2014/main" id="{84718A04-FD20-4A71-866C-D4A9BB444E9E}"/>
              </a:ext>
            </a:extLst>
          </p:cNvPr>
          <p:cNvGrpSpPr>
            <a:grpSpLocks noChangeAspect="1"/>
          </p:cNvGrpSpPr>
          <p:nvPr/>
        </p:nvGrpSpPr>
        <p:grpSpPr>
          <a:xfrm>
            <a:off x="9338921" y="2993854"/>
            <a:ext cx="2014879" cy="2014879"/>
            <a:chOff x="8740775" y="4505325"/>
            <a:chExt cx="285750" cy="285750"/>
          </a:xfrm>
          <a:solidFill>
            <a:srgbClr val="C00000"/>
          </a:solidFill>
        </p:grpSpPr>
        <p:sp>
          <p:nvSpPr>
            <p:cNvPr id="7" name="Freeform 2652">
              <a:extLst>
                <a:ext uri="{FF2B5EF4-FFF2-40B4-BE49-F238E27FC236}">
                  <a16:creationId xmlns:a16="http://schemas.microsoft.com/office/drawing/2014/main" id="{144B5CD4-CE64-4036-A3D0-5447FF2CA5C7}"/>
                </a:ext>
              </a:extLst>
            </p:cNvPr>
            <p:cNvSpPr>
              <a:spLocks/>
            </p:cNvSpPr>
            <p:nvPr/>
          </p:nvSpPr>
          <p:spPr bwMode="auto">
            <a:xfrm>
              <a:off x="8764588" y="4505325"/>
              <a:ext cx="171450" cy="52388"/>
            </a:xfrm>
            <a:custGeom>
              <a:avLst/>
              <a:gdLst>
                <a:gd name="T0" fmla="*/ 33 w 541"/>
                <a:gd name="T1" fmla="*/ 112 h 165"/>
                <a:gd name="T2" fmla="*/ 56 w 541"/>
                <a:gd name="T3" fmla="*/ 106 h 165"/>
                <a:gd name="T4" fmla="*/ 81 w 541"/>
                <a:gd name="T5" fmla="*/ 106 h 165"/>
                <a:gd name="T6" fmla="*/ 106 w 541"/>
                <a:gd name="T7" fmla="*/ 110 h 165"/>
                <a:gd name="T8" fmla="*/ 147 w 541"/>
                <a:gd name="T9" fmla="*/ 121 h 165"/>
                <a:gd name="T10" fmla="*/ 209 w 541"/>
                <a:gd name="T11" fmla="*/ 143 h 165"/>
                <a:gd name="T12" fmla="*/ 266 w 541"/>
                <a:gd name="T13" fmla="*/ 159 h 165"/>
                <a:gd name="T14" fmla="*/ 305 w 541"/>
                <a:gd name="T15" fmla="*/ 165 h 165"/>
                <a:gd name="T16" fmla="*/ 340 w 541"/>
                <a:gd name="T17" fmla="*/ 165 h 165"/>
                <a:gd name="T18" fmla="*/ 369 w 541"/>
                <a:gd name="T19" fmla="*/ 161 h 165"/>
                <a:gd name="T20" fmla="*/ 398 w 541"/>
                <a:gd name="T21" fmla="*/ 153 h 165"/>
                <a:gd name="T22" fmla="*/ 425 w 541"/>
                <a:gd name="T23" fmla="*/ 141 h 165"/>
                <a:gd name="T24" fmla="*/ 452 w 541"/>
                <a:gd name="T25" fmla="*/ 126 h 165"/>
                <a:gd name="T26" fmla="*/ 477 w 541"/>
                <a:gd name="T27" fmla="*/ 106 h 165"/>
                <a:gd name="T28" fmla="*/ 502 w 541"/>
                <a:gd name="T29" fmla="*/ 82 h 165"/>
                <a:gd name="T30" fmla="*/ 527 w 541"/>
                <a:gd name="T31" fmla="*/ 54 h 165"/>
                <a:gd name="T32" fmla="*/ 541 w 541"/>
                <a:gd name="T33" fmla="*/ 33 h 165"/>
                <a:gd name="T34" fmla="*/ 540 w 541"/>
                <a:gd name="T35" fmla="*/ 23 h 165"/>
                <a:gd name="T36" fmla="*/ 532 w 541"/>
                <a:gd name="T37" fmla="*/ 15 h 165"/>
                <a:gd name="T38" fmla="*/ 522 w 541"/>
                <a:gd name="T39" fmla="*/ 15 h 165"/>
                <a:gd name="T40" fmla="*/ 505 w 541"/>
                <a:gd name="T41" fmla="*/ 25 h 165"/>
                <a:gd name="T42" fmla="*/ 481 w 541"/>
                <a:gd name="T43" fmla="*/ 39 h 165"/>
                <a:gd name="T44" fmla="*/ 456 w 541"/>
                <a:gd name="T45" fmla="*/ 47 h 165"/>
                <a:gd name="T46" fmla="*/ 431 w 541"/>
                <a:gd name="T47" fmla="*/ 52 h 165"/>
                <a:gd name="T48" fmla="*/ 404 w 541"/>
                <a:gd name="T49" fmla="*/ 52 h 165"/>
                <a:gd name="T50" fmla="*/ 376 w 541"/>
                <a:gd name="T51" fmla="*/ 49 h 165"/>
                <a:gd name="T52" fmla="*/ 334 w 541"/>
                <a:gd name="T53" fmla="*/ 36 h 165"/>
                <a:gd name="T54" fmla="*/ 274 w 541"/>
                <a:gd name="T55" fmla="*/ 17 h 165"/>
                <a:gd name="T56" fmla="*/ 228 w 541"/>
                <a:gd name="T57" fmla="*/ 4 h 165"/>
                <a:gd name="T58" fmla="*/ 197 w 541"/>
                <a:gd name="T59" fmla="*/ 0 h 165"/>
                <a:gd name="T60" fmla="*/ 169 w 541"/>
                <a:gd name="T61" fmla="*/ 0 h 165"/>
                <a:gd name="T62" fmla="*/ 146 w 541"/>
                <a:gd name="T63" fmla="*/ 2 h 165"/>
                <a:gd name="T64" fmla="*/ 122 w 541"/>
                <a:gd name="T65" fmla="*/ 9 h 165"/>
                <a:gd name="T66" fmla="*/ 100 w 541"/>
                <a:gd name="T67" fmla="*/ 18 h 165"/>
                <a:gd name="T68" fmla="*/ 78 w 541"/>
                <a:gd name="T69" fmla="*/ 29 h 165"/>
                <a:gd name="T70" fmla="*/ 57 w 541"/>
                <a:gd name="T71" fmla="*/ 44 h 165"/>
                <a:gd name="T72" fmla="*/ 35 w 541"/>
                <a:gd name="T73" fmla="*/ 62 h 165"/>
                <a:gd name="T74" fmla="*/ 15 w 541"/>
                <a:gd name="T75" fmla="*/ 83 h 165"/>
                <a:gd name="T76" fmla="*/ 1 w 541"/>
                <a:gd name="T77" fmla="*/ 99 h 165"/>
                <a:gd name="T78" fmla="*/ 1 w 541"/>
                <a:gd name="T79" fmla="*/ 110 h 165"/>
                <a:gd name="T80" fmla="*/ 8 w 541"/>
                <a:gd name="T81" fmla="*/ 118 h 165"/>
                <a:gd name="T82" fmla="*/ 18 w 541"/>
                <a:gd name="T83" fmla="*/ 11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1" h="165">
                  <a:moveTo>
                    <a:pt x="23" y="118"/>
                  </a:moveTo>
                  <a:lnTo>
                    <a:pt x="33" y="112"/>
                  </a:lnTo>
                  <a:lnTo>
                    <a:pt x="44" y="108"/>
                  </a:lnTo>
                  <a:lnTo>
                    <a:pt x="56" y="106"/>
                  </a:lnTo>
                  <a:lnTo>
                    <a:pt x="69" y="105"/>
                  </a:lnTo>
                  <a:lnTo>
                    <a:pt x="81" y="106"/>
                  </a:lnTo>
                  <a:lnTo>
                    <a:pt x="93" y="107"/>
                  </a:lnTo>
                  <a:lnTo>
                    <a:pt x="106" y="110"/>
                  </a:lnTo>
                  <a:lnTo>
                    <a:pt x="119" y="113"/>
                  </a:lnTo>
                  <a:lnTo>
                    <a:pt x="147" y="121"/>
                  </a:lnTo>
                  <a:lnTo>
                    <a:pt x="174" y="131"/>
                  </a:lnTo>
                  <a:lnTo>
                    <a:pt x="209" y="143"/>
                  </a:lnTo>
                  <a:lnTo>
                    <a:pt x="247" y="154"/>
                  </a:lnTo>
                  <a:lnTo>
                    <a:pt x="266" y="159"/>
                  </a:lnTo>
                  <a:lnTo>
                    <a:pt x="285" y="163"/>
                  </a:lnTo>
                  <a:lnTo>
                    <a:pt x="305" y="165"/>
                  </a:lnTo>
                  <a:lnTo>
                    <a:pt x="325" y="165"/>
                  </a:lnTo>
                  <a:lnTo>
                    <a:pt x="340" y="165"/>
                  </a:lnTo>
                  <a:lnTo>
                    <a:pt x="355" y="164"/>
                  </a:lnTo>
                  <a:lnTo>
                    <a:pt x="369" y="161"/>
                  </a:lnTo>
                  <a:lnTo>
                    <a:pt x="383" y="157"/>
                  </a:lnTo>
                  <a:lnTo>
                    <a:pt x="398" y="153"/>
                  </a:lnTo>
                  <a:lnTo>
                    <a:pt x="411" y="148"/>
                  </a:lnTo>
                  <a:lnTo>
                    <a:pt x="425" y="141"/>
                  </a:lnTo>
                  <a:lnTo>
                    <a:pt x="438" y="134"/>
                  </a:lnTo>
                  <a:lnTo>
                    <a:pt x="452" y="126"/>
                  </a:lnTo>
                  <a:lnTo>
                    <a:pt x="464" y="117"/>
                  </a:lnTo>
                  <a:lnTo>
                    <a:pt x="477" y="106"/>
                  </a:lnTo>
                  <a:lnTo>
                    <a:pt x="489" y="95"/>
                  </a:lnTo>
                  <a:lnTo>
                    <a:pt x="502" y="82"/>
                  </a:lnTo>
                  <a:lnTo>
                    <a:pt x="514" y="68"/>
                  </a:lnTo>
                  <a:lnTo>
                    <a:pt x="527" y="54"/>
                  </a:lnTo>
                  <a:lnTo>
                    <a:pt x="539" y="39"/>
                  </a:lnTo>
                  <a:lnTo>
                    <a:pt x="541" y="33"/>
                  </a:lnTo>
                  <a:lnTo>
                    <a:pt x="541" y="29"/>
                  </a:lnTo>
                  <a:lnTo>
                    <a:pt x="540" y="23"/>
                  </a:lnTo>
                  <a:lnTo>
                    <a:pt x="536" y="19"/>
                  </a:lnTo>
                  <a:lnTo>
                    <a:pt x="532" y="15"/>
                  </a:lnTo>
                  <a:lnTo>
                    <a:pt x="527" y="14"/>
                  </a:lnTo>
                  <a:lnTo>
                    <a:pt x="522" y="15"/>
                  </a:lnTo>
                  <a:lnTo>
                    <a:pt x="517" y="18"/>
                  </a:lnTo>
                  <a:lnTo>
                    <a:pt x="505" y="25"/>
                  </a:lnTo>
                  <a:lnTo>
                    <a:pt x="494" y="33"/>
                  </a:lnTo>
                  <a:lnTo>
                    <a:pt x="481" y="39"/>
                  </a:lnTo>
                  <a:lnTo>
                    <a:pt x="469" y="44"/>
                  </a:lnTo>
                  <a:lnTo>
                    <a:pt x="456" y="47"/>
                  </a:lnTo>
                  <a:lnTo>
                    <a:pt x="444" y="51"/>
                  </a:lnTo>
                  <a:lnTo>
                    <a:pt x="431" y="52"/>
                  </a:lnTo>
                  <a:lnTo>
                    <a:pt x="418" y="53"/>
                  </a:lnTo>
                  <a:lnTo>
                    <a:pt x="404" y="52"/>
                  </a:lnTo>
                  <a:lnTo>
                    <a:pt x="390" y="51"/>
                  </a:lnTo>
                  <a:lnTo>
                    <a:pt x="376" y="49"/>
                  </a:lnTo>
                  <a:lnTo>
                    <a:pt x="361" y="45"/>
                  </a:lnTo>
                  <a:lnTo>
                    <a:pt x="334" y="36"/>
                  </a:lnTo>
                  <a:lnTo>
                    <a:pt x="305" y="26"/>
                  </a:lnTo>
                  <a:lnTo>
                    <a:pt x="274" y="17"/>
                  </a:lnTo>
                  <a:lnTo>
                    <a:pt x="245" y="8"/>
                  </a:lnTo>
                  <a:lnTo>
                    <a:pt x="228" y="4"/>
                  </a:lnTo>
                  <a:lnTo>
                    <a:pt x="213" y="2"/>
                  </a:lnTo>
                  <a:lnTo>
                    <a:pt x="197" y="0"/>
                  </a:lnTo>
                  <a:lnTo>
                    <a:pt x="181" y="0"/>
                  </a:lnTo>
                  <a:lnTo>
                    <a:pt x="169" y="0"/>
                  </a:lnTo>
                  <a:lnTo>
                    <a:pt x="157" y="1"/>
                  </a:lnTo>
                  <a:lnTo>
                    <a:pt x="146" y="2"/>
                  </a:lnTo>
                  <a:lnTo>
                    <a:pt x="133" y="6"/>
                  </a:lnTo>
                  <a:lnTo>
                    <a:pt x="122" y="9"/>
                  </a:lnTo>
                  <a:lnTo>
                    <a:pt x="111" y="12"/>
                  </a:lnTo>
                  <a:lnTo>
                    <a:pt x="100" y="18"/>
                  </a:lnTo>
                  <a:lnTo>
                    <a:pt x="89" y="23"/>
                  </a:lnTo>
                  <a:lnTo>
                    <a:pt x="78" y="29"/>
                  </a:lnTo>
                  <a:lnTo>
                    <a:pt x="67" y="36"/>
                  </a:lnTo>
                  <a:lnTo>
                    <a:pt x="57" y="44"/>
                  </a:lnTo>
                  <a:lnTo>
                    <a:pt x="46" y="53"/>
                  </a:lnTo>
                  <a:lnTo>
                    <a:pt x="35" y="62"/>
                  </a:lnTo>
                  <a:lnTo>
                    <a:pt x="26" y="72"/>
                  </a:lnTo>
                  <a:lnTo>
                    <a:pt x="15" y="83"/>
                  </a:lnTo>
                  <a:lnTo>
                    <a:pt x="4" y="95"/>
                  </a:lnTo>
                  <a:lnTo>
                    <a:pt x="1" y="99"/>
                  </a:lnTo>
                  <a:lnTo>
                    <a:pt x="0" y="105"/>
                  </a:lnTo>
                  <a:lnTo>
                    <a:pt x="1" y="110"/>
                  </a:lnTo>
                  <a:lnTo>
                    <a:pt x="4" y="115"/>
                  </a:lnTo>
                  <a:lnTo>
                    <a:pt x="8" y="118"/>
                  </a:lnTo>
                  <a:lnTo>
                    <a:pt x="13" y="119"/>
                  </a:lnTo>
                  <a:lnTo>
                    <a:pt x="18" y="119"/>
                  </a:lnTo>
                  <a:lnTo>
                    <a:pt x="23"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653">
              <a:extLst>
                <a:ext uri="{FF2B5EF4-FFF2-40B4-BE49-F238E27FC236}">
                  <a16:creationId xmlns:a16="http://schemas.microsoft.com/office/drawing/2014/main" id="{B30B2917-6DB2-4DFA-B63E-C2D993E6F0CE}"/>
                </a:ext>
              </a:extLst>
            </p:cNvPr>
            <p:cNvSpPr>
              <a:spLocks noEditPoints="1"/>
            </p:cNvSpPr>
            <p:nvPr/>
          </p:nvSpPr>
          <p:spPr bwMode="auto">
            <a:xfrm>
              <a:off x="8740775" y="4562475"/>
              <a:ext cx="285750" cy="228600"/>
            </a:xfrm>
            <a:custGeom>
              <a:avLst/>
              <a:gdLst>
                <a:gd name="T0" fmla="*/ 730 w 901"/>
                <a:gd name="T1" fmla="*/ 539 h 721"/>
                <a:gd name="T2" fmla="*/ 723 w 901"/>
                <a:gd name="T3" fmla="*/ 531 h 721"/>
                <a:gd name="T4" fmla="*/ 723 w 901"/>
                <a:gd name="T5" fmla="*/ 519 h 721"/>
                <a:gd name="T6" fmla="*/ 730 w 901"/>
                <a:gd name="T7" fmla="*/ 511 h 721"/>
                <a:gd name="T8" fmla="*/ 800 w 901"/>
                <a:gd name="T9" fmla="*/ 510 h 721"/>
                <a:gd name="T10" fmla="*/ 809 w 901"/>
                <a:gd name="T11" fmla="*/ 517 h 721"/>
                <a:gd name="T12" fmla="*/ 811 w 901"/>
                <a:gd name="T13" fmla="*/ 528 h 721"/>
                <a:gd name="T14" fmla="*/ 804 w 901"/>
                <a:gd name="T15" fmla="*/ 538 h 721"/>
                <a:gd name="T16" fmla="*/ 796 w 901"/>
                <a:gd name="T17" fmla="*/ 540 h 721"/>
                <a:gd name="T18" fmla="*/ 730 w 901"/>
                <a:gd name="T19" fmla="*/ 629 h 721"/>
                <a:gd name="T20" fmla="*/ 723 w 901"/>
                <a:gd name="T21" fmla="*/ 622 h 721"/>
                <a:gd name="T22" fmla="*/ 723 w 901"/>
                <a:gd name="T23" fmla="*/ 609 h 721"/>
                <a:gd name="T24" fmla="*/ 730 w 901"/>
                <a:gd name="T25" fmla="*/ 602 h 721"/>
                <a:gd name="T26" fmla="*/ 800 w 901"/>
                <a:gd name="T27" fmla="*/ 601 h 721"/>
                <a:gd name="T28" fmla="*/ 809 w 901"/>
                <a:gd name="T29" fmla="*/ 607 h 721"/>
                <a:gd name="T30" fmla="*/ 811 w 901"/>
                <a:gd name="T31" fmla="*/ 618 h 721"/>
                <a:gd name="T32" fmla="*/ 804 w 901"/>
                <a:gd name="T33" fmla="*/ 628 h 721"/>
                <a:gd name="T34" fmla="*/ 571 w 901"/>
                <a:gd name="T35" fmla="*/ 540 h 721"/>
                <a:gd name="T36" fmla="*/ 502 w 901"/>
                <a:gd name="T37" fmla="*/ 538 h 721"/>
                <a:gd name="T38" fmla="*/ 496 w 901"/>
                <a:gd name="T39" fmla="*/ 528 h 721"/>
                <a:gd name="T40" fmla="*/ 498 w 901"/>
                <a:gd name="T41" fmla="*/ 517 h 721"/>
                <a:gd name="T42" fmla="*/ 508 w 901"/>
                <a:gd name="T43" fmla="*/ 510 h 721"/>
                <a:gd name="T44" fmla="*/ 577 w 901"/>
                <a:gd name="T45" fmla="*/ 511 h 721"/>
                <a:gd name="T46" fmla="*/ 585 w 901"/>
                <a:gd name="T47" fmla="*/ 519 h 721"/>
                <a:gd name="T48" fmla="*/ 585 w 901"/>
                <a:gd name="T49" fmla="*/ 531 h 721"/>
                <a:gd name="T50" fmla="*/ 577 w 901"/>
                <a:gd name="T51" fmla="*/ 539 h 721"/>
                <a:gd name="T52" fmla="*/ 571 w 901"/>
                <a:gd name="T53" fmla="*/ 630 h 721"/>
                <a:gd name="T54" fmla="*/ 502 w 901"/>
                <a:gd name="T55" fmla="*/ 628 h 721"/>
                <a:gd name="T56" fmla="*/ 496 w 901"/>
                <a:gd name="T57" fmla="*/ 618 h 721"/>
                <a:gd name="T58" fmla="*/ 498 w 901"/>
                <a:gd name="T59" fmla="*/ 607 h 721"/>
                <a:gd name="T60" fmla="*/ 508 w 901"/>
                <a:gd name="T61" fmla="*/ 601 h 721"/>
                <a:gd name="T62" fmla="*/ 577 w 901"/>
                <a:gd name="T63" fmla="*/ 602 h 721"/>
                <a:gd name="T64" fmla="*/ 585 w 901"/>
                <a:gd name="T65" fmla="*/ 609 h 721"/>
                <a:gd name="T66" fmla="*/ 585 w 901"/>
                <a:gd name="T67" fmla="*/ 622 h 721"/>
                <a:gd name="T68" fmla="*/ 577 w 901"/>
                <a:gd name="T69" fmla="*/ 629 h 721"/>
                <a:gd name="T70" fmla="*/ 286 w 901"/>
                <a:gd name="T71" fmla="*/ 540 h 721"/>
                <a:gd name="T72" fmla="*/ 275 w 901"/>
                <a:gd name="T73" fmla="*/ 536 h 721"/>
                <a:gd name="T74" fmla="*/ 270 w 901"/>
                <a:gd name="T75" fmla="*/ 526 h 721"/>
                <a:gd name="T76" fmla="*/ 275 w 901"/>
                <a:gd name="T77" fmla="*/ 515 h 721"/>
                <a:gd name="T78" fmla="*/ 286 w 901"/>
                <a:gd name="T79" fmla="*/ 510 h 721"/>
                <a:gd name="T80" fmla="*/ 354 w 901"/>
                <a:gd name="T81" fmla="*/ 513 h 721"/>
                <a:gd name="T82" fmla="*/ 360 w 901"/>
                <a:gd name="T83" fmla="*/ 522 h 721"/>
                <a:gd name="T84" fmla="*/ 358 w 901"/>
                <a:gd name="T85" fmla="*/ 533 h 721"/>
                <a:gd name="T86" fmla="*/ 348 w 901"/>
                <a:gd name="T87" fmla="*/ 540 h 721"/>
                <a:gd name="T88" fmla="*/ 286 w 901"/>
                <a:gd name="T89" fmla="*/ 630 h 721"/>
                <a:gd name="T90" fmla="*/ 275 w 901"/>
                <a:gd name="T91" fmla="*/ 626 h 721"/>
                <a:gd name="T92" fmla="*/ 270 w 901"/>
                <a:gd name="T93" fmla="*/ 615 h 721"/>
                <a:gd name="T94" fmla="*/ 275 w 901"/>
                <a:gd name="T95" fmla="*/ 605 h 721"/>
                <a:gd name="T96" fmla="*/ 286 w 901"/>
                <a:gd name="T97" fmla="*/ 601 h 721"/>
                <a:gd name="T98" fmla="*/ 354 w 901"/>
                <a:gd name="T99" fmla="*/ 603 h 721"/>
                <a:gd name="T100" fmla="*/ 360 w 901"/>
                <a:gd name="T101" fmla="*/ 613 h 721"/>
                <a:gd name="T102" fmla="*/ 358 w 901"/>
                <a:gd name="T103" fmla="*/ 624 h 721"/>
                <a:gd name="T104" fmla="*/ 348 w 901"/>
                <a:gd name="T105" fmla="*/ 630 h 721"/>
                <a:gd name="T106" fmla="*/ 451 w 901"/>
                <a:gd name="T107" fmla="*/ 390 h 721"/>
                <a:gd name="T108" fmla="*/ 61 w 901"/>
                <a:gd name="T109" fmla="*/ 0 h 721"/>
                <a:gd name="T110" fmla="*/ 901 w 901"/>
                <a:gd name="T111" fmla="*/ 24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1" h="721">
                  <a:moveTo>
                    <a:pt x="796" y="540"/>
                  </a:moveTo>
                  <a:lnTo>
                    <a:pt x="736" y="540"/>
                  </a:lnTo>
                  <a:lnTo>
                    <a:pt x="734" y="540"/>
                  </a:lnTo>
                  <a:lnTo>
                    <a:pt x="730" y="539"/>
                  </a:lnTo>
                  <a:lnTo>
                    <a:pt x="728" y="538"/>
                  </a:lnTo>
                  <a:lnTo>
                    <a:pt x="726" y="536"/>
                  </a:lnTo>
                  <a:lnTo>
                    <a:pt x="724" y="533"/>
                  </a:lnTo>
                  <a:lnTo>
                    <a:pt x="723" y="531"/>
                  </a:lnTo>
                  <a:lnTo>
                    <a:pt x="722" y="528"/>
                  </a:lnTo>
                  <a:lnTo>
                    <a:pt x="722" y="526"/>
                  </a:lnTo>
                  <a:lnTo>
                    <a:pt x="722" y="522"/>
                  </a:lnTo>
                  <a:lnTo>
                    <a:pt x="723" y="519"/>
                  </a:lnTo>
                  <a:lnTo>
                    <a:pt x="724" y="517"/>
                  </a:lnTo>
                  <a:lnTo>
                    <a:pt x="726" y="515"/>
                  </a:lnTo>
                  <a:lnTo>
                    <a:pt x="728" y="513"/>
                  </a:lnTo>
                  <a:lnTo>
                    <a:pt x="730" y="511"/>
                  </a:lnTo>
                  <a:lnTo>
                    <a:pt x="733" y="510"/>
                  </a:lnTo>
                  <a:lnTo>
                    <a:pt x="736" y="510"/>
                  </a:lnTo>
                  <a:lnTo>
                    <a:pt x="796" y="510"/>
                  </a:lnTo>
                  <a:lnTo>
                    <a:pt x="800" y="510"/>
                  </a:lnTo>
                  <a:lnTo>
                    <a:pt x="802" y="511"/>
                  </a:lnTo>
                  <a:lnTo>
                    <a:pt x="804" y="513"/>
                  </a:lnTo>
                  <a:lnTo>
                    <a:pt x="806" y="515"/>
                  </a:lnTo>
                  <a:lnTo>
                    <a:pt x="809" y="517"/>
                  </a:lnTo>
                  <a:lnTo>
                    <a:pt x="810" y="519"/>
                  </a:lnTo>
                  <a:lnTo>
                    <a:pt x="811" y="522"/>
                  </a:lnTo>
                  <a:lnTo>
                    <a:pt x="811" y="526"/>
                  </a:lnTo>
                  <a:lnTo>
                    <a:pt x="811" y="528"/>
                  </a:lnTo>
                  <a:lnTo>
                    <a:pt x="810" y="531"/>
                  </a:lnTo>
                  <a:lnTo>
                    <a:pt x="809" y="533"/>
                  </a:lnTo>
                  <a:lnTo>
                    <a:pt x="806" y="536"/>
                  </a:lnTo>
                  <a:lnTo>
                    <a:pt x="804" y="538"/>
                  </a:lnTo>
                  <a:lnTo>
                    <a:pt x="802" y="539"/>
                  </a:lnTo>
                  <a:lnTo>
                    <a:pt x="800" y="540"/>
                  </a:lnTo>
                  <a:lnTo>
                    <a:pt x="796" y="540"/>
                  </a:lnTo>
                  <a:lnTo>
                    <a:pt x="796" y="540"/>
                  </a:lnTo>
                  <a:close/>
                  <a:moveTo>
                    <a:pt x="796" y="630"/>
                  </a:moveTo>
                  <a:lnTo>
                    <a:pt x="736" y="630"/>
                  </a:lnTo>
                  <a:lnTo>
                    <a:pt x="734" y="630"/>
                  </a:lnTo>
                  <a:lnTo>
                    <a:pt x="730" y="629"/>
                  </a:lnTo>
                  <a:lnTo>
                    <a:pt x="728" y="628"/>
                  </a:lnTo>
                  <a:lnTo>
                    <a:pt x="726" y="626"/>
                  </a:lnTo>
                  <a:lnTo>
                    <a:pt x="724" y="624"/>
                  </a:lnTo>
                  <a:lnTo>
                    <a:pt x="723" y="622"/>
                  </a:lnTo>
                  <a:lnTo>
                    <a:pt x="722" y="618"/>
                  </a:lnTo>
                  <a:lnTo>
                    <a:pt x="722" y="615"/>
                  </a:lnTo>
                  <a:lnTo>
                    <a:pt x="722" y="613"/>
                  </a:lnTo>
                  <a:lnTo>
                    <a:pt x="723" y="609"/>
                  </a:lnTo>
                  <a:lnTo>
                    <a:pt x="724" y="607"/>
                  </a:lnTo>
                  <a:lnTo>
                    <a:pt x="726" y="605"/>
                  </a:lnTo>
                  <a:lnTo>
                    <a:pt x="728" y="603"/>
                  </a:lnTo>
                  <a:lnTo>
                    <a:pt x="730" y="602"/>
                  </a:lnTo>
                  <a:lnTo>
                    <a:pt x="733" y="601"/>
                  </a:lnTo>
                  <a:lnTo>
                    <a:pt x="736" y="601"/>
                  </a:lnTo>
                  <a:lnTo>
                    <a:pt x="796" y="601"/>
                  </a:lnTo>
                  <a:lnTo>
                    <a:pt x="800" y="601"/>
                  </a:lnTo>
                  <a:lnTo>
                    <a:pt x="802" y="602"/>
                  </a:lnTo>
                  <a:lnTo>
                    <a:pt x="804" y="603"/>
                  </a:lnTo>
                  <a:lnTo>
                    <a:pt x="806" y="605"/>
                  </a:lnTo>
                  <a:lnTo>
                    <a:pt x="809" y="607"/>
                  </a:lnTo>
                  <a:lnTo>
                    <a:pt x="810" y="609"/>
                  </a:lnTo>
                  <a:lnTo>
                    <a:pt x="811" y="613"/>
                  </a:lnTo>
                  <a:lnTo>
                    <a:pt x="811" y="615"/>
                  </a:lnTo>
                  <a:lnTo>
                    <a:pt x="811" y="618"/>
                  </a:lnTo>
                  <a:lnTo>
                    <a:pt x="810" y="622"/>
                  </a:lnTo>
                  <a:lnTo>
                    <a:pt x="809" y="624"/>
                  </a:lnTo>
                  <a:lnTo>
                    <a:pt x="806" y="626"/>
                  </a:lnTo>
                  <a:lnTo>
                    <a:pt x="804" y="628"/>
                  </a:lnTo>
                  <a:lnTo>
                    <a:pt x="802" y="629"/>
                  </a:lnTo>
                  <a:lnTo>
                    <a:pt x="800" y="630"/>
                  </a:lnTo>
                  <a:lnTo>
                    <a:pt x="796" y="630"/>
                  </a:lnTo>
                  <a:close/>
                  <a:moveTo>
                    <a:pt x="571" y="540"/>
                  </a:moveTo>
                  <a:lnTo>
                    <a:pt x="511" y="540"/>
                  </a:lnTo>
                  <a:lnTo>
                    <a:pt x="508" y="540"/>
                  </a:lnTo>
                  <a:lnTo>
                    <a:pt x="505" y="539"/>
                  </a:lnTo>
                  <a:lnTo>
                    <a:pt x="502" y="538"/>
                  </a:lnTo>
                  <a:lnTo>
                    <a:pt x="500" y="536"/>
                  </a:lnTo>
                  <a:lnTo>
                    <a:pt x="498" y="533"/>
                  </a:lnTo>
                  <a:lnTo>
                    <a:pt x="497" y="531"/>
                  </a:lnTo>
                  <a:lnTo>
                    <a:pt x="496" y="528"/>
                  </a:lnTo>
                  <a:lnTo>
                    <a:pt x="496" y="526"/>
                  </a:lnTo>
                  <a:lnTo>
                    <a:pt x="496" y="522"/>
                  </a:lnTo>
                  <a:lnTo>
                    <a:pt x="497" y="519"/>
                  </a:lnTo>
                  <a:lnTo>
                    <a:pt x="498" y="517"/>
                  </a:lnTo>
                  <a:lnTo>
                    <a:pt x="500" y="515"/>
                  </a:lnTo>
                  <a:lnTo>
                    <a:pt x="502" y="513"/>
                  </a:lnTo>
                  <a:lnTo>
                    <a:pt x="505" y="511"/>
                  </a:lnTo>
                  <a:lnTo>
                    <a:pt x="508" y="510"/>
                  </a:lnTo>
                  <a:lnTo>
                    <a:pt x="511" y="510"/>
                  </a:lnTo>
                  <a:lnTo>
                    <a:pt x="571" y="510"/>
                  </a:lnTo>
                  <a:lnTo>
                    <a:pt x="574" y="510"/>
                  </a:lnTo>
                  <a:lnTo>
                    <a:pt x="577" y="511"/>
                  </a:lnTo>
                  <a:lnTo>
                    <a:pt x="580" y="513"/>
                  </a:lnTo>
                  <a:lnTo>
                    <a:pt x="582" y="515"/>
                  </a:lnTo>
                  <a:lnTo>
                    <a:pt x="584" y="517"/>
                  </a:lnTo>
                  <a:lnTo>
                    <a:pt x="585" y="519"/>
                  </a:lnTo>
                  <a:lnTo>
                    <a:pt x="586" y="522"/>
                  </a:lnTo>
                  <a:lnTo>
                    <a:pt x="586" y="526"/>
                  </a:lnTo>
                  <a:lnTo>
                    <a:pt x="586" y="528"/>
                  </a:lnTo>
                  <a:lnTo>
                    <a:pt x="585" y="531"/>
                  </a:lnTo>
                  <a:lnTo>
                    <a:pt x="584" y="533"/>
                  </a:lnTo>
                  <a:lnTo>
                    <a:pt x="582" y="536"/>
                  </a:lnTo>
                  <a:lnTo>
                    <a:pt x="580" y="538"/>
                  </a:lnTo>
                  <a:lnTo>
                    <a:pt x="577" y="539"/>
                  </a:lnTo>
                  <a:lnTo>
                    <a:pt x="574" y="540"/>
                  </a:lnTo>
                  <a:lnTo>
                    <a:pt x="571" y="540"/>
                  </a:lnTo>
                  <a:lnTo>
                    <a:pt x="571" y="540"/>
                  </a:lnTo>
                  <a:close/>
                  <a:moveTo>
                    <a:pt x="571" y="630"/>
                  </a:moveTo>
                  <a:lnTo>
                    <a:pt x="511" y="630"/>
                  </a:lnTo>
                  <a:lnTo>
                    <a:pt x="508" y="630"/>
                  </a:lnTo>
                  <a:lnTo>
                    <a:pt x="505" y="629"/>
                  </a:lnTo>
                  <a:lnTo>
                    <a:pt x="502" y="628"/>
                  </a:lnTo>
                  <a:lnTo>
                    <a:pt x="500" y="626"/>
                  </a:lnTo>
                  <a:lnTo>
                    <a:pt x="498" y="624"/>
                  </a:lnTo>
                  <a:lnTo>
                    <a:pt x="497" y="622"/>
                  </a:lnTo>
                  <a:lnTo>
                    <a:pt x="496" y="618"/>
                  </a:lnTo>
                  <a:lnTo>
                    <a:pt x="496" y="615"/>
                  </a:lnTo>
                  <a:lnTo>
                    <a:pt x="496" y="613"/>
                  </a:lnTo>
                  <a:lnTo>
                    <a:pt x="497" y="609"/>
                  </a:lnTo>
                  <a:lnTo>
                    <a:pt x="498" y="607"/>
                  </a:lnTo>
                  <a:lnTo>
                    <a:pt x="500" y="605"/>
                  </a:lnTo>
                  <a:lnTo>
                    <a:pt x="502" y="603"/>
                  </a:lnTo>
                  <a:lnTo>
                    <a:pt x="505" y="602"/>
                  </a:lnTo>
                  <a:lnTo>
                    <a:pt x="508" y="601"/>
                  </a:lnTo>
                  <a:lnTo>
                    <a:pt x="511" y="601"/>
                  </a:lnTo>
                  <a:lnTo>
                    <a:pt x="571" y="601"/>
                  </a:lnTo>
                  <a:lnTo>
                    <a:pt x="574" y="601"/>
                  </a:lnTo>
                  <a:lnTo>
                    <a:pt x="577" y="602"/>
                  </a:lnTo>
                  <a:lnTo>
                    <a:pt x="580" y="603"/>
                  </a:lnTo>
                  <a:lnTo>
                    <a:pt x="582" y="605"/>
                  </a:lnTo>
                  <a:lnTo>
                    <a:pt x="584" y="607"/>
                  </a:lnTo>
                  <a:lnTo>
                    <a:pt x="585" y="609"/>
                  </a:lnTo>
                  <a:lnTo>
                    <a:pt x="586" y="613"/>
                  </a:lnTo>
                  <a:lnTo>
                    <a:pt x="586" y="615"/>
                  </a:lnTo>
                  <a:lnTo>
                    <a:pt x="586" y="618"/>
                  </a:lnTo>
                  <a:lnTo>
                    <a:pt x="585" y="622"/>
                  </a:lnTo>
                  <a:lnTo>
                    <a:pt x="584" y="624"/>
                  </a:lnTo>
                  <a:lnTo>
                    <a:pt x="582" y="626"/>
                  </a:lnTo>
                  <a:lnTo>
                    <a:pt x="580" y="628"/>
                  </a:lnTo>
                  <a:lnTo>
                    <a:pt x="577" y="629"/>
                  </a:lnTo>
                  <a:lnTo>
                    <a:pt x="574" y="630"/>
                  </a:lnTo>
                  <a:lnTo>
                    <a:pt x="571" y="630"/>
                  </a:lnTo>
                  <a:close/>
                  <a:moveTo>
                    <a:pt x="346" y="540"/>
                  </a:moveTo>
                  <a:lnTo>
                    <a:pt x="286" y="540"/>
                  </a:lnTo>
                  <a:lnTo>
                    <a:pt x="282" y="540"/>
                  </a:lnTo>
                  <a:lnTo>
                    <a:pt x="280" y="539"/>
                  </a:lnTo>
                  <a:lnTo>
                    <a:pt x="277" y="538"/>
                  </a:lnTo>
                  <a:lnTo>
                    <a:pt x="275" y="536"/>
                  </a:lnTo>
                  <a:lnTo>
                    <a:pt x="273" y="533"/>
                  </a:lnTo>
                  <a:lnTo>
                    <a:pt x="272" y="531"/>
                  </a:lnTo>
                  <a:lnTo>
                    <a:pt x="271" y="528"/>
                  </a:lnTo>
                  <a:lnTo>
                    <a:pt x="270" y="526"/>
                  </a:lnTo>
                  <a:lnTo>
                    <a:pt x="271" y="522"/>
                  </a:lnTo>
                  <a:lnTo>
                    <a:pt x="272" y="519"/>
                  </a:lnTo>
                  <a:lnTo>
                    <a:pt x="273" y="517"/>
                  </a:lnTo>
                  <a:lnTo>
                    <a:pt x="275" y="515"/>
                  </a:lnTo>
                  <a:lnTo>
                    <a:pt x="277" y="513"/>
                  </a:lnTo>
                  <a:lnTo>
                    <a:pt x="280" y="511"/>
                  </a:lnTo>
                  <a:lnTo>
                    <a:pt x="282" y="510"/>
                  </a:lnTo>
                  <a:lnTo>
                    <a:pt x="286" y="510"/>
                  </a:lnTo>
                  <a:lnTo>
                    <a:pt x="346" y="510"/>
                  </a:lnTo>
                  <a:lnTo>
                    <a:pt x="348" y="510"/>
                  </a:lnTo>
                  <a:lnTo>
                    <a:pt x="352" y="511"/>
                  </a:lnTo>
                  <a:lnTo>
                    <a:pt x="354" y="513"/>
                  </a:lnTo>
                  <a:lnTo>
                    <a:pt x="356" y="515"/>
                  </a:lnTo>
                  <a:lnTo>
                    <a:pt x="358" y="517"/>
                  </a:lnTo>
                  <a:lnTo>
                    <a:pt x="359" y="519"/>
                  </a:lnTo>
                  <a:lnTo>
                    <a:pt x="360" y="522"/>
                  </a:lnTo>
                  <a:lnTo>
                    <a:pt x="360" y="526"/>
                  </a:lnTo>
                  <a:lnTo>
                    <a:pt x="360" y="528"/>
                  </a:lnTo>
                  <a:lnTo>
                    <a:pt x="359" y="531"/>
                  </a:lnTo>
                  <a:lnTo>
                    <a:pt x="358" y="533"/>
                  </a:lnTo>
                  <a:lnTo>
                    <a:pt x="356" y="536"/>
                  </a:lnTo>
                  <a:lnTo>
                    <a:pt x="354" y="538"/>
                  </a:lnTo>
                  <a:lnTo>
                    <a:pt x="352" y="539"/>
                  </a:lnTo>
                  <a:lnTo>
                    <a:pt x="348" y="540"/>
                  </a:lnTo>
                  <a:lnTo>
                    <a:pt x="346" y="540"/>
                  </a:lnTo>
                  <a:lnTo>
                    <a:pt x="346" y="540"/>
                  </a:lnTo>
                  <a:close/>
                  <a:moveTo>
                    <a:pt x="346" y="630"/>
                  </a:moveTo>
                  <a:lnTo>
                    <a:pt x="286" y="630"/>
                  </a:lnTo>
                  <a:lnTo>
                    <a:pt x="282" y="630"/>
                  </a:lnTo>
                  <a:lnTo>
                    <a:pt x="280" y="629"/>
                  </a:lnTo>
                  <a:lnTo>
                    <a:pt x="277" y="628"/>
                  </a:lnTo>
                  <a:lnTo>
                    <a:pt x="275" y="626"/>
                  </a:lnTo>
                  <a:lnTo>
                    <a:pt x="273" y="624"/>
                  </a:lnTo>
                  <a:lnTo>
                    <a:pt x="272" y="622"/>
                  </a:lnTo>
                  <a:lnTo>
                    <a:pt x="271" y="618"/>
                  </a:lnTo>
                  <a:lnTo>
                    <a:pt x="270" y="615"/>
                  </a:lnTo>
                  <a:lnTo>
                    <a:pt x="271" y="613"/>
                  </a:lnTo>
                  <a:lnTo>
                    <a:pt x="272" y="609"/>
                  </a:lnTo>
                  <a:lnTo>
                    <a:pt x="273" y="607"/>
                  </a:lnTo>
                  <a:lnTo>
                    <a:pt x="275" y="605"/>
                  </a:lnTo>
                  <a:lnTo>
                    <a:pt x="277" y="603"/>
                  </a:lnTo>
                  <a:lnTo>
                    <a:pt x="280" y="602"/>
                  </a:lnTo>
                  <a:lnTo>
                    <a:pt x="282" y="601"/>
                  </a:lnTo>
                  <a:lnTo>
                    <a:pt x="286" y="601"/>
                  </a:lnTo>
                  <a:lnTo>
                    <a:pt x="346" y="601"/>
                  </a:lnTo>
                  <a:lnTo>
                    <a:pt x="348" y="601"/>
                  </a:lnTo>
                  <a:lnTo>
                    <a:pt x="352" y="602"/>
                  </a:lnTo>
                  <a:lnTo>
                    <a:pt x="354" y="603"/>
                  </a:lnTo>
                  <a:lnTo>
                    <a:pt x="356" y="605"/>
                  </a:lnTo>
                  <a:lnTo>
                    <a:pt x="358" y="607"/>
                  </a:lnTo>
                  <a:lnTo>
                    <a:pt x="359" y="609"/>
                  </a:lnTo>
                  <a:lnTo>
                    <a:pt x="360" y="613"/>
                  </a:lnTo>
                  <a:lnTo>
                    <a:pt x="360" y="615"/>
                  </a:lnTo>
                  <a:lnTo>
                    <a:pt x="360" y="618"/>
                  </a:lnTo>
                  <a:lnTo>
                    <a:pt x="359" y="622"/>
                  </a:lnTo>
                  <a:lnTo>
                    <a:pt x="358" y="624"/>
                  </a:lnTo>
                  <a:lnTo>
                    <a:pt x="356" y="626"/>
                  </a:lnTo>
                  <a:lnTo>
                    <a:pt x="354" y="628"/>
                  </a:lnTo>
                  <a:lnTo>
                    <a:pt x="352" y="629"/>
                  </a:lnTo>
                  <a:lnTo>
                    <a:pt x="348" y="630"/>
                  </a:lnTo>
                  <a:lnTo>
                    <a:pt x="346" y="630"/>
                  </a:lnTo>
                  <a:close/>
                  <a:moveTo>
                    <a:pt x="676" y="390"/>
                  </a:moveTo>
                  <a:lnTo>
                    <a:pt x="676" y="240"/>
                  </a:lnTo>
                  <a:lnTo>
                    <a:pt x="451" y="390"/>
                  </a:lnTo>
                  <a:lnTo>
                    <a:pt x="451" y="240"/>
                  </a:lnTo>
                  <a:lnTo>
                    <a:pt x="226" y="390"/>
                  </a:lnTo>
                  <a:lnTo>
                    <a:pt x="150" y="0"/>
                  </a:lnTo>
                  <a:lnTo>
                    <a:pt x="61" y="0"/>
                  </a:lnTo>
                  <a:lnTo>
                    <a:pt x="0" y="390"/>
                  </a:lnTo>
                  <a:lnTo>
                    <a:pt x="0" y="721"/>
                  </a:lnTo>
                  <a:lnTo>
                    <a:pt x="901" y="721"/>
                  </a:lnTo>
                  <a:lnTo>
                    <a:pt x="901" y="240"/>
                  </a:lnTo>
                  <a:lnTo>
                    <a:pt x="676" y="3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837864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874479" cy="4351338"/>
          </a:xfrm>
        </p:spPr>
        <p:txBody>
          <a:bodyPr/>
          <a:lstStyle/>
          <a:p>
            <a:pPr marL="0" indent="0">
              <a:buNone/>
            </a:pPr>
            <a:r>
              <a:rPr lang="tr-TR" sz="2400" b="1" dirty="0"/>
              <a:t>Muhtemel Patlayıcı Ortamlar </a:t>
            </a:r>
          </a:p>
          <a:p>
            <a:pPr marL="0" indent="0">
              <a:buNone/>
            </a:pPr>
            <a:endParaRPr lang="tr-TR" sz="2400" b="1" dirty="0"/>
          </a:p>
          <a:p>
            <a:pPr marL="342900" indent="-342900">
              <a:buFont typeface="Arial" panose="020B0604020202020204" pitchFamily="34" charset="0"/>
              <a:buChar char="•"/>
            </a:pPr>
            <a:r>
              <a:rPr lang="tr-TR" sz="2400" b="0" dirty="0"/>
              <a:t>Patlamadan korunma dokümanının hazırlanmaması</a:t>
            </a:r>
          </a:p>
          <a:p>
            <a:pPr marL="342900" indent="-342900">
              <a:buFont typeface="Arial" panose="020B0604020202020204" pitchFamily="34" charset="0"/>
              <a:buChar char="•"/>
            </a:pPr>
            <a:r>
              <a:rPr lang="tr-TR" sz="2400" b="0" dirty="0"/>
              <a:t>Muhtemel patlayıcı ortamların sınıflandırılmaması</a:t>
            </a:r>
          </a:p>
          <a:p>
            <a:pPr marL="342900" indent="-342900">
              <a:buFont typeface="Arial" panose="020B0604020202020204" pitchFamily="34" charset="0"/>
              <a:buChar char="•"/>
            </a:pPr>
            <a:r>
              <a:rPr lang="tr-TR" sz="2400" b="0" dirty="0"/>
              <a:t>Elektrik tesisatı, elektrikli ekipmanlar ve koruyucu sistemlerin muhtemel patlayıcı ortamlarda kullanıma uygun tipte olmaması</a:t>
            </a:r>
          </a:p>
          <a:p>
            <a:pPr marL="342900" indent="-342900">
              <a:buFont typeface="Arial" panose="020B0604020202020204" pitchFamily="34" charset="0"/>
              <a:buChar char="•"/>
            </a:pPr>
            <a:r>
              <a:rPr lang="tr-TR" sz="2400" b="0" dirty="0"/>
              <a:t>Patlama şartları oluşmadan önce, çalışanların sesli ve/veya görsel olarak uyarılmasını sağlayacak </a:t>
            </a:r>
            <a:r>
              <a:rPr lang="tr-TR" sz="2400" b="0" u="sng" dirty="0"/>
              <a:t>algılama ve alarm sistemlerinin</a:t>
            </a:r>
            <a:r>
              <a:rPr lang="tr-TR" sz="2400" b="0" dirty="0"/>
              <a:t> olmaması</a:t>
            </a:r>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65</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pic>
        <p:nvPicPr>
          <p:cNvPr id="5" name="Resim 4"/>
          <p:cNvPicPr>
            <a:picLocks noChangeAspect="1"/>
          </p:cNvPicPr>
          <p:nvPr/>
        </p:nvPicPr>
        <p:blipFill>
          <a:blip r:embed="rId2"/>
          <a:stretch>
            <a:fillRect/>
          </a:stretch>
        </p:blipFill>
        <p:spPr>
          <a:xfrm>
            <a:off x="9618453" y="3240039"/>
            <a:ext cx="1735347" cy="1498034"/>
          </a:xfrm>
          <a:prstGeom prst="rect">
            <a:avLst/>
          </a:prstGeom>
        </p:spPr>
      </p:pic>
    </p:spTree>
    <p:extLst>
      <p:ext uri="{BB962C8B-B14F-4D97-AF65-F5344CB8AC3E}">
        <p14:creationId xmlns:p14="http://schemas.microsoft.com/office/powerpoint/2010/main" val="39797116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848600" cy="4351338"/>
          </a:xfrm>
        </p:spPr>
        <p:txBody>
          <a:bodyPr/>
          <a:lstStyle/>
          <a:p>
            <a:pPr marL="0" indent="0">
              <a:buNone/>
            </a:pPr>
            <a:r>
              <a:rPr lang="tr-TR" sz="2400" b="1" dirty="0"/>
              <a:t>Kimyasal Maddelerle Çalışmalar </a:t>
            </a:r>
            <a:endParaRPr lang="tr-TR" sz="2400" b="1" dirty="0" smtClean="0"/>
          </a:p>
          <a:p>
            <a:pPr marL="0" indent="0">
              <a:buNone/>
            </a:pPr>
            <a:endParaRPr lang="tr-TR" sz="2400" dirty="0"/>
          </a:p>
          <a:p>
            <a:pPr marL="342900" indent="-342900" algn="just">
              <a:buFont typeface="Arial" panose="020B0604020202020204" pitchFamily="34" charset="0"/>
              <a:buChar char="•"/>
            </a:pPr>
            <a:r>
              <a:rPr lang="tr-TR" sz="2400" b="0" dirty="0"/>
              <a:t>Kimyasal maddelere ait </a:t>
            </a:r>
            <a:r>
              <a:rPr lang="tr-TR" sz="2400" b="0" u="sng" dirty="0" smtClean="0"/>
              <a:t>güvenlik </a:t>
            </a:r>
            <a:r>
              <a:rPr lang="tr-TR" sz="2400" b="0" u="sng" dirty="0"/>
              <a:t>bilgi </a:t>
            </a:r>
            <a:r>
              <a:rPr lang="tr-TR" sz="2400" b="0" u="sng" dirty="0" smtClean="0"/>
              <a:t>formlarının / zararlılık ifadelerinin / zararlılık </a:t>
            </a:r>
            <a:r>
              <a:rPr lang="tr-TR" sz="2400" b="0" u="sng" dirty="0"/>
              <a:t>işaretlerinin</a:t>
            </a:r>
            <a:r>
              <a:rPr lang="tr-TR" sz="2400" b="0" dirty="0"/>
              <a:t> </a:t>
            </a:r>
            <a:r>
              <a:rPr lang="tr-TR" sz="2400" b="0" dirty="0" smtClean="0"/>
              <a:t>bulunmaması </a:t>
            </a:r>
            <a:r>
              <a:rPr lang="tr-TR" sz="2400" b="0" dirty="0"/>
              <a:t>veya bulunduruldukları kapların etiketlenmemesi </a:t>
            </a:r>
          </a:p>
          <a:p>
            <a:pPr marL="342900" indent="-342900" algn="just">
              <a:buFont typeface="Arial" panose="020B0604020202020204" pitchFamily="34" charset="0"/>
              <a:buChar char="•"/>
            </a:pPr>
            <a:r>
              <a:rPr lang="tr-TR" sz="2400" b="0" dirty="0"/>
              <a:t>Kimyasal maddelerin depolama koşullarının güvenlik bilgi formlarında istenilen şartları taşımaması</a:t>
            </a:r>
          </a:p>
          <a:p>
            <a:pPr marL="342900" indent="-342900" algn="just">
              <a:buFont typeface="Arial" panose="020B0604020202020204" pitchFamily="34" charset="0"/>
              <a:buChar char="•"/>
            </a:pPr>
            <a:r>
              <a:rPr lang="tr-TR" sz="2400" b="0" dirty="0"/>
              <a:t>Birbiriyle etkileşime girebilecek kimyasal maddelerin bir arada bulundurulması</a:t>
            </a:r>
          </a:p>
          <a:p>
            <a:pPr marL="342900" indent="-342900" algn="just">
              <a:buFont typeface="Arial" panose="020B0604020202020204" pitchFamily="34" charset="0"/>
              <a:buChar char="•"/>
            </a:pPr>
            <a:r>
              <a:rPr lang="tr-TR" sz="2400" b="0" dirty="0"/>
              <a:t>Kimyasal maddelerin çalışma ortamlarında düzensiz vaziyette ve günlük ihtiyaçtan fazla depolanması </a:t>
            </a:r>
          </a:p>
          <a:p>
            <a:endParaRPr lang="tr-TR" sz="2400" dirty="0"/>
          </a:p>
          <a:p>
            <a:endParaRPr lang="tr-TR" sz="2400" dirty="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66</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grpSp>
        <p:nvGrpSpPr>
          <p:cNvPr id="13" name="Group 291"/>
          <p:cNvGrpSpPr>
            <a:grpSpLocks noChangeAspect="1"/>
          </p:cNvGrpSpPr>
          <p:nvPr/>
        </p:nvGrpSpPr>
        <p:grpSpPr>
          <a:xfrm>
            <a:off x="9893486" y="2780367"/>
            <a:ext cx="1458611" cy="2441854"/>
            <a:chOff x="7375525" y="1689100"/>
            <a:chExt cx="569913" cy="954088"/>
          </a:xfrm>
          <a:solidFill>
            <a:srgbClr val="C00000"/>
          </a:solidFill>
        </p:grpSpPr>
        <p:grpSp>
          <p:nvGrpSpPr>
            <p:cNvPr id="14" name="Group 292"/>
            <p:cNvGrpSpPr/>
            <p:nvPr/>
          </p:nvGrpSpPr>
          <p:grpSpPr>
            <a:xfrm>
              <a:off x="7443788" y="1689100"/>
              <a:ext cx="427038" cy="901701"/>
              <a:chOff x="7443788" y="1689100"/>
              <a:chExt cx="427038" cy="901701"/>
            </a:xfrm>
            <a:grpFill/>
          </p:grpSpPr>
          <p:sp>
            <p:nvSpPr>
              <p:cNvPr id="16" name="Freeform 28"/>
              <p:cNvSpPr>
                <a:spLocks/>
              </p:cNvSpPr>
              <p:nvPr/>
            </p:nvSpPr>
            <p:spPr bwMode="auto">
              <a:xfrm>
                <a:off x="7443788" y="2436813"/>
                <a:ext cx="427038" cy="153988"/>
              </a:xfrm>
              <a:custGeom>
                <a:avLst/>
                <a:gdLst>
                  <a:gd name="T0" fmla="*/ 22 w 166"/>
                  <a:gd name="T1" fmla="*/ 60 h 60"/>
                  <a:gd name="T2" fmla="*/ 1 w 166"/>
                  <a:gd name="T3" fmla="*/ 54 h 60"/>
                  <a:gd name="T4" fmla="*/ 0 w 166"/>
                  <a:gd name="T5" fmla="*/ 52 h 60"/>
                  <a:gd name="T6" fmla="*/ 2 w 166"/>
                  <a:gd name="T7" fmla="*/ 45 h 60"/>
                  <a:gd name="T8" fmla="*/ 26 w 166"/>
                  <a:gd name="T9" fmla="*/ 0 h 60"/>
                  <a:gd name="T10" fmla="*/ 139 w 166"/>
                  <a:gd name="T11" fmla="*/ 0 h 60"/>
                  <a:gd name="T12" fmla="*/ 164 w 166"/>
                  <a:gd name="T13" fmla="*/ 45 h 60"/>
                  <a:gd name="T14" fmla="*/ 166 w 166"/>
                  <a:gd name="T15" fmla="*/ 52 h 60"/>
                  <a:gd name="T16" fmla="*/ 165 w 166"/>
                  <a:gd name="T17" fmla="*/ 54 h 60"/>
                  <a:gd name="T18" fmla="*/ 143 w 166"/>
                  <a:gd name="T19" fmla="*/ 60 h 60"/>
                  <a:gd name="T20" fmla="*/ 22 w 16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60">
                    <a:moveTo>
                      <a:pt x="22" y="60"/>
                    </a:moveTo>
                    <a:cubicBezTo>
                      <a:pt x="9" y="60"/>
                      <a:pt x="2" y="57"/>
                      <a:pt x="1" y="54"/>
                    </a:cubicBezTo>
                    <a:cubicBezTo>
                      <a:pt x="0" y="54"/>
                      <a:pt x="0" y="53"/>
                      <a:pt x="0" y="52"/>
                    </a:cubicBezTo>
                    <a:cubicBezTo>
                      <a:pt x="0" y="49"/>
                      <a:pt x="1" y="46"/>
                      <a:pt x="2" y="45"/>
                    </a:cubicBezTo>
                    <a:cubicBezTo>
                      <a:pt x="26" y="0"/>
                      <a:pt x="26" y="0"/>
                      <a:pt x="26" y="0"/>
                    </a:cubicBezTo>
                    <a:cubicBezTo>
                      <a:pt x="139" y="0"/>
                      <a:pt x="139" y="0"/>
                      <a:pt x="139" y="0"/>
                    </a:cubicBezTo>
                    <a:cubicBezTo>
                      <a:pt x="164" y="45"/>
                      <a:pt x="164" y="45"/>
                      <a:pt x="164" y="45"/>
                    </a:cubicBezTo>
                    <a:cubicBezTo>
                      <a:pt x="164" y="46"/>
                      <a:pt x="166" y="49"/>
                      <a:pt x="166" y="52"/>
                    </a:cubicBezTo>
                    <a:cubicBezTo>
                      <a:pt x="166" y="53"/>
                      <a:pt x="165" y="54"/>
                      <a:pt x="165" y="54"/>
                    </a:cubicBezTo>
                    <a:cubicBezTo>
                      <a:pt x="164" y="57"/>
                      <a:pt x="157" y="60"/>
                      <a:pt x="143" y="60"/>
                    </a:cubicBezTo>
                    <a:lnTo>
                      <a:pt x="2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Oval 29"/>
              <p:cNvSpPr>
                <a:spLocks noChangeArrowheads="1"/>
              </p:cNvSpPr>
              <p:nvPr/>
            </p:nvSpPr>
            <p:spPr bwMode="auto">
              <a:xfrm>
                <a:off x="7580313" y="1870075"/>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Oval 30"/>
              <p:cNvSpPr>
                <a:spLocks noChangeArrowheads="1"/>
              </p:cNvSpPr>
              <p:nvPr/>
            </p:nvSpPr>
            <p:spPr bwMode="auto">
              <a:xfrm>
                <a:off x="7646988" y="1744663"/>
                <a:ext cx="115888"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val 31"/>
              <p:cNvSpPr>
                <a:spLocks noChangeArrowheads="1"/>
              </p:cNvSpPr>
              <p:nvPr/>
            </p:nvSpPr>
            <p:spPr bwMode="auto">
              <a:xfrm>
                <a:off x="7596188" y="1689100"/>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5" name="Freeform 32"/>
            <p:cNvSpPr>
              <a:spLocks noEditPoints="1"/>
            </p:cNvSpPr>
            <p:nvPr/>
          </p:nvSpPr>
          <p:spPr bwMode="auto">
            <a:xfrm>
              <a:off x="7375525" y="1985963"/>
              <a:ext cx="569913" cy="657225"/>
            </a:xfrm>
            <a:custGeom>
              <a:avLst/>
              <a:gdLst>
                <a:gd name="T0" fmla="*/ 177 w 222"/>
                <a:gd name="T1" fmla="*/ 258 h 258"/>
                <a:gd name="T2" fmla="*/ 45 w 222"/>
                <a:gd name="T3" fmla="*/ 258 h 258"/>
                <a:gd name="T4" fmla="*/ 7 w 222"/>
                <a:gd name="T5" fmla="*/ 244 h 258"/>
                <a:gd name="T6" fmla="*/ 8 w 222"/>
                <a:gd name="T7" fmla="*/ 218 h 258"/>
                <a:gd name="T8" fmla="*/ 79 w 222"/>
                <a:gd name="T9" fmla="*/ 88 h 258"/>
                <a:gd name="T10" fmla="*/ 79 w 222"/>
                <a:gd name="T11" fmla="*/ 30 h 258"/>
                <a:gd name="T12" fmla="*/ 76 w 222"/>
                <a:gd name="T13" fmla="*/ 29 h 258"/>
                <a:gd name="T14" fmla="*/ 67 w 222"/>
                <a:gd name="T15" fmla="*/ 25 h 258"/>
                <a:gd name="T16" fmla="*/ 65 w 222"/>
                <a:gd name="T17" fmla="*/ 23 h 258"/>
                <a:gd name="T18" fmla="*/ 63 w 222"/>
                <a:gd name="T19" fmla="*/ 6 h 258"/>
                <a:gd name="T20" fmla="*/ 69 w 222"/>
                <a:gd name="T21" fmla="*/ 0 h 258"/>
                <a:gd name="T22" fmla="*/ 153 w 222"/>
                <a:gd name="T23" fmla="*/ 0 h 258"/>
                <a:gd name="T24" fmla="*/ 159 w 222"/>
                <a:gd name="T25" fmla="*/ 6 h 258"/>
                <a:gd name="T26" fmla="*/ 157 w 222"/>
                <a:gd name="T27" fmla="*/ 23 h 258"/>
                <a:gd name="T28" fmla="*/ 155 w 222"/>
                <a:gd name="T29" fmla="*/ 25 h 258"/>
                <a:gd name="T30" fmla="*/ 146 w 222"/>
                <a:gd name="T31" fmla="*/ 29 h 258"/>
                <a:gd name="T32" fmla="*/ 143 w 222"/>
                <a:gd name="T33" fmla="*/ 30 h 258"/>
                <a:gd name="T34" fmla="*/ 143 w 222"/>
                <a:gd name="T35" fmla="*/ 88 h 258"/>
                <a:gd name="T36" fmla="*/ 214 w 222"/>
                <a:gd name="T37" fmla="*/ 218 h 258"/>
                <a:gd name="T38" fmla="*/ 215 w 222"/>
                <a:gd name="T39" fmla="*/ 244 h 258"/>
                <a:gd name="T40" fmla="*/ 177 w 222"/>
                <a:gd name="T41" fmla="*/ 258 h 258"/>
                <a:gd name="T42" fmla="*/ 76 w 222"/>
                <a:gd name="T43" fmla="*/ 17 h 258"/>
                <a:gd name="T44" fmla="*/ 79 w 222"/>
                <a:gd name="T45" fmla="*/ 17 h 258"/>
                <a:gd name="T46" fmla="*/ 91 w 222"/>
                <a:gd name="T47" fmla="*/ 28 h 258"/>
                <a:gd name="T48" fmla="*/ 91 w 222"/>
                <a:gd name="T49" fmla="*/ 29 h 258"/>
                <a:gd name="T50" fmla="*/ 91 w 222"/>
                <a:gd name="T51" fmla="*/ 90 h 258"/>
                <a:gd name="T52" fmla="*/ 90 w 222"/>
                <a:gd name="T53" fmla="*/ 93 h 258"/>
                <a:gd name="T54" fmla="*/ 19 w 222"/>
                <a:gd name="T55" fmla="*/ 224 h 258"/>
                <a:gd name="T56" fmla="*/ 17 w 222"/>
                <a:gd name="T57" fmla="*/ 238 h 258"/>
                <a:gd name="T58" fmla="*/ 45 w 222"/>
                <a:gd name="T59" fmla="*/ 246 h 258"/>
                <a:gd name="T60" fmla="*/ 177 w 222"/>
                <a:gd name="T61" fmla="*/ 246 h 258"/>
                <a:gd name="T62" fmla="*/ 205 w 222"/>
                <a:gd name="T63" fmla="*/ 238 h 258"/>
                <a:gd name="T64" fmla="*/ 203 w 222"/>
                <a:gd name="T65" fmla="*/ 224 h 258"/>
                <a:gd name="T66" fmla="*/ 132 w 222"/>
                <a:gd name="T67" fmla="*/ 93 h 258"/>
                <a:gd name="T68" fmla="*/ 131 w 222"/>
                <a:gd name="T69" fmla="*/ 90 h 258"/>
                <a:gd name="T70" fmla="*/ 131 w 222"/>
                <a:gd name="T71" fmla="*/ 29 h 258"/>
                <a:gd name="T72" fmla="*/ 131 w 222"/>
                <a:gd name="T73" fmla="*/ 28 h 258"/>
                <a:gd name="T74" fmla="*/ 144 w 222"/>
                <a:gd name="T75" fmla="*/ 17 h 258"/>
                <a:gd name="T76" fmla="*/ 146 w 222"/>
                <a:gd name="T77" fmla="*/ 17 h 258"/>
                <a:gd name="T78" fmla="*/ 147 w 222"/>
                <a:gd name="T79" fmla="*/ 12 h 258"/>
                <a:gd name="T80" fmla="*/ 75 w 222"/>
                <a:gd name="T81" fmla="*/ 12 h 258"/>
                <a:gd name="T82" fmla="*/ 76 w 222"/>
                <a:gd name="T83" fmla="*/ 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258">
                  <a:moveTo>
                    <a:pt x="177" y="258"/>
                  </a:moveTo>
                  <a:cubicBezTo>
                    <a:pt x="45" y="258"/>
                    <a:pt x="45" y="258"/>
                    <a:pt x="45" y="258"/>
                  </a:cubicBezTo>
                  <a:cubicBezTo>
                    <a:pt x="25" y="258"/>
                    <a:pt x="12" y="253"/>
                    <a:pt x="7" y="244"/>
                  </a:cubicBezTo>
                  <a:cubicBezTo>
                    <a:pt x="0" y="232"/>
                    <a:pt x="8" y="219"/>
                    <a:pt x="8" y="218"/>
                  </a:cubicBezTo>
                  <a:cubicBezTo>
                    <a:pt x="79" y="88"/>
                    <a:pt x="79" y="88"/>
                    <a:pt x="79" y="88"/>
                  </a:cubicBezTo>
                  <a:cubicBezTo>
                    <a:pt x="79" y="30"/>
                    <a:pt x="79" y="30"/>
                    <a:pt x="79" y="30"/>
                  </a:cubicBezTo>
                  <a:cubicBezTo>
                    <a:pt x="78" y="30"/>
                    <a:pt x="77" y="29"/>
                    <a:pt x="76" y="29"/>
                  </a:cubicBezTo>
                  <a:cubicBezTo>
                    <a:pt x="73" y="29"/>
                    <a:pt x="70" y="28"/>
                    <a:pt x="67" y="25"/>
                  </a:cubicBezTo>
                  <a:cubicBezTo>
                    <a:pt x="66" y="25"/>
                    <a:pt x="65" y="24"/>
                    <a:pt x="65" y="23"/>
                  </a:cubicBezTo>
                  <a:cubicBezTo>
                    <a:pt x="63" y="17"/>
                    <a:pt x="63" y="8"/>
                    <a:pt x="63" y="6"/>
                  </a:cubicBezTo>
                  <a:cubicBezTo>
                    <a:pt x="63" y="3"/>
                    <a:pt x="65" y="0"/>
                    <a:pt x="69" y="0"/>
                  </a:cubicBezTo>
                  <a:cubicBezTo>
                    <a:pt x="153" y="0"/>
                    <a:pt x="153" y="0"/>
                    <a:pt x="153" y="0"/>
                  </a:cubicBezTo>
                  <a:cubicBezTo>
                    <a:pt x="157" y="0"/>
                    <a:pt x="159" y="3"/>
                    <a:pt x="159" y="6"/>
                  </a:cubicBezTo>
                  <a:cubicBezTo>
                    <a:pt x="159" y="8"/>
                    <a:pt x="159" y="17"/>
                    <a:pt x="157" y="23"/>
                  </a:cubicBezTo>
                  <a:cubicBezTo>
                    <a:pt x="157" y="24"/>
                    <a:pt x="156" y="24"/>
                    <a:pt x="155" y="25"/>
                  </a:cubicBezTo>
                  <a:cubicBezTo>
                    <a:pt x="152" y="28"/>
                    <a:pt x="149" y="29"/>
                    <a:pt x="146" y="29"/>
                  </a:cubicBezTo>
                  <a:cubicBezTo>
                    <a:pt x="145" y="29"/>
                    <a:pt x="144" y="30"/>
                    <a:pt x="143" y="30"/>
                  </a:cubicBezTo>
                  <a:cubicBezTo>
                    <a:pt x="143" y="88"/>
                    <a:pt x="143" y="88"/>
                    <a:pt x="143" y="88"/>
                  </a:cubicBezTo>
                  <a:cubicBezTo>
                    <a:pt x="214" y="218"/>
                    <a:pt x="214" y="218"/>
                    <a:pt x="214" y="218"/>
                  </a:cubicBezTo>
                  <a:cubicBezTo>
                    <a:pt x="214" y="219"/>
                    <a:pt x="222" y="232"/>
                    <a:pt x="215" y="244"/>
                  </a:cubicBezTo>
                  <a:cubicBezTo>
                    <a:pt x="210" y="253"/>
                    <a:pt x="197" y="258"/>
                    <a:pt x="177" y="258"/>
                  </a:cubicBezTo>
                  <a:close/>
                  <a:moveTo>
                    <a:pt x="76" y="17"/>
                  </a:moveTo>
                  <a:cubicBezTo>
                    <a:pt x="77" y="17"/>
                    <a:pt x="78" y="17"/>
                    <a:pt x="79" y="17"/>
                  </a:cubicBezTo>
                  <a:cubicBezTo>
                    <a:pt x="82" y="18"/>
                    <a:pt x="90" y="19"/>
                    <a:pt x="91" y="28"/>
                  </a:cubicBezTo>
                  <a:cubicBezTo>
                    <a:pt x="91" y="29"/>
                    <a:pt x="91" y="29"/>
                    <a:pt x="91" y="29"/>
                  </a:cubicBezTo>
                  <a:cubicBezTo>
                    <a:pt x="91" y="90"/>
                    <a:pt x="91" y="90"/>
                    <a:pt x="91" y="90"/>
                  </a:cubicBezTo>
                  <a:cubicBezTo>
                    <a:pt x="91" y="91"/>
                    <a:pt x="91" y="92"/>
                    <a:pt x="90" y="93"/>
                  </a:cubicBezTo>
                  <a:cubicBezTo>
                    <a:pt x="19" y="224"/>
                    <a:pt x="19" y="224"/>
                    <a:pt x="19" y="224"/>
                  </a:cubicBezTo>
                  <a:cubicBezTo>
                    <a:pt x="19" y="224"/>
                    <a:pt x="14" y="232"/>
                    <a:pt x="17" y="238"/>
                  </a:cubicBezTo>
                  <a:cubicBezTo>
                    <a:pt x="20" y="243"/>
                    <a:pt x="30" y="246"/>
                    <a:pt x="45" y="246"/>
                  </a:cubicBezTo>
                  <a:cubicBezTo>
                    <a:pt x="177" y="246"/>
                    <a:pt x="177" y="246"/>
                    <a:pt x="177" y="246"/>
                  </a:cubicBezTo>
                  <a:cubicBezTo>
                    <a:pt x="192" y="246"/>
                    <a:pt x="202" y="243"/>
                    <a:pt x="205" y="238"/>
                  </a:cubicBezTo>
                  <a:cubicBezTo>
                    <a:pt x="208" y="232"/>
                    <a:pt x="203" y="224"/>
                    <a:pt x="203" y="224"/>
                  </a:cubicBezTo>
                  <a:cubicBezTo>
                    <a:pt x="132" y="93"/>
                    <a:pt x="132" y="93"/>
                    <a:pt x="132" y="93"/>
                  </a:cubicBezTo>
                  <a:cubicBezTo>
                    <a:pt x="131" y="92"/>
                    <a:pt x="131" y="91"/>
                    <a:pt x="131" y="90"/>
                  </a:cubicBezTo>
                  <a:cubicBezTo>
                    <a:pt x="131" y="29"/>
                    <a:pt x="131" y="29"/>
                    <a:pt x="131" y="29"/>
                  </a:cubicBezTo>
                  <a:cubicBezTo>
                    <a:pt x="131" y="28"/>
                    <a:pt x="131" y="28"/>
                    <a:pt x="131" y="28"/>
                  </a:cubicBezTo>
                  <a:cubicBezTo>
                    <a:pt x="132" y="19"/>
                    <a:pt x="140" y="18"/>
                    <a:pt x="144" y="17"/>
                  </a:cubicBezTo>
                  <a:cubicBezTo>
                    <a:pt x="144" y="17"/>
                    <a:pt x="145" y="17"/>
                    <a:pt x="146" y="17"/>
                  </a:cubicBezTo>
                  <a:cubicBezTo>
                    <a:pt x="147" y="15"/>
                    <a:pt x="147" y="14"/>
                    <a:pt x="147" y="12"/>
                  </a:cubicBezTo>
                  <a:cubicBezTo>
                    <a:pt x="75" y="12"/>
                    <a:pt x="75" y="12"/>
                    <a:pt x="75" y="12"/>
                  </a:cubicBezTo>
                  <a:cubicBezTo>
                    <a:pt x="75" y="14"/>
                    <a:pt x="75" y="15"/>
                    <a:pt x="7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2559944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848600" cy="4351338"/>
          </a:xfrm>
        </p:spPr>
        <p:txBody>
          <a:bodyPr/>
          <a:lstStyle/>
          <a:p>
            <a:pPr marL="0" indent="0">
              <a:buNone/>
            </a:pPr>
            <a:r>
              <a:rPr lang="tr-TR" sz="2400" b="1" dirty="0" smtClean="0"/>
              <a:t>Yapı İşleri </a:t>
            </a:r>
          </a:p>
          <a:p>
            <a:pPr marL="0" indent="0">
              <a:buNone/>
            </a:pPr>
            <a:endParaRPr lang="tr-TR" sz="2400" dirty="0"/>
          </a:p>
          <a:p>
            <a:pPr marL="342900" indent="-342900" algn="just">
              <a:buFont typeface="Arial" panose="020B0604020202020204" pitchFamily="34" charset="0"/>
              <a:buChar char="•"/>
            </a:pPr>
            <a:r>
              <a:rPr lang="tr-TR" b="0" dirty="0" smtClean="0"/>
              <a:t>Yüksekte çalışma ve düşen cisimlerden kaynaklı risklere yönelik tedbirlerin alınmaması</a:t>
            </a:r>
          </a:p>
          <a:p>
            <a:pPr marL="342900" indent="-342900" algn="just">
              <a:buFont typeface="Arial" panose="020B0604020202020204" pitchFamily="34" charset="0"/>
              <a:buChar char="•"/>
            </a:pPr>
            <a:r>
              <a:rPr lang="tr-TR" b="0" dirty="0" smtClean="0"/>
              <a:t>Dış cephe iskeleleri ve yüksekte yapılan geçici işlerde kullanılan iş ekipmanlarından kaynaklı </a:t>
            </a:r>
            <a:r>
              <a:rPr lang="tr-TR" b="0" dirty="0"/>
              <a:t>risklere yönelik tedbirlerin alınmaması </a:t>
            </a:r>
            <a:endParaRPr lang="tr-TR" b="0" dirty="0" smtClean="0"/>
          </a:p>
          <a:p>
            <a:pPr marL="342900" indent="-342900" algn="just">
              <a:buFont typeface="Arial" panose="020B0604020202020204" pitchFamily="34" charset="0"/>
              <a:buChar char="•"/>
            </a:pPr>
            <a:r>
              <a:rPr lang="tr-TR" b="0" dirty="0" smtClean="0"/>
              <a:t>Elektrikle doğrudan veya dolaylı temas </a:t>
            </a:r>
            <a:r>
              <a:rPr lang="tr-TR" b="0" dirty="0"/>
              <a:t>risklerine yönelik tedbirlerin alınmaması </a:t>
            </a:r>
            <a:endParaRPr lang="tr-TR" b="0" dirty="0" smtClean="0"/>
          </a:p>
          <a:p>
            <a:pPr marL="342900" indent="-342900" algn="just">
              <a:buFont typeface="Arial" panose="020B0604020202020204" pitchFamily="34" charset="0"/>
              <a:buChar char="•"/>
            </a:pPr>
            <a:r>
              <a:rPr lang="tr-TR" b="0" dirty="0" smtClean="0"/>
              <a:t>Barınma alanlarında sağlık ve güvenlik tedbirlerinin alınmaması  </a:t>
            </a:r>
          </a:p>
          <a:p>
            <a:endParaRPr lang="tr-TR" sz="2400" dirty="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a:xfrm>
            <a:off x="8610600" y="6339098"/>
            <a:ext cx="2743200" cy="365125"/>
          </a:xfrm>
        </p:spPr>
        <p:txBody>
          <a:bodyPr/>
          <a:lstStyle/>
          <a:p>
            <a:fld id="{F01F3D7E-AC51-4D34-B066-A9501F56C695}" type="slidenum">
              <a:rPr lang="tr-TR" smtClean="0"/>
              <a:t>67</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grpSp>
        <p:nvGrpSpPr>
          <p:cNvPr id="12" name="Group 599">
            <a:extLst>
              <a:ext uri="{FF2B5EF4-FFF2-40B4-BE49-F238E27FC236}">
                <a16:creationId xmlns:a16="http://schemas.microsoft.com/office/drawing/2014/main" id="{51C296AC-41CA-4E2B-8B31-31369B3C1D49}"/>
              </a:ext>
            </a:extLst>
          </p:cNvPr>
          <p:cNvGrpSpPr>
            <a:grpSpLocks noChangeAspect="1"/>
          </p:cNvGrpSpPr>
          <p:nvPr/>
        </p:nvGrpSpPr>
        <p:grpSpPr>
          <a:xfrm>
            <a:off x="9602183" y="2914083"/>
            <a:ext cx="1751617" cy="2174421"/>
            <a:chOff x="11052175" y="4505325"/>
            <a:chExt cx="230188" cy="285750"/>
          </a:xfrm>
          <a:solidFill>
            <a:srgbClr val="C00000"/>
          </a:solidFill>
        </p:grpSpPr>
        <p:sp>
          <p:nvSpPr>
            <p:cNvPr id="20" name="Freeform 2657">
              <a:extLst>
                <a:ext uri="{FF2B5EF4-FFF2-40B4-BE49-F238E27FC236}">
                  <a16:creationId xmlns:a16="http://schemas.microsoft.com/office/drawing/2014/main" id="{32ACA1E7-06E7-4BB7-AB23-2FD55B11DC80}"/>
                </a:ext>
              </a:extLst>
            </p:cNvPr>
            <p:cNvSpPr>
              <a:spLocks/>
            </p:cNvSpPr>
            <p:nvPr/>
          </p:nvSpPr>
          <p:spPr bwMode="auto">
            <a:xfrm>
              <a:off x="11147425" y="4505325"/>
              <a:ext cx="134938" cy="285750"/>
            </a:xfrm>
            <a:custGeom>
              <a:avLst/>
              <a:gdLst>
                <a:gd name="T0" fmla="*/ 16 w 421"/>
                <a:gd name="T1" fmla="*/ 0 h 902"/>
                <a:gd name="T2" fmla="*/ 9 w 421"/>
                <a:gd name="T3" fmla="*/ 2 h 902"/>
                <a:gd name="T4" fmla="*/ 5 w 421"/>
                <a:gd name="T5" fmla="*/ 5 h 902"/>
                <a:gd name="T6" fmla="*/ 1 w 421"/>
                <a:gd name="T7" fmla="*/ 10 h 902"/>
                <a:gd name="T8" fmla="*/ 0 w 421"/>
                <a:gd name="T9" fmla="*/ 15 h 902"/>
                <a:gd name="T10" fmla="*/ 256 w 421"/>
                <a:gd name="T11" fmla="*/ 61 h 902"/>
                <a:gd name="T12" fmla="*/ 261 w 421"/>
                <a:gd name="T13" fmla="*/ 62 h 902"/>
                <a:gd name="T14" fmla="*/ 267 w 421"/>
                <a:gd name="T15" fmla="*/ 65 h 902"/>
                <a:gd name="T16" fmla="*/ 270 w 421"/>
                <a:gd name="T17" fmla="*/ 69 h 902"/>
                <a:gd name="T18" fmla="*/ 271 w 421"/>
                <a:gd name="T19" fmla="*/ 76 h 902"/>
                <a:gd name="T20" fmla="*/ 270 w 421"/>
                <a:gd name="T21" fmla="*/ 81 h 902"/>
                <a:gd name="T22" fmla="*/ 267 w 421"/>
                <a:gd name="T23" fmla="*/ 86 h 902"/>
                <a:gd name="T24" fmla="*/ 261 w 421"/>
                <a:gd name="T25" fmla="*/ 89 h 902"/>
                <a:gd name="T26" fmla="*/ 256 w 421"/>
                <a:gd name="T27" fmla="*/ 90 h 902"/>
                <a:gd name="T28" fmla="*/ 0 w 421"/>
                <a:gd name="T29" fmla="*/ 151 h 902"/>
                <a:gd name="T30" fmla="*/ 197 w 421"/>
                <a:gd name="T31" fmla="*/ 151 h 902"/>
                <a:gd name="T32" fmla="*/ 203 w 421"/>
                <a:gd name="T33" fmla="*/ 153 h 902"/>
                <a:gd name="T34" fmla="*/ 206 w 421"/>
                <a:gd name="T35" fmla="*/ 157 h 902"/>
                <a:gd name="T36" fmla="*/ 208 w 421"/>
                <a:gd name="T37" fmla="*/ 163 h 902"/>
                <a:gd name="T38" fmla="*/ 208 w 421"/>
                <a:gd name="T39" fmla="*/ 168 h 902"/>
                <a:gd name="T40" fmla="*/ 206 w 421"/>
                <a:gd name="T41" fmla="*/ 174 h 902"/>
                <a:gd name="T42" fmla="*/ 203 w 421"/>
                <a:gd name="T43" fmla="*/ 178 h 902"/>
                <a:gd name="T44" fmla="*/ 197 w 421"/>
                <a:gd name="T45" fmla="*/ 181 h 902"/>
                <a:gd name="T46" fmla="*/ 0 w 421"/>
                <a:gd name="T47" fmla="*/ 181 h 902"/>
                <a:gd name="T48" fmla="*/ 132 w 421"/>
                <a:gd name="T49" fmla="*/ 241 h 902"/>
                <a:gd name="T50" fmla="*/ 138 w 421"/>
                <a:gd name="T51" fmla="*/ 242 h 902"/>
                <a:gd name="T52" fmla="*/ 142 w 421"/>
                <a:gd name="T53" fmla="*/ 245 h 902"/>
                <a:gd name="T54" fmla="*/ 146 w 421"/>
                <a:gd name="T55" fmla="*/ 250 h 902"/>
                <a:gd name="T56" fmla="*/ 147 w 421"/>
                <a:gd name="T57" fmla="*/ 255 h 902"/>
                <a:gd name="T58" fmla="*/ 146 w 421"/>
                <a:gd name="T59" fmla="*/ 262 h 902"/>
                <a:gd name="T60" fmla="*/ 142 w 421"/>
                <a:gd name="T61" fmla="*/ 266 h 902"/>
                <a:gd name="T62" fmla="*/ 138 w 421"/>
                <a:gd name="T63" fmla="*/ 270 h 902"/>
                <a:gd name="T64" fmla="*/ 132 w 421"/>
                <a:gd name="T65" fmla="*/ 271 h 902"/>
                <a:gd name="T66" fmla="*/ 0 w 421"/>
                <a:gd name="T67" fmla="*/ 301 h 902"/>
                <a:gd name="T68" fmla="*/ 139 w 421"/>
                <a:gd name="T69" fmla="*/ 302 h 902"/>
                <a:gd name="T70" fmla="*/ 143 w 421"/>
                <a:gd name="T71" fmla="*/ 304 h 902"/>
                <a:gd name="T72" fmla="*/ 148 w 421"/>
                <a:gd name="T73" fmla="*/ 307 h 902"/>
                <a:gd name="T74" fmla="*/ 150 w 421"/>
                <a:gd name="T75" fmla="*/ 313 h 902"/>
                <a:gd name="T76" fmla="*/ 151 w 421"/>
                <a:gd name="T77" fmla="*/ 902 h 902"/>
                <a:gd name="T78" fmla="*/ 181 w 421"/>
                <a:gd name="T79" fmla="*/ 766 h 902"/>
                <a:gd name="T80" fmla="*/ 182 w 421"/>
                <a:gd name="T81" fmla="*/ 761 h 902"/>
                <a:gd name="T82" fmla="*/ 185 w 421"/>
                <a:gd name="T83" fmla="*/ 755 h 902"/>
                <a:gd name="T84" fmla="*/ 190 w 421"/>
                <a:gd name="T85" fmla="*/ 752 h 902"/>
                <a:gd name="T86" fmla="*/ 195 w 421"/>
                <a:gd name="T87" fmla="*/ 751 h 902"/>
                <a:gd name="T88" fmla="*/ 319 w 421"/>
                <a:gd name="T89" fmla="*/ 752 h 902"/>
                <a:gd name="T90" fmla="*/ 324 w 421"/>
                <a:gd name="T91" fmla="*/ 754 h 902"/>
                <a:gd name="T92" fmla="*/ 328 w 421"/>
                <a:gd name="T93" fmla="*/ 757 h 902"/>
                <a:gd name="T94" fmla="*/ 331 w 421"/>
                <a:gd name="T95" fmla="*/ 763 h 902"/>
                <a:gd name="T96" fmla="*/ 331 w 421"/>
                <a:gd name="T97" fmla="*/ 902 h 902"/>
                <a:gd name="T98" fmla="*/ 409 w 421"/>
                <a:gd name="T99" fmla="*/ 901 h 902"/>
                <a:gd name="T100" fmla="*/ 414 w 421"/>
                <a:gd name="T101" fmla="*/ 898 h 902"/>
                <a:gd name="T102" fmla="*/ 419 w 421"/>
                <a:gd name="T103" fmla="*/ 895 h 902"/>
                <a:gd name="T104" fmla="*/ 421 w 421"/>
                <a:gd name="T105" fmla="*/ 890 h 902"/>
                <a:gd name="T106" fmla="*/ 421 w 421"/>
                <a:gd name="T107" fmla="*/ 15 h 902"/>
                <a:gd name="T108" fmla="*/ 420 w 421"/>
                <a:gd name="T109" fmla="*/ 10 h 902"/>
                <a:gd name="T110" fmla="*/ 417 w 421"/>
                <a:gd name="T111" fmla="*/ 4 h 902"/>
                <a:gd name="T112" fmla="*/ 412 w 421"/>
                <a:gd name="T113" fmla="*/ 2 h 902"/>
                <a:gd name="T114" fmla="*/ 406 w 421"/>
                <a:gd name="T11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02">
                  <a:moveTo>
                    <a:pt x="406" y="0"/>
                  </a:moveTo>
                  <a:lnTo>
                    <a:pt x="16" y="0"/>
                  </a:lnTo>
                  <a:lnTo>
                    <a:pt x="12" y="1"/>
                  </a:lnTo>
                  <a:lnTo>
                    <a:pt x="9" y="2"/>
                  </a:lnTo>
                  <a:lnTo>
                    <a:pt x="7" y="3"/>
                  </a:lnTo>
                  <a:lnTo>
                    <a:pt x="5" y="5"/>
                  </a:lnTo>
                  <a:lnTo>
                    <a:pt x="3" y="8"/>
                  </a:lnTo>
                  <a:lnTo>
                    <a:pt x="1" y="10"/>
                  </a:lnTo>
                  <a:lnTo>
                    <a:pt x="0" y="12"/>
                  </a:lnTo>
                  <a:lnTo>
                    <a:pt x="0" y="15"/>
                  </a:lnTo>
                  <a:lnTo>
                    <a:pt x="0" y="61"/>
                  </a:lnTo>
                  <a:lnTo>
                    <a:pt x="256" y="61"/>
                  </a:lnTo>
                  <a:lnTo>
                    <a:pt x="259" y="61"/>
                  </a:lnTo>
                  <a:lnTo>
                    <a:pt x="261" y="62"/>
                  </a:lnTo>
                  <a:lnTo>
                    <a:pt x="265" y="63"/>
                  </a:lnTo>
                  <a:lnTo>
                    <a:pt x="267" y="65"/>
                  </a:lnTo>
                  <a:lnTo>
                    <a:pt x="268" y="67"/>
                  </a:lnTo>
                  <a:lnTo>
                    <a:pt x="270" y="69"/>
                  </a:lnTo>
                  <a:lnTo>
                    <a:pt x="270" y="73"/>
                  </a:lnTo>
                  <a:lnTo>
                    <a:pt x="271" y="76"/>
                  </a:lnTo>
                  <a:lnTo>
                    <a:pt x="270" y="78"/>
                  </a:lnTo>
                  <a:lnTo>
                    <a:pt x="270" y="81"/>
                  </a:lnTo>
                  <a:lnTo>
                    <a:pt x="268" y="84"/>
                  </a:lnTo>
                  <a:lnTo>
                    <a:pt x="267" y="86"/>
                  </a:lnTo>
                  <a:lnTo>
                    <a:pt x="265" y="88"/>
                  </a:lnTo>
                  <a:lnTo>
                    <a:pt x="261" y="89"/>
                  </a:lnTo>
                  <a:lnTo>
                    <a:pt x="259" y="90"/>
                  </a:lnTo>
                  <a:lnTo>
                    <a:pt x="256" y="90"/>
                  </a:lnTo>
                  <a:lnTo>
                    <a:pt x="0" y="90"/>
                  </a:lnTo>
                  <a:lnTo>
                    <a:pt x="0" y="151"/>
                  </a:lnTo>
                  <a:lnTo>
                    <a:pt x="194" y="151"/>
                  </a:lnTo>
                  <a:lnTo>
                    <a:pt x="197" y="151"/>
                  </a:lnTo>
                  <a:lnTo>
                    <a:pt x="200" y="152"/>
                  </a:lnTo>
                  <a:lnTo>
                    <a:pt x="203" y="153"/>
                  </a:lnTo>
                  <a:lnTo>
                    <a:pt x="205" y="155"/>
                  </a:lnTo>
                  <a:lnTo>
                    <a:pt x="206" y="157"/>
                  </a:lnTo>
                  <a:lnTo>
                    <a:pt x="207" y="160"/>
                  </a:lnTo>
                  <a:lnTo>
                    <a:pt x="208" y="163"/>
                  </a:lnTo>
                  <a:lnTo>
                    <a:pt x="210" y="166"/>
                  </a:lnTo>
                  <a:lnTo>
                    <a:pt x="208" y="168"/>
                  </a:lnTo>
                  <a:lnTo>
                    <a:pt x="207" y="172"/>
                  </a:lnTo>
                  <a:lnTo>
                    <a:pt x="206" y="174"/>
                  </a:lnTo>
                  <a:lnTo>
                    <a:pt x="205" y="176"/>
                  </a:lnTo>
                  <a:lnTo>
                    <a:pt x="203" y="178"/>
                  </a:lnTo>
                  <a:lnTo>
                    <a:pt x="200" y="179"/>
                  </a:lnTo>
                  <a:lnTo>
                    <a:pt x="197" y="181"/>
                  </a:lnTo>
                  <a:lnTo>
                    <a:pt x="194" y="181"/>
                  </a:lnTo>
                  <a:lnTo>
                    <a:pt x="0" y="181"/>
                  </a:lnTo>
                  <a:lnTo>
                    <a:pt x="0" y="241"/>
                  </a:lnTo>
                  <a:lnTo>
                    <a:pt x="132" y="241"/>
                  </a:lnTo>
                  <a:lnTo>
                    <a:pt x="136" y="241"/>
                  </a:lnTo>
                  <a:lnTo>
                    <a:pt x="138" y="242"/>
                  </a:lnTo>
                  <a:lnTo>
                    <a:pt x="140" y="243"/>
                  </a:lnTo>
                  <a:lnTo>
                    <a:pt x="142" y="245"/>
                  </a:lnTo>
                  <a:lnTo>
                    <a:pt x="145" y="248"/>
                  </a:lnTo>
                  <a:lnTo>
                    <a:pt x="146" y="250"/>
                  </a:lnTo>
                  <a:lnTo>
                    <a:pt x="147" y="253"/>
                  </a:lnTo>
                  <a:lnTo>
                    <a:pt x="147" y="255"/>
                  </a:lnTo>
                  <a:lnTo>
                    <a:pt x="147" y="259"/>
                  </a:lnTo>
                  <a:lnTo>
                    <a:pt x="146" y="262"/>
                  </a:lnTo>
                  <a:lnTo>
                    <a:pt x="145" y="264"/>
                  </a:lnTo>
                  <a:lnTo>
                    <a:pt x="142" y="266"/>
                  </a:lnTo>
                  <a:lnTo>
                    <a:pt x="140" y="269"/>
                  </a:lnTo>
                  <a:lnTo>
                    <a:pt x="138" y="270"/>
                  </a:lnTo>
                  <a:lnTo>
                    <a:pt x="136" y="271"/>
                  </a:lnTo>
                  <a:lnTo>
                    <a:pt x="132" y="271"/>
                  </a:lnTo>
                  <a:lnTo>
                    <a:pt x="0" y="271"/>
                  </a:lnTo>
                  <a:lnTo>
                    <a:pt x="0" y="301"/>
                  </a:lnTo>
                  <a:lnTo>
                    <a:pt x="136" y="301"/>
                  </a:lnTo>
                  <a:lnTo>
                    <a:pt x="139" y="302"/>
                  </a:lnTo>
                  <a:lnTo>
                    <a:pt x="141" y="302"/>
                  </a:lnTo>
                  <a:lnTo>
                    <a:pt x="143" y="304"/>
                  </a:lnTo>
                  <a:lnTo>
                    <a:pt x="147" y="305"/>
                  </a:lnTo>
                  <a:lnTo>
                    <a:pt x="148" y="307"/>
                  </a:lnTo>
                  <a:lnTo>
                    <a:pt x="149" y="310"/>
                  </a:lnTo>
                  <a:lnTo>
                    <a:pt x="150" y="313"/>
                  </a:lnTo>
                  <a:lnTo>
                    <a:pt x="150" y="316"/>
                  </a:lnTo>
                  <a:lnTo>
                    <a:pt x="151" y="902"/>
                  </a:lnTo>
                  <a:lnTo>
                    <a:pt x="181" y="902"/>
                  </a:lnTo>
                  <a:lnTo>
                    <a:pt x="181" y="766"/>
                  </a:lnTo>
                  <a:lnTo>
                    <a:pt x="181" y="763"/>
                  </a:lnTo>
                  <a:lnTo>
                    <a:pt x="182" y="761"/>
                  </a:lnTo>
                  <a:lnTo>
                    <a:pt x="183" y="757"/>
                  </a:lnTo>
                  <a:lnTo>
                    <a:pt x="185" y="755"/>
                  </a:lnTo>
                  <a:lnTo>
                    <a:pt x="188" y="754"/>
                  </a:lnTo>
                  <a:lnTo>
                    <a:pt x="190" y="752"/>
                  </a:lnTo>
                  <a:lnTo>
                    <a:pt x="193" y="752"/>
                  </a:lnTo>
                  <a:lnTo>
                    <a:pt x="195" y="751"/>
                  </a:lnTo>
                  <a:lnTo>
                    <a:pt x="316" y="751"/>
                  </a:lnTo>
                  <a:lnTo>
                    <a:pt x="319" y="752"/>
                  </a:lnTo>
                  <a:lnTo>
                    <a:pt x="322" y="752"/>
                  </a:lnTo>
                  <a:lnTo>
                    <a:pt x="324" y="754"/>
                  </a:lnTo>
                  <a:lnTo>
                    <a:pt x="326" y="755"/>
                  </a:lnTo>
                  <a:lnTo>
                    <a:pt x="328" y="757"/>
                  </a:lnTo>
                  <a:lnTo>
                    <a:pt x="330" y="761"/>
                  </a:lnTo>
                  <a:lnTo>
                    <a:pt x="331" y="763"/>
                  </a:lnTo>
                  <a:lnTo>
                    <a:pt x="331" y="766"/>
                  </a:lnTo>
                  <a:lnTo>
                    <a:pt x="331" y="902"/>
                  </a:lnTo>
                  <a:lnTo>
                    <a:pt x="406" y="902"/>
                  </a:lnTo>
                  <a:lnTo>
                    <a:pt x="409" y="901"/>
                  </a:lnTo>
                  <a:lnTo>
                    <a:pt x="412" y="901"/>
                  </a:lnTo>
                  <a:lnTo>
                    <a:pt x="414" y="898"/>
                  </a:lnTo>
                  <a:lnTo>
                    <a:pt x="417" y="897"/>
                  </a:lnTo>
                  <a:lnTo>
                    <a:pt x="419" y="895"/>
                  </a:lnTo>
                  <a:lnTo>
                    <a:pt x="420" y="892"/>
                  </a:lnTo>
                  <a:lnTo>
                    <a:pt x="421" y="890"/>
                  </a:lnTo>
                  <a:lnTo>
                    <a:pt x="421" y="886"/>
                  </a:lnTo>
                  <a:lnTo>
                    <a:pt x="421" y="15"/>
                  </a:lnTo>
                  <a:lnTo>
                    <a:pt x="421" y="12"/>
                  </a:lnTo>
                  <a:lnTo>
                    <a:pt x="420" y="10"/>
                  </a:lnTo>
                  <a:lnTo>
                    <a:pt x="419" y="8"/>
                  </a:lnTo>
                  <a:lnTo>
                    <a:pt x="417" y="4"/>
                  </a:lnTo>
                  <a:lnTo>
                    <a:pt x="414" y="3"/>
                  </a:lnTo>
                  <a:lnTo>
                    <a:pt x="412" y="2"/>
                  </a:lnTo>
                  <a:lnTo>
                    <a:pt x="409" y="1"/>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658">
              <a:extLst>
                <a:ext uri="{FF2B5EF4-FFF2-40B4-BE49-F238E27FC236}">
                  <a16:creationId xmlns:a16="http://schemas.microsoft.com/office/drawing/2014/main" id="{EFF248F4-7D6A-4CBC-A7BA-090E459A3714}"/>
                </a:ext>
              </a:extLst>
            </p:cNvPr>
            <p:cNvSpPr>
              <a:spLocks/>
            </p:cNvSpPr>
            <p:nvPr/>
          </p:nvSpPr>
          <p:spPr bwMode="auto">
            <a:xfrm>
              <a:off x="11052175" y="4610100"/>
              <a:ext cx="133350" cy="180975"/>
            </a:xfrm>
            <a:custGeom>
              <a:avLst/>
              <a:gdLst>
                <a:gd name="T0" fmla="*/ 0 w 420"/>
                <a:gd name="T1" fmla="*/ 0 h 572"/>
                <a:gd name="T2" fmla="*/ 0 w 420"/>
                <a:gd name="T3" fmla="*/ 91 h 572"/>
                <a:gd name="T4" fmla="*/ 188 w 420"/>
                <a:gd name="T5" fmla="*/ 92 h 572"/>
                <a:gd name="T6" fmla="*/ 194 w 420"/>
                <a:gd name="T7" fmla="*/ 94 h 572"/>
                <a:gd name="T8" fmla="*/ 198 w 420"/>
                <a:gd name="T9" fmla="*/ 97 h 572"/>
                <a:gd name="T10" fmla="*/ 200 w 420"/>
                <a:gd name="T11" fmla="*/ 103 h 572"/>
                <a:gd name="T12" fmla="*/ 200 w 420"/>
                <a:gd name="T13" fmla="*/ 109 h 572"/>
                <a:gd name="T14" fmla="*/ 198 w 420"/>
                <a:gd name="T15" fmla="*/ 115 h 572"/>
                <a:gd name="T16" fmla="*/ 194 w 420"/>
                <a:gd name="T17" fmla="*/ 118 h 572"/>
                <a:gd name="T18" fmla="*/ 188 w 420"/>
                <a:gd name="T19" fmla="*/ 120 h 572"/>
                <a:gd name="T20" fmla="*/ 0 w 420"/>
                <a:gd name="T21" fmla="*/ 121 h 572"/>
                <a:gd name="T22" fmla="*/ 155 w 420"/>
                <a:gd name="T23" fmla="*/ 181 h 572"/>
                <a:gd name="T24" fmla="*/ 161 w 420"/>
                <a:gd name="T25" fmla="*/ 182 h 572"/>
                <a:gd name="T26" fmla="*/ 165 w 420"/>
                <a:gd name="T27" fmla="*/ 185 h 572"/>
                <a:gd name="T28" fmla="*/ 168 w 420"/>
                <a:gd name="T29" fmla="*/ 191 h 572"/>
                <a:gd name="T30" fmla="*/ 169 w 420"/>
                <a:gd name="T31" fmla="*/ 196 h 572"/>
                <a:gd name="T32" fmla="*/ 168 w 420"/>
                <a:gd name="T33" fmla="*/ 202 h 572"/>
                <a:gd name="T34" fmla="*/ 165 w 420"/>
                <a:gd name="T35" fmla="*/ 206 h 572"/>
                <a:gd name="T36" fmla="*/ 161 w 420"/>
                <a:gd name="T37" fmla="*/ 209 h 572"/>
                <a:gd name="T38" fmla="*/ 155 w 420"/>
                <a:gd name="T39" fmla="*/ 211 h 572"/>
                <a:gd name="T40" fmla="*/ 0 w 420"/>
                <a:gd name="T41" fmla="*/ 271 h 572"/>
                <a:gd name="T42" fmla="*/ 96 w 420"/>
                <a:gd name="T43" fmla="*/ 271 h 572"/>
                <a:gd name="T44" fmla="*/ 101 w 420"/>
                <a:gd name="T45" fmla="*/ 273 h 572"/>
                <a:gd name="T46" fmla="*/ 105 w 420"/>
                <a:gd name="T47" fmla="*/ 278 h 572"/>
                <a:gd name="T48" fmla="*/ 108 w 420"/>
                <a:gd name="T49" fmla="*/ 283 h 572"/>
                <a:gd name="T50" fmla="*/ 108 w 420"/>
                <a:gd name="T51" fmla="*/ 289 h 572"/>
                <a:gd name="T52" fmla="*/ 105 w 420"/>
                <a:gd name="T53" fmla="*/ 294 h 572"/>
                <a:gd name="T54" fmla="*/ 101 w 420"/>
                <a:gd name="T55" fmla="*/ 299 h 572"/>
                <a:gd name="T56" fmla="*/ 96 w 420"/>
                <a:gd name="T57" fmla="*/ 301 h 572"/>
                <a:gd name="T58" fmla="*/ 0 w 420"/>
                <a:gd name="T59" fmla="*/ 301 h 572"/>
                <a:gd name="T60" fmla="*/ 0 w 420"/>
                <a:gd name="T61" fmla="*/ 572 h 572"/>
                <a:gd name="T62" fmla="*/ 90 w 420"/>
                <a:gd name="T63" fmla="*/ 572 h 572"/>
                <a:gd name="T64" fmla="*/ 90 w 420"/>
                <a:gd name="T65" fmla="*/ 433 h 572"/>
                <a:gd name="T66" fmla="*/ 93 w 420"/>
                <a:gd name="T67" fmla="*/ 427 h 572"/>
                <a:gd name="T68" fmla="*/ 97 w 420"/>
                <a:gd name="T69" fmla="*/ 424 h 572"/>
                <a:gd name="T70" fmla="*/ 102 w 420"/>
                <a:gd name="T71" fmla="*/ 422 h 572"/>
                <a:gd name="T72" fmla="*/ 225 w 420"/>
                <a:gd name="T73" fmla="*/ 421 h 572"/>
                <a:gd name="T74" fmla="*/ 231 w 420"/>
                <a:gd name="T75" fmla="*/ 422 h 572"/>
                <a:gd name="T76" fmla="*/ 237 w 420"/>
                <a:gd name="T77" fmla="*/ 425 h 572"/>
                <a:gd name="T78" fmla="*/ 239 w 420"/>
                <a:gd name="T79" fmla="*/ 431 h 572"/>
                <a:gd name="T80" fmla="*/ 241 w 420"/>
                <a:gd name="T81" fmla="*/ 436 h 572"/>
                <a:gd name="T82" fmla="*/ 406 w 420"/>
                <a:gd name="T83" fmla="*/ 572 h 572"/>
                <a:gd name="T84" fmla="*/ 420 w 420"/>
                <a:gd name="T85" fmla="*/ 556 h 572"/>
                <a:gd name="T86" fmla="*/ 420 w 420"/>
                <a:gd name="T87" fmla="*/ 0 h 572"/>
                <a:gd name="T88" fmla="*/ 15 w 420"/>
                <a:gd name="T8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72">
                  <a:moveTo>
                    <a:pt x="15" y="0"/>
                  </a:moveTo>
                  <a:lnTo>
                    <a:pt x="0" y="0"/>
                  </a:lnTo>
                  <a:lnTo>
                    <a:pt x="0" y="16"/>
                  </a:lnTo>
                  <a:lnTo>
                    <a:pt x="0" y="91"/>
                  </a:lnTo>
                  <a:lnTo>
                    <a:pt x="186" y="91"/>
                  </a:lnTo>
                  <a:lnTo>
                    <a:pt x="188" y="92"/>
                  </a:lnTo>
                  <a:lnTo>
                    <a:pt x="191" y="92"/>
                  </a:lnTo>
                  <a:lnTo>
                    <a:pt x="194" y="94"/>
                  </a:lnTo>
                  <a:lnTo>
                    <a:pt x="196" y="95"/>
                  </a:lnTo>
                  <a:lnTo>
                    <a:pt x="198" y="97"/>
                  </a:lnTo>
                  <a:lnTo>
                    <a:pt x="199" y="100"/>
                  </a:lnTo>
                  <a:lnTo>
                    <a:pt x="200" y="103"/>
                  </a:lnTo>
                  <a:lnTo>
                    <a:pt x="200" y="106"/>
                  </a:lnTo>
                  <a:lnTo>
                    <a:pt x="200" y="109"/>
                  </a:lnTo>
                  <a:lnTo>
                    <a:pt x="199" y="111"/>
                  </a:lnTo>
                  <a:lnTo>
                    <a:pt x="198" y="115"/>
                  </a:lnTo>
                  <a:lnTo>
                    <a:pt x="196" y="117"/>
                  </a:lnTo>
                  <a:lnTo>
                    <a:pt x="194" y="118"/>
                  </a:lnTo>
                  <a:lnTo>
                    <a:pt x="191" y="120"/>
                  </a:lnTo>
                  <a:lnTo>
                    <a:pt x="188" y="120"/>
                  </a:lnTo>
                  <a:lnTo>
                    <a:pt x="186" y="121"/>
                  </a:lnTo>
                  <a:lnTo>
                    <a:pt x="0" y="121"/>
                  </a:lnTo>
                  <a:lnTo>
                    <a:pt x="0" y="181"/>
                  </a:lnTo>
                  <a:lnTo>
                    <a:pt x="155" y="181"/>
                  </a:lnTo>
                  <a:lnTo>
                    <a:pt x="157" y="181"/>
                  </a:lnTo>
                  <a:lnTo>
                    <a:pt x="161" y="182"/>
                  </a:lnTo>
                  <a:lnTo>
                    <a:pt x="163" y="184"/>
                  </a:lnTo>
                  <a:lnTo>
                    <a:pt x="165" y="185"/>
                  </a:lnTo>
                  <a:lnTo>
                    <a:pt x="167" y="187"/>
                  </a:lnTo>
                  <a:lnTo>
                    <a:pt x="168" y="191"/>
                  </a:lnTo>
                  <a:lnTo>
                    <a:pt x="169" y="193"/>
                  </a:lnTo>
                  <a:lnTo>
                    <a:pt x="169" y="196"/>
                  </a:lnTo>
                  <a:lnTo>
                    <a:pt x="169" y="200"/>
                  </a:lnTo>
                  <a:lnTo>
                    <a:pt x="168" y="202"/>
                  </a:lnTo>
                  <a:lnTo>
                    <a:pt x="167" y="204"/>
                  </a:lnTo>
                  <a:lnTo>
                    <a:pt x="165" y="206"/>
                  </a:lnTo>
                  <a:lnTo>
                    <a:pt x="163" y="208"/>
                  </a:lnTo>
                  <a:lnTo>
                    <a:pt x="161" y="209"/>
                  </a:lnTo>
                  <a:lnTo>
                    <a:pt x="157" y="211"/>
                  </a:lnTo>
                  <a:lnTo>
                    <a:pt x="155" y="211"/>
                  </a:lnTo>
                  <a:lnTo>
                    <a:pt x="0" y="211"/>
                  </a:lnTo>
                  <a:lnTo>
                    <a:pt x="0" y="271"/>
                  </a:lnTo>
                  <a:lnTo>
                    <a:pt x="93" y="271"/>
                  </a:lnTo>
                  <a:lnTo>
                    <a:pt x="96" y="271"/>
                  </a:lnTo>
                  <a:lnTo>
                    <a:pt x="99" y="272"/>
                  </a:lnTo>
                  <a:lnTo>
                    <a:pt x="101" y="273"/>
                  </a:lnTo>
                  <a:lnTo>
                    <a:pt x="103" y="275"/>
                  </a:lnTo>
                  <a:lnTo>
                    <a:pt x="105" y="278"/>
                  </a:lnTo>
                  <a:lnTo>
                    <a:pt x="107" y="280"/>
                  </a:lnTo>
                  <a:lnTo>
                    <a:pt x="108" y="283"/>
                  </a:lnTo>
                  <a:lnTo>
                    <a:pt x="108" y="286"/>
                  </a:lnTo>
                  <a:lnTo>
                    <a:pt x="108" y="289"/>
                  </a:lnTo>
                  <a:lnTo>
                    <a:pt x="107" y="292"/>
                  </a:lnTo>
                  <a:lnTo>
                    <a:pt x="105" y="294"/>
                  </a:lnTo>
                  <a:lnTo>
                    <a:pt x="103" y="296"/>
                  </a:lnTo>
                  <a:lnTo>
                    <a:pt x="101" y="299"/>
                  </a:lnTo>
                  <a:lnTo>
                    <a:pt x="99" y="300"/>
                  </a:lnTo>
                  <a:lnTo>
                    <a:pt x="96" y="301"/>
                  </a:lnTo>
                  <a:lnTo>
                    <a:pt x="93" y="301"/>
                  </a:lnTo>
                  <a:lnTo>
                    <a:pt x="0" y="301"/>
                  </a:lnTo>
                  <a:lnTo>
                    <a:pt x="0" y="556"/>
                  </a:lnTo>
                  <a:lnTo>
                    <a:pt x="0" y="572"/>
                  </a:lnTo>
                  <a:lnTo>
                    <a:pt x="15" y="572"/>
                  </a:lnTo>
                  <a:lnTo>
                    <a:pt x="90" y="572"/>
                  </a:lnTo>
                  <a:lnTo>
                    <a:pt x="90" y="436"/>
                  </a:lnTo>
                  <a:lnTo>
                    <a:pt x="90" y="433"/>
                  </a:lnTo>
                  <a:lnTo>
                    <a:pt x="91" y="431"/>
                  </a:lnTo>
                  <a:lnTo>
                    <a:pt x="93" y="427"/>
                  </a:lnTo>
                  <a:lnTo>
                    <a:pt x="94" y="425"/>
                  </a:lnTo>
                  <a:lnTo>
                    <a:pt x="97" y="424"/>
                  </a:lnTo>
                  <a:lnTo>
                    <a:pt x="100" y="422"/>
                  </a:lnTo>
                  <a:lnTo>
                    <a:pt x="102" y="422"/>
                  </a:lnTo>
                  <a:lnTo>
                    <a:pt x="105" y="421"/>
                  </a:lnTo>
                  <a:lnTo>
                    <a:pt x="225" y="421"/>
                  </a:lnTo>
                  <a:lnTo>
                    <a:pt x="229" y="422"/>
                  </a:lnTo>
                  <a:lnTo>
                    <a:pt x="231" y="422"/>
                  </a:lnTo>
                  <a:lnTo>
                    <a:pt x="234" y="424"/>
                  </a:lnTo>
                  <a:lnTo>
                    <a:pt x="237" y="425"/>
                  </a:lnTo>
                  <a:lnTo>
                    <a:pt x="238" y="427"/>
                  </a:lnTo>
                  <a:lnTo>
                    <a:pt x="239" y="431"/>
                  </a:lnTo>
                  <a:lnTo>
                    <a:pt x="240" y="433"/>
                  </a:lnTo>
                  <a:lnTo>
                    <a:pt x="241" y="436"/>
                  </a:lnTo>
                  <a:lnTo>
                    <a:pt x="241" y="572"/>
                  </a:lnTo>
                  <a:lnTo>
                    <a:pt x="406" y="572"/>
                  </a:lnTo>
                  <a:lnTo>
                    <a:pt x="420" y="572"/>
                  </a:lnTo>
                  <a:lnTo>
                    <a:pt x="420" y="556"/>
                  </a:lnTo>
                  <a:lnTo>
                    <a:pt x="420" y="16"/>
                  </a:lnTo>
                  <a:lnTo>
                    <a:pt x="420" y="0"/>
                  </a:lnTo>
                  <a:lnTo>
                    <a:pt x="406"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30700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908985" cy="4351338"/>
          </a:xfrm>
        </p:spPr>
        <p:txBody>
          <a:bodyPr/>
          <a:lstStyle/>
          <a:p>
            <a:pPr marL="0" indent="0">
              <a:buNone/>
            </a:pPr>
            <a:r>
              <a:rPr lang="tr-TR" sz="2400" dirty="0"/>
              <a:t>İşyerlerinde Acil Durumlar </a:t>
            </a:r>
          </a:p>
          <a:p>
            <a:pPr marL="0" indent="0">
              <a:buNone/>
            </a:pPr>
            <a:endParaRPr lang="tr-TR" sz="2400" b="1" dirty="0"/>
          </a:p>
          <a:p>
            <a:pPr marL="342900" indent="-342900">
              <a:buFont typeface="Arial" panose="020B0604020202020204" pitchFamily="34" charset="0"/>
              <a:buChar char="•"/>
            </a:pPr>
            <a:r>
              <a:rPr lang="tr-TR" sz="2400" b="0" dirty="0"/>
              <a:t>Acil durum planlarının </a:t>
            </a:r>
            <a:r>
              <a:rPr lang="tr-TR" sz="2400" b="0" dirty="0" smtClean="0"/>
              <a:t>hazırlanmaması / içeriğinin </a:t>
            </a:r>
            <a:r>
              <a:rPr lang="tr-TR" sz="2400" b="0" dirty="0"/>
              <a:t>mevzuata uygun olmaması</a:t>
            </a:r>
          </a:p>
          <a:p>
            <a:pPr marL="342900" indent="-342900">
              <a:buFont typeface="Arial" panose="020B0604020202020204" pitchFamily="34" charset="0"/>
              <a:buChar char="•"/>
            </a:pPr>
            <a:r>
              <a:rPr lang="tr-TR" sz="2400" b="0" dirty="0"/>
              <a:t>Acil durum ekiplerinin görevlendirilmemesi</a:t>
            </a:r>
          </a:p>
          <a:p>
            <a:pPr marL="342900" indent="-342900">
              <a:buFont typeface="Arial" panose="020B0604020202020204" pitchFamily="34" charset="0"/>
              <a:buChar char="•"/>
            </a:pPr>
            <a:r>
              <a:rPr lang="tr-TR" sz="2400" b="0" dirty="0"/>
              <a:t>Tahliye planı ve krokilerin hazırlanmaması</a:t>
            </a:r>
          </a:p>
          <a:p>
            <a:pPr marL="342900" indent="-342900">
              <a:buFont typeface="Arial" panose="020B0604020202020204" pitchFamily="34" charset="0"/>
              <a:buChar char="•"/>
            </a:pPr>
            <a:r>
              <a:rPr lang="tr-TR" sz="2400" b="0" dirty="0"/>
              <a:t>Tatbikatların yapılmaması</a:t>
            </a:r>
          </a:p>
          <a:p>
            <a:endParaRPr lang="tr-TR" sz="2400" dirty="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68</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grpSp>
        <p:nvGrpSpPr>
          <p:cNvPr id="8" name="Group 160">
            <a:extLst>
              <a:ext uri="{FF2B5EF4-FFF2-40B4-BE49-F238E27FC236}">
                <a16:creationId xmlns:a16="http://schemas.microsoft.com/office/drawing/2014/main" id="{D39D74A3-DD26-48CC-8DDE-3E78299A082A}"/>
              </a:ext>
            </a:extLst>
          </p:cNvPr>
          <p:cNvGrpSpPr>
            <a:grpSpLocks noChangeAspect="1"/>
          </p:cNvGrpSpPr>
          <p:nvPr/>
        </p:nvGrpSpPr>
        <p:grpSpPr>
          <a:xfrm>
            <a:off x="9748242" y="2714016"/>
            <a:ext cx="1605558" cy="2249767"/>
            <a:chOff x="1597025" y="1208088"/>
            <a:chExt cx="257175" cy="360363"/>
          </a:xfrm>
          <a:solidFill>
            <a:srgbClr val="C00000"/>
          </a:solidFill>
        </p:grpSpPr>
        <p:sp>
          <p:nvSpPr>
            <p:cNvPr id="9" name="Freeform 12">
              <a:extLst>
                <a:ext uri="{FF2B5EF4-FFF2-40B4-BE49-F238E27FC236}">
                  <a16:creationId xmlns:a16="http://schemas.microsoft.com/office/drawing/2014/main" id="{B7B8AB02-68EF-4C15-9472-C03FEB298048}"/>
                </a:ext>
              </a:extLst>
            </p:cNvPr>
            <p:cNvSpPr>
              <a:spLocks noEditPoints="1"/>
            </p:cNvSpPr>
            <p:nvPr/>
          </p:nvSpPr>
          <p:spPr bwMode="auto">
            <a:xfrm>
              <a:off x="1597025" y="1208088"/>
              <a:ext cx="257175" cy="360363"/>
            </a:xfrm>
            <a:custGeom>
              <a:avLst/>
              <a:gdLst/>
              <a:ahLst/>
              <a:cxnLst>
                <a:cxn ang="0">
                  <a:pos x="65" y="35"/>
                </a:cxn>
                <a:cxn ang="0">
                  <a:pos x="57" y="54"/>
                </a:cxn>
                <a:cxn ang="0">
                  <a:pos x="42" y="19"/>
                </a:cxn>
                <a:cxn ang="0">
                  <a:pos x="34" y="42"/>
                </a:cxn>
                <a:cxn ang="0">
                  <a:pos x="4" y="0"/>
                </a:cxn>
                <a:cxn ang="0">
                  <a:pos x="0" y="88"/>
                </a:cxn>
                <a:cxn ang="0">
                  <a:pos x="38" y="123"/>
                </a:cxn>
                <a:cxn ang="0">
                  <a:pos x="83" y="96"/>
                </a:cxn>
                <a:cxn ang="0">
                  <a:pos x="65" y="35"/>
                </a:cxn>
                <a:cxn ang="0">
                  <a:pos x="75" y="94"/>
                </a:cxn>
                <a:cxn ang="0">
                  <a:pos x="38" y="115"/>
                </a:cxn>
                <a:cxn ang="0">
                  <a:pos x="7" y="88"/>
                </a:cxn>
                <a:cxn ang="0">
                  <a:pos x="11" y="60"/>
                </a:cxn>
                <a:cxn ang="0">
                  <a:pos x="15" y="22"/>
                </a:cxn>
                <a:cxn ang="0">
                  <a:pos x="31" y="60"/>
                </a:cxn>
                <a:cxn ang="0">
                  <a:pos x="45" y="38"/>
                </a:cxn>
                <a:cxn ang="0">
                  <a:pos x="50" y="73"/>
                </a:cxn>
                <a:cxn ang="0">
                  <a:pos x="67" y="52"/>
                </a:cxn>
                <a:cxn ang="0">
                  <a:pos x="75" y="94"/>
                </a:cxn>
                <a:cxn ang="0">
                  <a:pos x="75" y="94"/>
                </a:cxn>
                <a:cxn ang="0">
                  <a:pos x="75" y="94"/>
                </a:cxn>
              </a:cxnLst>
              <a:rect l="0" t="0" r="r" b="b"/>
              <a:pathLst>
                <a:path w="88" h="123">
                  <a:moveTo>
                    <a:pt x="65" y="35"/>
                  </a:moveTo>
                  <a:cubicBezTo>
                    <a:pt x="65" y="45"/>
                    <a:pt x="57" y="54"/>
                    <a:pt x="57" y="54"/>
                  </a:cubicBezTo>
                  <a:cubicBezTo>
                    <a:pt x="57" y="35"/>
                    <a:pt x="42" y="19"/>
                    <a:pt x="42" y="19"/>
                  </a:cubicBezTo>
                  <a:cubicBezTo>
                    <a:pt x="42" y="19"/>
                    <a:pt x="42" y="31"/>
                    <a:pt x="34" y="42"/>
                  </a:cubicBezTo>
                  <a:cubicBezTo>
                    <a:pt x="27" y="15"/>
                    <a:pt x="4" y="0"/>
                    <a:pt x="4" y="0"/>
                  </a:cubicBezTo>
                  <a:cubicBezTo>
                    <a:pt x="15" y="42"/>
                    <a:pt x="0" y="57"/>
                    <a:pt x="0" y="88"/>
                  </a:cubicBezTo>
                  <a:cubicBezTo>
                    <a:pt x="0" y="106"/>
                    <a:pt x="15" y="123"/>
                    <a:pt x="38" y="123"/>
                  </a:cubicBezTo>
                  <a:cubicBezTo>
                    <a:pt x="73" y="123"/>
                    <a:pt x="79" y="110"/>
                    <a:pt x="83" y="96"/>
                  </a:cubicBezTo>
                  <a:cubicBezTo>
                    <a:pt x="88" y="77"/>
                    <a:pt x="80" y="54"/>
                    <a:pt x="65" y="35"/>
                  </a:cubicBezTo>
                  <a:close/>
                  <a:moveTo>
                    <a:pt x="75" y="94"/>
                  </a:moveTo>
                  <a:cubicBezTo>
                    <a:pt x="73" y="104"/>
                    <a:pt x="70" y="115"/>
                    <a:pt x="38" y="115"/>
                  </a:cubicBezTo>
                  <a:cubicBezTo>
                    <a:pt x="19" y="115"/>
                    <a:pt x="7" y="101"/>
                    <a:pt x="7" y="88"/>
                  </a:cubicBezTo>
                  <a:cubicBezTo>
                    <a:pt x="7" y="78"/>
                    <a:pt x="9" y="69"/>
                    <a:pt x="11" y="60"/>
                  </a:cubicBezTo>
                  <a:cubicBezTo>
                    <a:pt x="14" y="49"/>
                    <a:pt x="16" y="37"/>
                    <a:pt x="15" y="22"/>
                  </a:cubicBezTo>
                  <a:cubicBezTo>
                    <a:pt x="27" y="39"/>
                    <a:pt x="31" y="60"/>
                    <a:pt x="31" y="60"/>
                  </a:cubicBezTo>
                  <a:cubicBezTo>
                    <a:pt x="31" y="60"/>
                    <a:pt x="42" y="45"/>
                    <a:pt x="45" y="38"/>
                  </a:cubicBezTo>
                  <a:cubicBezTo>
                    <a:pt x="48" y="42"/>
                    <a:pt x="50" y="58"/>
                    <a:pt x="50" y="73"/>
                  </a:cubicBezTo>
                  <a:cubicBezTo>
                    <a:pt x="50" y="73"/>
                    <a:pt x="60" y="65"/>
                    <a:pt x="67" y="52"/>
                  </a:cubicBezTo>
                  <a:cubicBezTo>
                    <a:pt x="76" y="66"/>
                    <a:pt x="78" y="82"/>
                    <a:pt x="75" y="94"/>
                  </a:cubicBezTo>
                  <a:close/>
                  <a:moveTo>
                    <a:pt x="75" y="94"/>
                  </a:moveTo>
                  <a:cubicBezTo>
                    <a:pt x="75" y="94"/>
                    <a:pt x="75" y="94"/>
                    <a:pt x="75" y="94"/>
                  </a:cubicBezTo>
                </a:path>
              </a:pathLst>
            </a:custGeom>
            <a:grpFill/>
            <a:ln w="9525">
              <a:noFill/>
              <a:round/>
              <a:headEnd/>
              <a:tailEnd/>
            </a:ln>
          </p:spPr>
          <p:txBody>
            <a:bodyPr/>
            <a:lstStyle/>
            <a:p>
              <a:pPr>
                <a:defRPr/>
              </a:pPr>
              <a:endParaRPr lang="en-US" sz="2400"/>
            </a:p>
          </p:txBody>
        </p:sp>
        <p:sp>
          <p:nvSpPr>
            <p:cNvPr id="10" name="Freeform 13">
              <a:extLst>
                <a:ext uri="{FF2B5EF4-FFF2-40B4-BE49-F238E27FC236}">
                  <a16:creationId xmlns:a16="http://schemas.microsoft.com/office/drawing/2014/main" id="{B3D8903C-89A8-4474-BAE4-B497B14CE4E5}"/>
                </a:ext>
              </a:extLst>
            </p:cNvPr>
            <p:cNvSpPr>
              <a:spLocks noEditPoints="1"/>
            </p:cNvSpPr>
            <p:nvPr/>
          </p:nvSpPr>
          <p:spPr bwMode="auto">
            <a:xfrm>
              <a:off x="1638300" y="1363663"/>
              <a:ext cx="160338" cy="128588"/>
            </a:xfrm>
            <a:custGeom>
              <a:avLst/>
              <a:gdLst/>
              <a:ahLst/>
              <a:cxnLst>
                <a:cxn ang="0">
                  <a:pos x="53" y="12"/>
                </a:cxn>
                <a:cxn ang="0">
                  <a:pos x="49" y="15"/>
                </a:cxn>
                <a:cxn ang="0">
                  <a:pos x="31" y="30"/>
                </a:cxn>
                <a:cxn ang="0">
                  <a:pos x="29" y="13"/>
                </a:cxn>
                <a:cxn ang="0">
                  <a:pos x="29" y="7"/>
                </a:cxn>
                <a:cxn ang="0">
                  <a:pos x="23" y="16"/>
                </a:cxn>
                <a:cxn ang="0">
                  <a:pos x="17" y="25"/>
                </a:cxn>
                <a:cxn ang="0">
                  <a:pos x="8" y="5"/>
                </a:cxn>
                <a:cxn ang="0">
                  <a:pos x="7" y="0"/>
                </a:cxn>
                <a:cxn ang="0">
                  <a:pos x="5" y="5"/>
                </a:cxn>
                <a:cxn ang="0">
                  <a:pos x="0" y="38"/>
                </a:cxn>
                <a:cxn ang="0">
                  <a:pos x="2" y="40"/>
                </a:cxn>
                <a:cxn ang="0">
                  <a:pos x="4" y="38"/>
                </a:cxn>
                <a:cxn ang="0">
                  <a:pos x="7" y="11"/>
                </a:cxn>
                <a:cxn ang="0">
                  <a:pos x="15" y="29"/>
                </a:cxn>
                <a:cxn ang="0">
                  <a:pos x="16" y="32"/>
                </a:cxn>
                <a:cxn ang="0">
                  <a:pos x="18" y="30"/>
                </a:cxn>
                <a:cxn ang="0">
                  <a:pos x="25" y="19"/>
                </a:cxn>
                <a:cxn ang="0">
                  <a:pos x="28" y="33"/>
                </a:cxn>
                <a:cxn ang="0">
                  <a:pos x="29" y="35"/>
                </a:cxn>
                <a:cxn ang="0">
                  <a:pos x="31" y="34"/>
                </a:cxn>
                <a:cxn ang="0">
                  <a:pos x="50" y="20"/>
                </a:cxn>
                <a:cxn ang="0">
                  <a:pos x="48" y="41"/>
                </a:cxn>
                <a:cxn ang="0">
                  <a:pos x="49" y="43"/>
                </a:cxn>
                <a:cxn ang="0">
                  <a:pos x="49" y="44"/>
                </a:cxn>
                <a:cxn ang="0">
                  <a:pos x="51" y="42"/>
                </a:cxn>
                <a:cxn ang="0">
                  <a:pos x="53" y="16"/>
                </a:cxn>
                <a:cxn ang="0">
                  <a:pos x="53" y="12"/>
                </a:cxn>
                <a:cxn ang="0">
                  <a:pos x="53" y="12"/>
                </a:cxn>
                <a:cxn ang="0">
                  <a:pos x="53" y="12"/>
                </a:cxn>
              </a:cxnLst>
              <a:rect l="0" t="0" r="r" b="b"/>
              <a:pathLst>
                <a:path w="55" h="44">
                  <a:moveTo>
                    <a:pt x="53" y="12"/>
                  </a:moveTo>
                  <a:cubicBezTo>
                    <a:pt x="49" y="15"/>
                    <a:pt x="49" y="15"/>
                    <a:pt x="49" y="15"/>
                  </a:cubicBezTo>
                  <a:cubicBezTo>
                    <a:pt x="45" y="20"/>
                    <a:pt x="42" y="25"/>
                    <a:pt x="31" y="30"/>
                  </a:cubicBezTo>
                  <a:cubicBezTo>
                    <a:pt x="30" y="25"/>
                    <a:pt x="29" y="20"/>
                    <a:pt x="29" y="13"/>
                  </a:cubicBezTo>
                  <a:cubicBezTo>
                    <a:pt x="29" y="7"/>
                    <a:pt x="29" y="7"/>
                    <a:pt x="29" y="7"/>
                  </a:cubicBezTo>
                  <a:cubicBezTo>
                    <a:pt x="23" y="16"/>
                    <a:pt x="23" y="16"/>
                    <a:pt x="23" y="16"/>
                  </a:cubicBezTo>
                  <a:cubicBezTo>
                    <a:pt x="21" y="19"/>
                    <a:pt x="19" y="21"/>
                    <a:pt x="17" y="25"/>
                  </a:cubicBezTo>
                  <a:cubicBezTo>
                    <a:pt x="13" y="16"/>
                    <a:pt x="10" y="10"/>
                    <a:pt x="8" y="5"/>
                  </a:cubicBezTo>
                  <a:cubicBezTo>
                    <a:pt x="7" y="0"/>
                    <a:pt x="7" y="0"/>
                    <a:pt x="7" y="0"/>
                  </a:cubicBezTo>
                  <a:cubicBezTo>
                    <a:pt x="5" y="5"/>
                    <a:pt x="5" y="5"/>
                    <a:pt x="5" y="5"/>
                  </a:cubicBezTo>
                  <a:cubicBezTo>
                    <a:pt x="2" y="13"/>
                    <a:pt x="0" y="20"/>
                    <a:pt x="0" y="38"/>
                  </a:cubicBezTo>
                  <a:cubicBezTo>
                    <a:pt x="0" y="39"/>
                    <a:pt x="1" y="40"/>
                    <a:pt x="2" y="40"/>
                  </a:cubicBezTo>
                  <a:cubicBezTo>
                    <a:pt x="3" y="40"/>
                    <a:pt x="4" y="39"/>
                    <a:pt x="4" y="38"/>
                  </a:cubicBezTo>
                  <a:cubicBezTo>
                    <a:pt x="4" y="24"/>
                    <a:pt x="5" y="17"/>
                    <a:pt x="7" y="11"/>
                  </a:cubicBezTo>
                  <a:cubicBezTo>
                    <a:pt x="9" y="16"/>
                    <a:pt x="11" y="22"/>
                    <a:pt x="15" y="29"/>
                  </a:cubicBezTo>
                  <a:cubicBezTo>
                    <a:pt x="16" y="32"/>
                    <a:pt x="16" y="32"/>
                    <a:pt x="16" y="32"/>
                  </a:cubicBezTo>
                  <a:cubicBezTo>
                    <a:pt x="18" y="30"/>
                    <a:pt x="18" y="30"/>
                    <a:pt x="18" y="30"/>
                  </a:cubicBezTo>
                  <a:cubicBezTo>
                    <a:pt x="21" y="25"/>
                    <a:pt x="23" y="22"/>
                    <a:pt x="25" y="19"/>
                  </a:cubicBezTo>
                  <a:cubicBezTo>
                    <a:pt x="26" y="25"/>
                    <a:pt x="27" y="29"/>
                    <a:pt x="28" y="33"/>
                  </a:cubicBezTo>
                  <a:cubicBezTo>
                    <a:pt x="29" y="35"/>
                    <a:pt x="29" y="35"/>
                    <a:pt x="29" y="35"/>
                  </a:cubicBezTo>
                  <a:cubicBezTo>
                    <a:pt x="31" y="34"/>
                    <a:pt x="31" y="34"/>
                    <a:pt x="31" y="34"/>
                  </a:cubicBezTo>
                  <a:cubicBezTo>
                    <a:pt x="41" y="29"/>
                    <a:pt x="46" y="25"/>
                    <a:pt x="50" y="20"/>
                  </a:cubicBezTo>
                  <a:cubicBezTo>
                    <a:pt x="51" y="28"/>
                    <a:pt x="50" y="35"/>
                    <a:pt x="48" y="41"/>
                  </a:cubicBezTo>
                  <a:cubicBezTo>
                    <a:pt x="47" y="42"/>
                    <a:pt x="48" y="43"/>
                    <a:pt x="49" y="43"/>
                  </a:cubicBezTo>
                  <a:cubicBezTo>
                    <a:pt x="49" y="43"/>
                    <a:pt x="49" y="44"/>
                    <a:pt x="49" y="44"/>
                  </a:cubicBezTo>
                  <a:cubicBezTo>
                    <a:pt x="50" y="44"/>
                    <a:pt x="51" y="43"/>
                    <a:pt x="51" y="42"/>
                  </a:cubicBezTo>
                  <a:cubicBezTo>
                    <a:pt x="54" y="35"/>
                    <a:pt x="55" y="24"/>
                    <a:pt x="53" y="16"/>
                  </a:cubicBezTo>
                  <a:lnTo>
                    <a:pt x="53" y="12"/>
                  </a:lnTo>
                  <a:close/>
                  <a:moveTo>
                    <a:pt x="53" y="12"/>
                  </a:moveTo>
                  <a:cubicBezTo>
                    <a:pt x="53" y="12"/>
                    <a:pt x="53" y="12"/>
                    <a:pt x="53" y="12"/>
                  </a:cubicBezTo>
                </a:path>
              </a:pathLst>
            </a:custGeom>
            <a:grpFill/>
            <a:ln w="9525">
              <a:noFill/>
              <a:round/>
              <a:headEnd/>
              <a:tailEnd/>
            </a:ln>
          </p:spPr>
          <p:txBody>
            <a:bodyPr/>
            <a:lstStyle/>
            <a:p>
              <a:pPr>
                <a:defRPr/>
              </a:pPr>
              <a:endParaRPr lang="en-US" sz="2400"/>
            </a:p>
          </p:txBody>
        </p:sp>
      </p:grpSp>
    </p:spTree>
    <p:extLst>
      <p:ext uri="{BB962C8B-B14F-4D97-AF65-F5344CB8AC3E}">
        <p14:creationId xmlns:p14="http://schemas.microsoft.com/office/powerpoint/2010/main" val="27595533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908985" cy="4351338"/>
          </a:xfrm>
        </p:spPr>
        <p:txBody>
          <a:bodyPr/>
          <a:lstStyle/>
          <a:p>
            <a:pPr marL="0" indent="0">
              <a:buNone/>
            </a:pPr>
            <a:r>
              <a:rPr lang="tr-TR" sz="2400" dirty="0" smtClean="0"/>
              <a:t>Risk Değerlendirmeleri</a:t>
            </a:r>
            <a:endParaRPr lang="tr-TR" sz="2400" dirty="0"/>
          </a:p>
          <a:p>
            <a:pPr marL="0" indent="0">
              <a:buNone/>
            </a:pPr>
            <a:endParaRPr lang="tr-TR" sz="2400" b="1" dirty="0"/>
          </a:p>
          <a:p>
            <a:pPr marL="342900" indent="-342900">
              <a:buFont typeface="Arial" panose="020B0604020202020204" pitchFamily="34" charset="0"/>
              <a:buChar char="•"/>
            </a:pPr>
            <a:r>
              <a:rPr lang="tr-TR" sz="2400" b="0" dirty="0" smtClean="0"/>
              <a:t>Risk değerlendirmelerinin yapılmaması</a:t>
            </a:r>
          </a:p>
          <a:p>
            <a:pPr marL="342900" indent="-342900">
              <a:buFont typeface="Arial" panose="020B0604020202020204" pitchFamily="34" charset="0"/>
              <a:buChar char="•"/>
            </a:pPr>
            <a:r>
              <a:rPr lang="tr-TR" b="0" dirty="0" smtClean="0"/>
              <a:t>Risk değerlendirmelerinin işyerlerine özgü olmaması</a:t>
            </a:r>
          </a:p>
          <a:p>
            <a:pPr marL="342900" indent="-342900">
              <a:buFont typeface="Arial" panose="020B0604020202020204" pitchFamily="34" charset="0"/>
              <a:buChar char="•"/>
            </a:pPr>
            <a:r>
              <a:rPr lang="tr-TR" sz="2400" b="0" dirty="0" smtClean="0"/>
              <a:t>Risk değerlendirmeleri neticesinde kararlaştırılan kontrol tedbirlerinin uygulanmaması </a:t>
            </a:r>
          </a:p>
          <a:p>
            <a:pPr marL="342900" indent="-342900">
              <a:buFont typeface="Arial" panose="020B0604020202020204" pitchFamily="34" charset="0"/>
              <a:buChar char="•"/>
            </a:pPr>
            <a:r>
              <a:rPr lang="tr-TR" b="0" dirty="0" smtClean="0"/>
              <a:t>Risk değerlendirmesi ekibinde eksiklikler olması/imzalarda eksiklikler olması </a:t>
            </a:r>
            <a:endParaRPr lang="tr-TR" sz="2400" b="0" dirty="0"/>
          </a:p>
          <a:p>
            <a:endParaRPr lang="tr-TR" sz="2400" dirty="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69</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grpSp>
        <p:nvGrpSpPr>
          <p:cNvPr id="11" name="Group 289"/>
          <p:cNvGrpSpPr>
            <a:grpSpLocks noChangeAspect="1"/>
          </p:cNvGrpSpPr>
          <p:nvPr/>
        </p:nvGrpSpPr>
        <p:grpSpPr>
          <a:xfrm>
            <a:off x="9867690" y="2870722"/>
            <a:ext cx="1486110" cy="2021690"/>
            <a:chOff x="7523163" y="1893888"/>
            <a:chExt cx="801688" cy="1090612"/>
          </a:xfrm>
          <a:solidFill>
            <a:srgbClr val="C00000"/>
          </a:solidFill>
        </p:grpSpPr>
        <p:sp>
          <p:nvSpPr>
            <p:cNvPr id="12" name="Freeform 17"/>
            <p:cNvSpPr>
              <a:spLocks/>
            </p:cNvSpPr>
            <p:nvPr/>
          </p:nvSpPr>
          <p:spPr bwMode="auto">
            <a:xfrm>
              <a:off x="7823201" y="2260600"/>
              <a:ext cx="247650" cy="60325"/>
            </a:xfrm>
            <a:custGeom>
              <a:avLst/>
              <a:gdLst>
                <a:gd name="T0" fmla="*/ 58 w 65"/>
                <a:gd name="T1" fmla="*/ 0 h 16"/>
                <a:gd name="T2" fmla="*/ 7 w 65"/>
                <a:gd name="T3" fmla="*/ 0 h 16"/>
                <a:gd name="T4" fmla="*/ 0 w 65"/>
                <a:gd name="T5" fmla="*/ 8 h 16"/>
                <a:gd name="T6" fmla="*/ 7 w 65"/>
                <a:gd name="T7" fmla="*/ 16 h 16"/>
                <a:gd name="T8" fmla="*/ 58 w 65"/>
                <a:gd name="T9" fmla="*/ 16 h 16"/>
                <a:gd name="T10" fmla="*/ 65 w 65"/>
                <a:gd name="T11" fmla="*/ 8 h 16"/>
                <a:gd name="T12" fmla="*/ 58 w 6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58" y="0"/>
                  </a:move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ubicBezTo>
                    <a:pt x="65" y="4"/>
                    <a:pt x="62"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3" name="Freeform 18"/>
            <p:cNvSpPr>
              <a:spLocks/>
            </p:cNvSpPr>
            <p:nvPr/>
          </p:nvSpPr>
          <p:spPr bwMode="auto">
            <a:xfrm>
              <a:off x="7823201" y="2427288"/>
              <a:ext cx="247650" cy="60325"/>
            </a:xfrm>
            <a:custGeom>
              <a:avLst/>
              <a:gdLst>
                <a:gd name="T0" fmla="*/ 65 w 65"/>
                <a:gd name="T1" fmla="*/ 8 h 16"/>
                <a:gd name="T2" fmla="*/ 58 w 65"/>
                <a:gd name="T3" fmla="*/ 0 h 16"/>
                <a:gd name="T4" fmla="*/ 7 w 65"/>
                <a:gd name="T5" fmla="*/ 0 h 16"/>
                <a:gd name="T6" fmla="*/ 0 w 65"/>
                <a:gd name="T7" fmla="*/ 8 h 16"/>
                <a:gd name="T8" fmla="*/ 7 w 65"/>
                <a:gd name="T9" fmla="*/ 16 h 16"/>
                <a:gd name="T10" fmla="*/ 58 w 65"/>
                <a:gd name="T11" fmla="*/ 16 h 16"/>
                <a:gd name="T12" fmla="*/ 65 w 6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65" y="8"/>
                  </a:moveTo>
                  <a:cubicBezTo>
                    <a:pt x="65" y="4"/>
                    <a:pt x="62" y="0"/>
                    <a:pt x="58" y="0"/>
                  </a:cubicBez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4" name="Freeform 19"/>
            <p:cNvSpPr>
              <a:spLocks noEditPoints="1"/>
            </p:cNvSpPr>
            <p:nvPr/>
          </p:nvSpPr>
          <p:spPr bwMode="auto">
            <a:xfrm>
              <a:off x="7694613" y="2238375"/>
              <a:ext cx="103188" cy="104775"/>
            </a:xfrm>
            <a:custGeom>
              <a:avLst/>
              <a:gdLst>
                <a:gd name="T0" fmla="*/ 65 w 65"/>
                <a:gd name="T1" fmla="*/ 0 h 66"/>
                <a:gd name="T2" fmla="*/ 0 w 65"/>
                <a:gd name="T3" fmla="*/ 0 h 66"/>
                <a:gd name="T4" fmla="*/ 0 w 65"/>
                <a:gd name="T5" fmla="*/ 66 h 66"/>
                <a:gd name="T6" fmla="*/ 65 w 65"/>
                <a:gd name="T7" fmla="*/ 66 h 66"/>
                <a:gd name="T8" fmla="*/ 65 w 65"/>
                <a:gd name="T9" fmla="*/ 0 h 66"/>
                <a:gd name="T10" fmla="*/ 48 w 65"/>
                <a:gd name="T11" fmla="*/ 50 h 66"/>
                <a:gd name="T12" fmla="*/ 17 w 65"/>
                <a:gd name="T13" fmla="*/ 50 h 66"/>
                <a:gd name="T14" fmla="*/ 17 w 65"/>
                <a:gd name="T15" fmla="*/ 19 h 66"/>
                <a:gd name="T16" fmla="*/ 48 w 65"/>
                <a:gd name="T17" fmla="*/ 19 h 66"/>
                <a:gd name="T18" fmla="*/ 48 w 65"/>
                <a:gd name="T1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65" y="0"/>
                  </a:moveTo>
                  <a:lnTo>
                    <a:pt x="0" y="0"/>
                  </a:lnTo>
                  <a:lnTo>
                    <a:pt x="0" y="66"/>
                  </a:lnTo>
                  <a:lnTo>
                    <a:pt x="65" y="66"/>
                  </a:lnTo>
                  <a:lnTo>
                    <a:pt x="65" y="0"/>
                  </a:lnTo>
                  <a:close/>
                  <a:moveTo>
                    <a:pt x="48" y="50"/>
                  </a:moveTo>
                  <a:lnTo>
                    <a:pt x="17" y="50"/>
                  </a:lnTo>
                  <a:lnTo>
                    <a:pt x="17" y="19"/>
                  </a:lnTo>
                  <a:lnTo>
                    <a:pt x="48" y="19"/>
                  </a:lnTo>
                  <a:lnTo>
                    <a:pt x="4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5" name="Freeform 20"/>
            <p:cNvSpPr>
              <a:spLocks noEditPoints="1"/>
            </p:cNvSpPr>
            <p:nvPr/>
          </p:nvSpPr>
          <p:spPr bwMode="auto">
            <a:xfrm>
              <a:off x="7694613" y="2405063"/>
              <a:ext cx="103188" cy="104775"/>
            </a:xfrm>
            <a:custGeom>
              <a:avLst/>
              <a:gdLst>
                <a:gd name="T0" fmla="*/ 65 w 65"/>
                <a:gd name="T1" fmla="*/ 0 h 66"/>
                <a:gd name="T2" fmla="*/ 0 w 65"/>
                <a:gd name="T3" fmla="*/ 0 h 66"/>
                <a:gd name="T4" fmla="*/ 0 w 65"/>
                <a:gd name="T5" fmla="*/ 66 h 66"/>
                <a:gd name="T6" fmla="*/ 65 w 65"/>
                <a:gd name="T7" fmla="*/ 66 h 66"/>
                <a:gd name="T8" fmla="*/ 65 w 65"/>
                <a:gd name="T9" fmla="*/ 0 h 66"/>
                <a:gd name="T10" fmla="*/ 48 w 65"/>
                <a:gd name="T11" fmla="*/ 47 h 66"/>
                <a:gd name="T12" fmla="*/ 17 w 65"/>
                <a:gd name="T13" fmla="*/ 47 h 66"/>
                <a:gd name="T14" fmla="*/ 17 w 65"/>
                <a:gd name="T15" fmla="*/ 16 h 66"/>
                <a:gd name="T16" fmla="*/ 48 w 65"/>
                <a:gd name="T17" fmla="*/ 16 h 66"/>
                <a:gd name="T18" fmla="*/ 48 w 65"/>
                <a:gd name="T19" fmla="*/ 4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65" y="0"/>
                  </a:moveTo>
                  <a:lnTo>
                    <a:pt x="0" y="0"/>
                  </a:lnTo>
                  <a:lnTo>
                    <a:pt x="0" y="66"/>
                  </a:lnTo>
                  <a:lnTo>
                    <a:pt x="65" y="66"/>
                  </a:lnTo>
                  <a:lnTo>
                    <a:pt x="65" y="0"/>
                  </a:lnTo>
                  <a:close/>
                  <a:moveTo>
                    <a:pt x="48" y="47"/>
                  </a:moveTo>
                  <a:lnTo>
                    <a:pt x="17" y="47"/>
                  </a:lnTo>
                  <a:lnTo>
                    <a:pt x="17" y="16"/>
                  </a:lnTo>
                  <a:lnTo>
                    <a:pt x="48" y="16"/>
                  </a:lnTo>
                  <a:lnTo>
                    <a:pt x="48"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6" name="Freeform 21"/>
            <p:cNvSpPr>
              <a:spLocks noEditPoints="1"/>
            </p:cNvSpPr>
            <p:nvPr/>
          </p:nvSpPr>
          <p:spPr bwMode="auto">
            <a:xfrm>
              <a:off x="7694613" y="2571750"/>
              <a:ext cx="103188" cy="104775"/>
            </a:xfrm>
            <a:custGeom>
              <a:avLst/>
              <a:gdLst>
                <a:gd name="T0" fmla="*/ 0 w 65"/>
                <a:gd name="T1" fmla="*/ 66 h 66"/>
                <a:gd name="T2" fmla="*/ 65 w 65"/>
                <a:gd name="T3" fmla="*/ 66 h 66"/>
                <a:gd name="T4" fmla="*/ 65 w 65"/>
                <a:gd name="T5" fmla="*/ 0 h 66"/>
                <a:gd name="T6" fmla="*/ 0 w 65"/>
                <a:gd name="T7" fmla="*/ 0 h 66"/>
                <a:gd name="T8" fmla="*/ 0 w 65"/>
                <a:gd name="T9" fmla="*/ 66 h 66"/>
                <a:gd name="T10" fmla="*/ 17 w 65"/>
                <a:gd name="T11" fmla="*/ 16 h 66"/>
                <a:gd name="T12" fmla="*/ 48 w 65"/>
                <a:gd name="T13" fmla="*/ 16 h 66"/>
                <a:gd name="T14" fmla="*/ 48 w 65"/>
                <a:gd name="T15" fmla="*/ 47 h 66"/>
                <a:gd name="T16" fmla="*/ 17 w 65"/>
                <a:gd name="T17" fmla="*/ 47 h 66"/>
                <a:gd name="T18" fmla="*/ 17 w 65"/>
                <a:gd name="T1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0" y="66"/>
                  </a:moveTo>
                  <a:lnTo>
                    <a:pt x="65" y="66"/>
                  </a:lnTo>
                  <a:lnTo>
                    <a:pt x="65" y="0"/>
                  </a:lnTo>
                  <a:lnTo>
                    <a:pt x="0" y="0"/>
                  </a:lnTo>
                  <a:lnTo>
                    <a:pt x="0" y="66"/>
                  </a:lnTo>
                  <a:close/>
                  <a:moveTo>
                    <a:pt x="17" y="16"/>
                  </a:moveTo>
                  <a:lnTo>
                    <a:pt x="48" y="16"/>
                  </a:lnTo>
                  <a:lnTo>
                    <a:pt x="48" y="47"/>
                  </a:lnTo>
                  <a:lnTo>
                    <a:pt x="17" y="47"/>
                  </a:lnTo>
                  <a:lnTo>
                    <a:pt x="1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7" name="Freeform 22"/>
            <p:cNvSpPr>
              <a:spLocks/>
            </p:cNvSpPr>
            <p:nvPr/>
          </p:nvSpPr>
          <p:spPr bwMode="auto">
            <a:xfrm>
              <a:off x="7823201" y="2593975"/>
              <a:ext cx="201613" cy="57150"/>
            </a:xfrm>
            <a:custGeom>
              <a:avLst/>
              <a:gdLst>
                <a:gd name="T0" fmla="*/ 0 w 53"/>
                <a:gd name="T1" fmla="*/ 8 h 15"/>
                <a:gd name="T2" fmla="*/ 7 w 53"/>
                <a:gd name="T3" fmla="*/ 15 h 15"/>
                <a:gd name="T4" fmla="*/ 35 w 53"/>
                <a:gd name="T5" fmla="*/ 15 h 15"/>
                <a:gd name="T6" fmla="*/ 53 w 53"/>
                <a:gd name="T7" fmla="*/ 0 h 15"/>
                <a:gd name="T8" fmla="*/ 7 w 53"/>
                <a:gd name="T9" fmla="*/ 0 h 15"/>
                <a:gd name="T10" fmla="*/ 0 w 53"/>
                <a:gd name="T11" fmla="*/ 8 h 15"/>
              </a:gdLst>
              <a:ahLst/>
              <a:cxnLst>
                <a:cxn ang="0">
                  <a:pos x="T0" y="T1"/>
                </a:cxn>
                <a:cxn ang="0">
                  <a:pos x="T2" y="T3"/>
                </a:cxn>
                <a:cxn ang="0">
                  <a:pos x="T4" y="T5"/>
                </a:cxn>
                <a:cxn ang="0">
                  <a:pos x="T6" y="T7"/>
                </a:cxn>
                <a:cxn ang="0">
                  <a:pos x="T8" y="T9"/>
                </a:cxn>
                <a:cxn ang="0">
                  <a:pos x="T10" y="T11"/>
                </a:cxn>
              </a:cxnLst>
              <a:rect l="0" t="0" r="r" b="b"/>
              <a:pathLst>
                <a:path w="53" h="15">
                  <a:moveTo>
                    <a:pt x="0" y="8"/>
                  </a:moveTo>
                  <a:cubicBezTo>
                    <a:pt x="0" y="12"/>
                    <a:pt x="3" y="15"/>
                    <a:pt x="7" y="15"/>
                  </a:cubicBezTo>
                  <a:cubicBezTo>
                    <a:pt x="35" y="15"/>
                    <a:pt x="35" y="15"/>
                    <a:pt x="35" y="15"/>
                  </a:cubicBezTo>
                  <a:cubicBezTo>
                    <a:pt x="40" y="9"/>
                    <a:pt x="46" y="4"/>
                    <a:pt x="53" y="0"/>
                  </a:cubicBezTo>
                  <a:cubicBezTo>
                    <a:pt x="7" y="0"/>
                    <a:pt x="7"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 name="Freeform 23"/>
            <p:cNvSpPr>
              <a:spLocks noEditPoints="1"/>
            </p:cNvSpPr>
            <p:nvPr/>
          </p:nvSpPr>
          <p:spPr bwMode="auto">
            <a:xfrm>
              <a:off x="7523163" y="1893888"/>
              <a:ext cx="719138" cy="1006475"/>
            </a:xfrm>
            <a:custGeom>
              <a:avLst/>
              <a:gdLst>
                <a:gd name="T0" fmla="*/ 48 w 189"/>
                <a:gd name="T1" fmla="*/ 244 h 266"/>
                <a:gd name="T2" fmla="*/ 22 w 189"/>
                <a:gd name="T3" fmla="*/ 218 h 266"/>
                <a:gd name="T4" fmla="*/ 22 w 189"/>
                <a:gd name="T5" fmla="*/ 80 h 266"/>
                <a:gd name="T6" fmla="*/ 48 w 189"/>
                <a:gd name="T7" fmla="*/ 54 h 266"/>
                <a:gd name="T8" fmla="*/ 57 w 189"/>
                <a:gd name="T9" fmla="*/ 54 h 266"/>
                <a:gd name="T10" fmla="*/ 69 w 189"/>
                <a:gd name="T11" fmla="*/ 63 h 266"/>
                <a:gd name="T12" fmla="*/ 121 w 189"/>
                <a:gd name="T13" fmla="*/ 63 h 266"/>
                <a:gd name="T14" fmla="*/ 133 w 189"/>
                <a:gd name="T15" fmla="*/ 54 h 266"/>
                <a:gd name="T16" fmla="*/ 141 w 189"/>
                <a:gd name="T17" fmla="*/ 54 h 266"/>
                <a:gd name="T18" fmla="*/ 167 w 189"/>
                <a:gd name="T19" fmla="*/ 80 h 266"/>
                <a:gd name="T20" fmla="*/ 167 w 189"/>
                <a:gd name="T21" fmla="*/ 178 h 266"/>
                <a:gd name="T22" fmla="*/ 189 w 189"/>
                <a:gd name="T23" fmla="*/ 184 h 266"/>
                <a:gd name="T24" fmla="*/ 189 w 189"/>
                <a:gd name="T25" fmla="*/ 80 h 266"/>
                <a:gd name="T26" fmla="*/ 141 w 189"/>
                <a:gd name="T27" fmla="*/ 32 h 266"/>
                <a:gd name="T28" fmla="*/ 133 w 189"/>
                <a:gd name="T29" fmla="*/ 32 h 266"/>
                <a:gd name="T30" fmla="*/ 121 w 189"/>
                <a:gd name="T31" fmla="*/ 22 h 266"/>
                <a:gd name="T32" fmla="*/ 117 w 189"/>
                <a:gd name="T33" fmla="*/ 22 h 266"/>
                <a:gd name="T34" fmla="*/ 95 w 189"/>
                <a:gd name="T35" fmla="*/ 0 h 266"/>
                <a:gd name="T36" fmla="*/ 72 w 189"/>
                <a:gd name="T37" fmla="*/ 22 h 266"/>
                <a:gd name="T38" fmla="*/ 69 w 189"/>
                <a:gd name="T39" fmla="*/ 22 h 266"/>
                <a:gd name="T40" fmla="*/ 56 w 189"/>
                <a:gd name="T41" fmla="*/ 32 h 266"/>
                <a:gd name="T42" fmla="*/ 48 w 189"/>
                <a:gd name="T43" fmla="*/ 32 h 266"/>
                <a:gd name="T44" fmla="*/ 0 w 189"/>
                <a:gd name="T45" fmla="*/ 80 h 266"/>
                <a:gd name="T46" fmla="*/ 0 w 189"/>
                <a:gd name="T47" fmla="*/ 218 h 266"/>
                <a:gd name="T48" fmla="*/ 48 w 189"/>
                <a:gd name="T49" fmla="*/ 266 h 266"/>
                <a:gd name="T50" fmla="*/ 107 w 189"/>
                <a:gd name="T51" fmla="*/ 266 h 266"/>
                <a:gd name="T52" fmla="*/ 101 w 189"/>
                <a:gd name="T53" fmla="*/ 244 h 266"/>
                <a:gd name="T54" fmla="*/ 48 w 189"/>
                <a:gd name="T55" fmla="*/ 244 h 266"/>
                <a:gd name="T56" fmla="*/ 95 w 189"/>
                <a:gd name="T57" fmla="*/ 14 h 266"/>
                <a:gd name="T58" fmla="*/ 103 w 189"/>
                <a:gd name="T59" fmla="*/ 22 h 266"/>
                <a:gd name="T60" fmla="*/ 86 w 189"/>
                <a:gd name="T61" fmla="*/ 22 h 266"/>
                <a:gd name="T62" fmla="*/ 95 w 189"/>
                <a:gd name="T63" fmla="*/ 1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266">
                  <a:moveTo>
                    <a:pt x="48" y="244"/>
                  </a:moveTo>
                  <a:cubicBezTo>
                    <a:pt x="34" y="244"/>
                    <a:pt x="22" y="232"/>
                    <a:pt x="22" y="218"/>
                  </a:cubicBezTo>
                  <a:cubicBezTo>
                    <a:pt x="22" y="80"/>
                    <a:pt x="22" y="80"/>
                    <a:pt x="22" y="80"/>
                  </a:cubicBezTo>
                  <a:cubicBezTo>
                    <a:pt x="22" y="65"/>
                    <a:pt x="34" y="54"/>
                    <a:pt x="48" y="54"/>
                  </a:cubicBezTo>
                  <a:cubicBezTo>
                    <a:pt x="57" y="54"/>
                    <a:pt x="57" y="54"/>
                    <a:pt x="57" y="54"/>
                  </a:cubicBezTo>
                  <a:cubicBezTo>
                    <a:pt x="58" y="59"/>
                    <a:pt x="63" y="63"/>
                    <a:pt x="69" y="63"/>
                  </a:cubicBezTo>
                  <a:cubicBezTo>
                    <a:pt x="121" y="63"/>
                    <a:pt x="121" y="63"/>
                    <a:pt x="121" y="63"/>
                  </a:cubicBezTo>
                  <a:cubicBezTo>
                    <a:pt x="126" y="63"/>
                    <a:pt x="131" y="59"/>
                    <a:pt x="133" y="54"/>
                  </a:cubicBezTo>
                  <a:cubicBezTo>
                    <a:pt x="141" y="54"/>
                    <a:pt x="141" y="54"/>
                    <a:pt x="141" y="54"/>
                  </a:cubicBezTo>
                  <a:cubicBezTo>
                    <a:pt x="155" y="54"/>
                    <a:pt x="167" y="65"/>
                    <a:pt x="167" y="80"/>
                  </a:cubicBezTo>
                  <a:cubicBezTo>
                    <a:pt x="167" y="178"/>
                    <a:pt x="167" y="178"/>
                    <a:pt x="167" y="178"/>
                  </a:cubicBezTo>
                  <a:cubicBezTo>
                    <a:pt x="175" y="179"/>
                    <a:pt x="182" y="181"/>
                    <a:pt x="189" y="184"/>
                  </a:cubicBezTo>
                  <a:cubicBezTo>
                    <a:pt x="189" y="80"/>
                    <a:pt x="189" y="80"/>
                    <a:pt x="189" y="80"/>
                  </a:cubicBezTo>
                  <a:cubicBezTo>
                    <a:pt x="189" y="53"/>
                    <a:pt x="167" y="32"/>
                    <a:pt x="141" y="32"/>
                  </a:cubicBezTo>
                  <a:cubicBezTo>
                    <a:pt x="133" y="32"/>
                    <a:pt x="133" y="32"/>
                    <a:pt x="133" y="32"/>
                  </a:cubicBezTo>
                  <a:cubicBezTo>
                    <a:pt x="131" y="26"/>
                    <a:pt x="126" y="22"/>
                    <a:pt x="121" y="22"/>
                  </a:cubicBezTo>
                  <a:cubicBezTo>
                    <a:pt x="117" y="22"/>
                    <a:pt x="117" y="22"/>
                    <a:pt x="117" y="22"/>
                  </a:cubicBezTo>
                  <a:cubicBezTo>
                    <a:pt x="117" y="10"/>
                    <a:pt x="107" y="0"/>
                    <a:pt x="95" y="0"/>
                  </a:cubicBezTo>
                  <a:cubicBezTo>
                    <a:pt x="82" y="0"/>
                    <a:pt x="72" y="10"/>
                    <a:pt x="72" y="22"/>
                  </a:cubicBezTo>
                  <a:cubicBezTo>
                    <a:pt x="69" y="22"/>
                    <a:pt x="69" y="22"/>
                    <a:pt x="69" y="22"/>
                  </a:cubicBezTo>
                  <a:cubicBezTo>
                    <a:pt x="63" y="22"/>
                    <a:pt x="58" y="26"/>
                    <a:pt x="56" y="32"/>
                  </a:cubicBezTo>
                  <a:cubicBezTo>
                    <a:pt x="48" y="32"/>
                    <a:pt x="48" y="32"/>
                    <a:pt x="48" y="32"/>
                  </a:cubicBezTo>
                  <a:cubicBezTo>
                    <a:pt x="22" y="32"/>
                    <a:pt x="0" y="53"/>
                    <a:pt x="0" y="80"/>
                  </a:cubicBezTo>
                  <a:cubicBezTo>
                    <a:pt x="0" y="218"/>
                    <a:pt x="0" y="218"/>
                    <a:pt x="0" y="218"/>
                  </a:cubicBezTo>
                  <a:cubicBezTo>
                    <a:pt x="0" y="244"/>
                    <a:pt x="22" y="266"/>
                    <a:pt x="48" y="266"/>
                  </a:cubicBezTo>
                  <a:cubicBezTo>
                    <a:pt x="107" y="266"/>
                    <a:pt x="107" y="266"/>
                    <a:pt x="107" y="266"/>
                  </a:cubicBezTo>
                  <a:cubicBezTo>
                    <a:pt x="104" y="259"/>
                    <a:pt x="102" y="252"/>
                    <a:pt x="101" y="244"/>
                  </a:cubicBezTo>
                  <a:lnTo>
                    <a:pt x="48" y="244"/>
                  </a:lnTo>
                  <a:close/>
                  <a:moveTo>
                    <a:pt x="95" y="14"/>
                  </a:moveTo>
                  <a:cubicBezTo>
                    <a:pt x="99" y="14"/>
                    <a:pt x="103" y="17"/>
                    <a:pt x="103" y="22"/>
                  </a:cubicBezTo>
                  <a:cubicBezTo>
                    <a:pt x="86" y="22"/>
                    <a:pt x="86" y="22"/>
                    <a:pt x="86" y="22"/>
                  </a:cubicBezTo>
                  <a:cubicBezTo>
                    <a:pt x="86" y="17"/>
                    <a:pt x="90" y="14"/>
                    <a:pt x="9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9" name="Freeform 24"/>
            <p:cNvSpPr>
              <a:spLocks noEditPoints="1"/>
            </p:cNvSpPr>
            <p:nvPr/>
          </p:nvSpPr>
          <p:spPr bwMode="auto">
            <a:xfrm>
              <a:off x="7948613" y="2605088"/>
              <a:ext cx="376238" cy="379412"/>
            </a:xfrm>
            <a:custGeom>
              <a:avLst/>
              <a:gdLst>
                <a:gd name="T0" fmla="*/ 49 w 99"/>
                <a:gd name="T1" fmla="*/ 0 h 100"/>
                <a:gd name="T2" fmla="*/ 0 w 99"/>
                <a:gd name="T3" fmla="*/ 50 h 100"/>
                <a:gd name="T4" fmla="*/ 49 w 99"/>
                <a:gd name="T5" fmla="*/ 100 h 100"/>
                <a:gd name="T6" fmla="*/ 99 w 99"/>
                <a:gd name="T7" fmla="*/ 50 h 100"/>
                <a:gd name="T8" fmla="*/ 49 w 99"/>
                <a:gd name="T9" fmla="*/ 0 h 100"/>
                <a:gd name="T10" fmla="*/ 45 w 99"/>
                <a:gd name="T11" fmla="*/ 77 h 100"/>
                <a:gd name="T12" fmla="*/ 37 w 99"/>
                <a:gd name="T13" fmla="*/ 77 h 100"/>
                <a:gd name="T14" fmla="*/ 23 w 99"/>
                <a:gd name="T15" fmla="*/ 49 h 100"/>
                <a:gd name="T16" fmla="*/ 31 w 99"/>
                <a:gd name="T17" fmla="*/ 44 h 100"/>
                <a:gd name="T18" fmla="*/ 39 w 99"/>
                <a:gd name="T19" fmla="*/ 62 h 100"/>
                <a:gd name="T20" fmla="*/ 60 w 99"/>
                <a:gd name="T21" fmla="*/ 23 h 100"/>
                <a:gd name="T22" fmla="*/ 75 w 99"/>
                <a:gd name="T23" fmla="*/ 23 h 100"/>
                <a:gd name="T24" fmla="*/ 45 w 99"/>
                <a:gd name="T25"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0">
                  <a:moveTo>
                    <a:pt x="49" y="0"/>
                  </a:moveTo>
                  <a:cubicBezTo>
                    <a:pt x="22" y="0"/>
                    <a:pt x="0" y="23"/>
                    <a:pt x="0" y="50"/>
                  </a:cubicBezTo>
                  <a:cubicBezTo>
                    <a:pt x="0" y="77"/>
                    <a:pt x="22" y="100"/>
                    <a:pt x="49" y="100"/>
                  </a:cubicBezTo>
                  <a:cubicBezTo>
                    <a:pt x="76" y="100"/>
                    <a:pt x="99" y="77"/>
                    <a:pt x="99" y="50"/>
                  </a:cubicBezTo>
                  <a:cubicBezTo>
                    <a:pt x="99" y="23"/>
                    <a:pt x="76" y="0"/>
                    <a:pt x="49" y="0"/>
                  </a:cubicBezTo>
                  <a:close/>
                  <a:moveTo>
                    <a:pt x="45" y="77"/>
                  </a:moveTo>
                  <a:cubicBezTo>
                    <a:pt x="37" y="77"/>
                    <a:pt x="37" y="77"/>
                    <a:pt x="37" y="77"/>
                  </a:cubicBezTo>
                  <a:cubicBezTo>
                    <a:pt x="23" y="49"/>
                    <a:pt x="23" y="49"/>
                    <a:pt x="23" y="49"/>
                  </a:cubicBezTo>
                  <a:cubicBezTo>
                    <a:pt x="31" y="44"/>
                    <a:pt x="31" y="44"/>
                    <a:pt x="31" y="44"/>
                  </a:cubicBezTo>
                  <a:cubicBezTo>
                    <a:pt x="39" y="62"/>
                    <a:pt x="39" y="62"/>
                    <a:pt x="39" y="62"/>
                  </a:cubicBezTo>
                  <a:cubicBezTo>
                    <a:pt x="60" y="23"/>
                    <a:pt x="60" y="23"/>
                    <a:pt x="60" y="23"/>
                  </a:cubicBezTo>
                  <a:cubicBezTo>
                    <a:pt x="75" y="23"/>
                    <a:pt x="75" y="23"/>
                    <a:pt x="75" y="23"/>
                  </a:cubicBez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166626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9"/>
            <a:ext cx="7886700" cy="1001556"/>
          </a:xfrm>
        </p:spPr>
        <p:txBody>
          <a:bodyPr/>
          <a:lstStyle/>
          <a:p>
            <a:pPr algn="ctr"/>
            <a:r>
              <a:rPr lang="tr-TR" b="1" dirty="0">
                <a:solidFill>
                  <a:schemeClr val="bg1"/>
                </a:solidFill>
                <a:latin typeface="Times New Roman" panose="02020603050405020304" pitchFamily="18" charset="0"/>
                <a:cs typeface="Times New Roman" panose="02020603050405020304" pitchFamily="18" charset="0"/>
              </a:rPr>
              <a:t>İş </a:t>
            </a:r>
            <a:r>
              <a:rPr lang="tr-TR" b="1" dirty="0" smtClean="0">
                <a:solidFill>
                  <a:schemeClr val="bg1"/>
                </a:solidFill>
                <a:latin typeface="Times New Roman" panose="02020603050405020304" pitchFamily="18" charset="0"/>
                <a:cs typeface="Times New Roman" panose="02020603050405020304" pitchFamily="18" charset="0"/>
              </a:rPr>
              <a:t>Teftişi</a:t>
            </a:r>
            <a:endParaRPr lang="tr-TR" dirty="0">
              <a:solidFill>
                <a:schemeClr val="bg1"/>
              </a:solidFill>
            </a:endParaRPr>
          </a:p>
        </p:txBody>
      </p:sp>
      <p:sp>
        <p:nvSpPr>
          <p:cNvPr id="3" name="İçerik Yer Tutucusu 2"/>
          <p:cNvSpPr>
            <a:spLocks noGrp="1"/>
          </p:cNvSpPr>
          <p:nvPr>
            <p:ph idx="1"/>
          </p:nvPr>
        </p:nvSpPr>
        <p:spPr>
          <a:xfrm>
            <a:off x="838200" y="1996580"/>
            <a:ext cx="10515600" cy="2726422"/>
          </a:xfrm>
        </p:spPr>
        <p:txBody>
          <a:bodyPr>
            <a:normAutofit/>
          </a:bodyPr>
          <a:lstStyle/>
          <a:p>
            <a:pPr marL="0" indent="0" algn="ctr">
              <a:buNone/>
            </a:pPr>
            <a:r>
              <a:rPr lang="tr-TR" b="1" dirty="0" smtClean="0">
                <a:solidFill>
                  <a:srgbClr val="FF0000"/>
                </a:solidFill>
              </a:rPr>
              <a:t>İŞ TEFTİŞİ FAALİYETLERİ</a:t>
            </a:r>
          </a:p>
          <a:p>
            <a:pPr marL="0" indent="0" algn="ctr">
              <a:buNone/>
            </a:pPr>
            <a:endParaRPr lang="tr-TR" b="1" dirty="0" smtClean="0">
              <a:solidFill>
                <a:srgbClr val="FF0000"/>
              </a:solidFill>
            </a:endParaRPr>
          </a:p>
          <a:p>
            <a:pPr marL="0" indent="0" algn="just">
              <a:buNone/>
            </a:pPr>
            <a:r>
              <a:rPr lang="tr-TR" b="0" dirty="0" smtClean="0"/>
              <a:t>Çalışma </a:t>
            </a:r>
            <a:r>
              <a:rPr lang="tr-TR" b="0" dirty="0"/>
              <a:t>süreleri, ücretler, iş sağlığı ve güvenliği, işçilerin refahı, çocuk ve gençlerin çalıştırılması, </a:t>
            </a:r>
            <a:r>
              <a:rPr lang="tr-TR" b="0" dirty="0" smtClean="0"/>
              <a:t>kayıt dışılık</a:t>
            </a:r>
            <a:r>
              <a:rPr lang="tr-TR" b="0" dirty="0"/>
              <a:t>, işsizlik, istihdam ve işgücü piyasası uygulamaları gibi çalışma şartlarına ve ortamına ilişkin </a:t>
            </a:r>
            <a:r>
              <a:rPr lang="tr-TR" b="0" dirty="0" smtClean="0"/>
              <a:t>mevzuat </a:t>
            </a:r>
            <a:r>
              <a:rPr lang="tr-TR" b="0" dirty="0"/>
              <a:t>hükümlerinin uygulanmasıyla ilgili olarak araştırma, inceleme ve </a:t>
            </a:r>
            <a:r>
              <a:rPr lang="tr-TR" b="0" dirty="0" smtClean="0"/>
              <a:t>denetlemeyi kapsayan, </a:t>
            </a:r>
            <a:r>
              <a:rPr lang="tr-TR" b="0" dirty="0"/>
              <a:t>Devlet adına gerçekleştirilen teftiş faaliyetlerini ifade etmektedir.  </a:t>
            </a:r>
          </a:p>
          <a:p>
            <a:pPr marL="0" indent="0">
              <a:buNone/>
            </a:pPr>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7</a:t>
            </a:fld>
            <a:endParaRPr lang="tr-TR"/>
          </a:p>
        </p:txBody>
      </p:sp>
    </p:spTree>
    <p:extLst>
      <p:ext uri="{BB962C8B-B14F-4D97-AF65-F5344CB8AC3E}">
        <p14:creationId xmlns:p14="http://schemas.microsoft.com/office/powerpoint/2010/main" val="18350501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908985" cy="4351338"/>
          </a:xfrm>
        </p:spPr>
        <p:txBody>
          <a:bodyPr/>
          <a:lstStyle/>
          <a:p>
            <a:pPr marL="0" indent="0">
              <a:buNone/>
            </a:pPr>
            <a:r>
              <a:rPr lang="tr-TR" sz="2400" dirty="0" smtClean="0"/>
              <a:t>İş Sağlığı ve Güvenliği Eğitimleri</a:t>
            </a:r>
            <a:endParaRPr lang="tr-TR" sz="2400" dirty="0"/>
          </a:p>
          <a:p>
            <a:pPr marL="0" indent="0">
              <a:buNone/>
            </a:pPr>
            <a:endParaRPr lang="tr-TR" sz="2400" b="1" dirty="0"/>
          </a:p>
          <a:p>
            <a:pPr marL="342900" indent="-342900">
              <a:buFont typeface="Arial" panose="020B0604020202020204" pitchFamily="34" charset="0"/>
              <a:buChar char="•"/>
            </a:pPr>
            <a:r>
              <a:rPr lang="tr-TR" b="0" dirty="0" smtClean="0"/>
              <a:t>E</a:t>
            </a:r>
            <a:r>
              <a:rPr lang="tr-TR" sz="2400" b="0" dirty="0" smtClean="0"/>
              <a:t>ğitimlerin verilmemesi/zamanında yenilenmemesi</a:t>
            </a:r>
            <a:endParaRPr lang="tr-TR" b="0" dirty="0" smtClean="0"/>
          </a:p>
          <a:p>
            <a:pPr marL="342900" indent="-342900">
              <a:buFont typeface="Arial" panose="020B0604020202020204" pitchFamily="34" charset="0"/>
              <a:buChar char="•"/>
            </a:pPr>
            <a:r>
              <a:rPr lang="tr-TR" b="0" dirty="0"/>
              <a:t>Eğitimlerin </a:t>
            </a:r>
            <a:r>
              <a:rPr lang="tr-TR" b="0" dirty="0" smtClean="0"/>
              <a:t>çalışanların yaptıkları işlere özgü olmaması</a:t>
            </a:r>
          </a:p>
          <a:p>
            <a:pPr marL="342900" indent="-342900">
              <a:buFont typeface="Arial" panose="020B0604020202020204" pitchFamily="34" charset="0"/>
              <a:buChar char="•"/>
            </a:pPr>
            <a:r>
              <a:rPr lang="tr-TR" b="0" dirty="0" smtClean="0"/>
              <a:t>Eğitim </a:t>
            </a:r>
            <a:r>
              <a:rPr lang="tr-TR" b="0" dirty="0"/>
              <a:t>belgelerinin </a:t>
            </a:r>
            <a:r>
              <a:rPr lang="tr-TR" sz="2400" b="0" dirty="0" smtClean="0"/>
              <a:t>düzenlenmemesi</a:t>
            </a:r>
          </a:p>
          <a:p>
            <a:pPr marL="342900" indent="-342900">
              <a:buFont typeface="Arial" panose="020B0604020202020204" pitchFamily="34" charset="0"/>
              <a:buChar char="•"/>
            </a:pPr>
            <a:r>
              <a:rPr lang="tr-TR" b="0" dirty="0" smtClean="0"/>
              <a:t>Eğitim sonunda ölçme ve değerlendirme yapılmaması</a:t>
            </a:r>
            <a:endParaRPr lang="tr-TR" sz="2400" dirty="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70</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sp>
        <p:nvSpPr>
          <p:cNvPr id="20" name="Freeform 48">
            <a:extLst>
              <a:ext uri="{FF2B5EF4-FFF2-40B4-BE49-F238E27FC236}">
                <a16:creationId xmlns:a16="http://schemas.microsoft.com/office/drawing/2014/main" id="{5864F328-DD1D-490F-80D3-B71A9F0F6338}"/>
              </a:ext>
            </a:extLst>
          </p:cNvPr>
          <p:cNvSpPr>
            <a:spLocks noChangeAspect="1" noEditPoints="1"/>
          </p:cNvSpPr>
          <p:nvPr/>
        </p:nvSpPr>
        <p:spPr bwMode="auto">
          <a:xfrm>
            <a:off x="9714440" y="3094720"/>
            <a:ext cx="1486110" cy="1286398"/>
          </a:xfrm>
          <a:custGeom>
            <a:avLst/>
            <a:gdLst>
              <a:gd name="T0" fmla="*/ 401638 w 123"/>
              <a:gd name="T1" fmla="*/ 324919 h 107"/>
              <a:gd name="T2" fmla="*/ 375515 w 123"/>
              <a:gd name="T3" fmla="*/ 347663 h 107"/>
              <a:gd name="T4" fmla="*/ 349392 w 123"/>
              <a:gd name="T5" fmla="*/ 324919 h 107"/>
              <a:gd name="T6" fmla="*/ 375515 w 123"/>
              <a:gd name="T7" fmla="*/ 272932 h 107"/>
              <a:gd name="T8" fmla="*/ 401638 w 123"/>
              <a:gd name="T9" fmla="*/ 324919 h 107"/>
              <a:gd name="T10" fmla="*/ 362454 w 123"/>
              <a:gd name="T11" fmla="*/ 136466 h 107"/>
              <a:gd name="T12" fmla="*/ 362454 w 123"/>
              <a:gd name="T13" fmla="*/ 250187 h 107"/>
              <a:gd name="T14" fmla="*/ 375515 w 123"/>
              <a:gd name="T15" fmla="*/ 259935 h 107"/>
              <a:gd name="T16" fmla="*/ 388577 w 123"/>
              <a:gd name="T17" fmla="*/ 250187 h 107"/>
              <a:gd name="T18" fmla="*/ 388577 w 123"/>
              <a:gd name="T19" fmla="*/ 136466 h 107"/>
              <a:gd name="T20" fmla="*/ 375515 w 123"/>
              <a:gd name="T21" fmla="*/ 123469 h 107"/>
              <a:gd name="T22" fmla="*/ 362454 w 123"/>
              <a:gd name="T23" fmla="*/ 136466 h 107"/>
              <a:gd name="T24" fmla="*/ 372250 w 123"/>
              <a:gd name="T25" fmla="*/ 110472 h 107"/>
              <a:gd name="T26" fmla="*/ 339596 w 123"/>
              <a:gd name="T27" fmla="*/ 116971 h 107"/>
              <a:gd name="T28" fmla="*/ 339596 w 123"/>
              <a:gd name="T29" fmla="*/ 224194 h 107"/>
              <a:gd name="T30" fmla="*/ 199186 w 123"/>
              <a:gd name="T31" fmla="*/ 285928 h 107"/>
              <a:gd name="T32" fmla="*/ 62042 w 123"/>
              <a:gd name="T33" fmla="*/ 224194 h 107"/>
              <a:gd name="T34" fmla="*/ 62042 w 123"/>
              <a:gd name="T35" fmla="*/ 116971 h 107"/>
              <a:gd name="T36" fmla="*/ 29388 w 123"/>
              <a:gd name="T37" fmla="*/ 110472 h 107"/>
              <a:gd name="T38" fmla="*/ 0 w 123"/>
              <a:gd name="T39" fmla="*/ 74731 h 107"/>
              <a:gd name="T40" fmla="*/ 29388 w 123"/>
              <a:gd name="T41" fmla="*/ 38990 h 107"/>
              <a:gd name="T42" fmla="*/ 192656 w 123"/>
              <a:gd name="T43" fmla="*/ 0 h 107"/>
              <a:gd name="T44" fmla="*/ 199186 w 123"/>
              <a:gd name="T45" fmla="*/ 0 h 107"/>
              <a:gd name="T46" fmla="*/ 208982 w 123"/>
              <a:gd name="T47" fmla="*/ 0 h 107"/>
              <a:gd name="T48" fmla="*/ 372250 w 123"/>
              <a:gd name="T49" fmla="*/ 38990 h 107"/>
              <a:gd name="T50" fmla="*/ 401638 w 123"/>
              <a:gd name="T51" fmla="*/ 74731 h 107"/>
              <a:gd name="T52" fmla="*/ 372250 w 123"/>
              <a:gd name="T53" fmla="*/ 110472 h 107"/>
              <a:gd name="T54" fmla="*/ 313474 w 123"/>
              <a:gd name="T55" fmla="*/ 123469 h 107"/>
              <a:gd name="T56" fmla="*/ 208982 w 123"/>
              <a:gd name="T57" fmla="*/ 149463 h 107"/>
              <a:gd name="T58" fmla="*/ 199186 w 123"/>
              <a:gd name="T59" fmla="*/ 149463 h 107"/>
              <a:gd name="T60" fmla="*/ 192656 w 123"/>
              <a:gd name="T61" fmla="*/ 149463 h 107"/>
              <a:gd name="T62" fmla="*/ 88164 w 123"/>
              <a:gd name="T63" fmla="*/ 123469 h 107"/>
              <a:gd name="T64" fmla="*/ 88164 w 123"/>
              <a:gd name="T65" fmla="*/ 224194 h 107"/>
              <a:gd name="T66" fmla="*/ 199186 w 123"/>
              <a:gd name="T67" fmla="*/ 259935 h 107"/>
              <a:gd name="T68" fmla="*/ 313474 w 123"/>
              <a:gd name="T69" fmla="*/ 224194 h 107"/>
              <a:gd name="T70" fmla="*/ 313474 w 123"/>
              <a:gd name="T71" fmla="*/ 123469 h 107"/>
              <a:gd name="T72" fmla="*/ 365719 w 123"/>
              <a:gd name="T73" fmla="*/ 87728 h 107"/>
              <a:gd name="T74" fmla="*/ 375515 w 123"/>
              <a:gd name="T75" fmla="*/ 74731 h 107"/>
              <a:gd name="T76" fmla="*/ 365719 w 123"/>
              <a:gd name="T77" fmla="*/ 61735 h 107"/>
              <a:gd name="T78" fmla="*/ 202452 w 123"/>
              <a:gd name="T79" fmla="*/ 25993 h 107"/>
              <a:gd name="T80" fmla="*/ 199186 w 123"/>
              <a:gd name="T81" fmla="*/ 22744 h 107"/>
              <a:gd name="T82" fmla="*/ 199186 w 123"/>
              <a:gd name="T83" fmla="*/ 25993 h 107"/>
              <a:gd name="T84" fmla="*/ 35919 w 123"/>
              <a:gd name="T85" fmla="*/ 61735 h 107"/>
              <a:gd name="T86" fmla="*/ 26123 w 123"/>
              <a:gd name="T87" fmla="*/ 74731 h 107"/>
              <a:gd name="T88" fmla="*/ 35919 w 123"/>
              <a:gd name="T89" fmla="*/ 87728 h 107"/>
              <a:gd name="T90" fmla="*/ 199186 w 123"/>
              <a:gd name="T91" fmla="*/ 123469 h 107"/>
              <a:gd name="T92" fmla="*/ 199186 w 123"/>
              <a:gd name="T93" fmla="*/ 123469 h 107"/>
              <a:gd name="T94" fmla="*/ 202452 w 123"/>
              <a:gd name="T95" fmla="*/ 123469 h 107"/>
              <a:gd name="T96" fmla="*/ 365719 w 123"/>
              <a:gd name="T97" fmla="*/ 87728 h 107"/>
              <a:gd name="T98" fmla="*/ 365719 w 123"/>
              <a:gd name="T99" fmla="*/ 87728 h 107"/>
              <a:gd name="T100" fmla="*/ 365719 w 123"/>
              <a:gd name="T101" fmla="*/ 87728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rgbClr val="C00000"/>
          </a:solidFill>
          <a:ln>
            <a:noFill/>
          </a:ln>
          <a:extLst/>
        </p:spPr>
        <p:txBody>
          <a:bodyPr/>
          <a:lstStyle/>
          <a:p>
            <a:endParaRPr lang="en-US" sz="2400"/>
          </a:p>
        </p:txBody>
      </p:sp>
    </p:spTree>
    <p:extLst>
      <p:ext uri="{BB962C8B-B14F-4D97-AF65-F5344CB8AC3E}">
        <p14:creationId xmlns:p14="http://schemas.microsoft.com/office/powerpoint/2010/main" val="357873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1" y="1825625"/>
            <a:ext cx="7333033" cy="4351338"/>
          </a:xfrm>
        </p:spPr>
        <p:txBody>
          <a:bodyPr/>
          <a:lstStyle/>
          <a:p>
            <a:pPr marL="0" indent="0">
              <a:buNone/>
            </a:pPr>
            <a:r>
              <a:rPr lang="tr-TR" sz="2400" dirty="0" smtClean="0"/>
              <a:t>Sağlık Gözetimleri</a:t>
            </a:r>
            <a:endParaRPr lang="tr-TR" sz="2400" dirty="0"/>
          </a:p>
          <a:p>
            <a:pPr marL="0" indent="0">
              <a:buNone/>
            </a:pPr>
            <a:endParaRPr lang="tr-TR" sz="2400" b="1" dirty="0"/>
          </a:p>
          <a:p>
            <a:pPr marL="342900" indent="-342900" algn="just">
              <a:buFont typeface="Arial" panose="020B0604020202020204" pitchFamily="34" charset="0"/>
              <a:buChar char="•"/>
            </a:pPr>
            <a:r>
              <a:rPr lang="tr-TR" b="0" dirty="0" smtClean="0"/>
              <a:t>Sağlık gözetimlerinin yapılmaması </a:t>
            </a:r>
            <a:r>
              <a:rPr lang="tr-TR" sz="2400" b="0" dirty="0" smtClean="0"/>
              <a:t>/ zamanında yenilenmemesi</a:t>
            </a:r>
            <a:endParaRPr lang="tr-TR" b="0" dirty="0" smtClean="0"/>
          </a:p>
          <a:p>
            <a:pPr marL="342900" indent="-342900" algn="just">
              <a:buFont typeface="Arial" panose="020B0604020202020204" pitchFamily="34" charset="0"/>
              <a:buChar char="•"/>
            </a:pPr>
            <a:r>
              <a:rPr lang="tr-TR" b="0" dirty="0" smtClean="0"/>
              <a:t>Mesleki risklere yönelik olarak tetkiklerin eksik yapılması</a:t>
            </a:r>
          </a:p>
          <a:p>
            <a:pPr marL="342900" indent="-342900" algn="just">
              <a:buFont typeface="Arial" panose="020B0604020202020204" pitchFamily="34" charset="0"/>
              <a:buChar char="•"/>
            </a:pPr>
            <a:r>
              <a:rPr lang="tr-TR" b="0" dirty="0" smtClean="0"/>
              <a:t>Riskli sektörlerde çalışanların standart akciğer radyografilerinin </a:t>
            </a:r>
            <a:r>
              <a:rPr lang="tr-TR" b="0" dirty="0" err="1" smtClean="0"/>
              <a:t>pnömokonyoz</a:t>
            </a:r>
            <a:r>
              <a:rPr lang="tr-TR" b="0" dirty="0" smtClean="0"/>
              <a:t> teşhisine yönelik olarak okuyucuya gönderilmemesi </a:t>
            </a:r>
          </a:p>
          <a:p>
            <a:pPr marL="342900" indent="-342900">
              <a:buFont typeface="Arial" panose="020B0604020202020204" pitchFamily="34" charset="0"/>
              <a:buChar char="•"/>
            </a:pPr>
            <a:endParaRPr lang="tr-TR" b="0" dirty="0" smtClean="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71</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fontScale="90000"/>
          </a:bodyPr>
          <a:lstStyle/>
          <a:p>
            <a:r>
              <a:rPr lang="tr-TR" dirty="0" smtClean="0"/>
              <a:t>Sıklıkla </a:t>
            </a:r>
            <a:r>
              <a:rPr lang="tr-TR" dirty="0"/>
              <a:t>Karşılaşılan Mevzuata Aykırılıklar</a:t>
            </a:r>
          </a:p>
        </p:txBody>
      </p:sp>
      <p:sp>
        <p:nvSpPr>
          <p:cNvPr id="8" name="Freeform 26">
            <a:extLst>
              <a:ext uri="{FF2B5EF4-FFF2-40B4-BE49-F238E27FC236}">
                <a16:creationId xmlns:a16="http://schemas.microsoft.com/office/drawing/2014/main" id="{0B90DB9F-D0FC-4787-B60A-202C25D1BE73}"/>
              </a:ext>
            </a:extLst>
          </p:cNvPr>
          <p:cNvSpPr>
            <a:spLocks noChangeAspect="1" noEditPoints="1"/>
          </p:cNvSpPr>
          <p:nvPr/>
        </p:nvSpPr>
        <p:spPr bwMode="auto">
          <a:xfrm>
            <a:off x="9551153" y="3197028"/>
            <a:ext cx="1486110" cy="1605954"/>
          </a:xfrm>
          <a:custGeom>
            <a:avLst/>
            <a:gdLst>
              <a:gd name="T0" fmla="*/ 158861 w 57"/>
              <a:gd name="T1" fmla="*/ 212725 h 62"/>
              <a:gd name="T2" fmla="*/ 37989 w 57"/>
              <a:gd name="T3" fmla="*/ 212725 h 62"/>
              <a:gd name="T4" fmla="*/ 0 w 57"/>
              <a:gd name="T5" fmla="*/ 178415 h 62"/>
              <a:gd name="T6" fmla="*/ 41442 w 57"/>
              <a:gd name="T7" fmla="*/ 99500 h 62"/>
              <a:gd name="T8" fmla="*/ 37989 w 57"/>
              <a:gd name="T9" fmla="*/ 116656 h 62"/>
              <a:gd name="T10" fmla="*/ 37989 w 57"/>
              <a:gd name="T11" fmla="*/ 144104 h 62"/>
              <a:gd name="T12" fmla="*/ 20721 w 57"/>
              <a:gd name="T13" fmla="*/ 168121 h 62"/>
              <a:gd name="T14" fmla="*/ 44896 w 57"/>
              <a:gd name="T15" fmla="*/ 195570 h 62"/>
              <a:gd name="T16" fmla="*/ 72524 w 57"/>
              <a:gd name="T17" fmla="*/ 168121 h 62"/>
              <a:gd name="T18" fmla="*/ 55256 w 57"/>
              <a:gd name="T19" fmla="*/ 144104 h 62"/>
              <a:gd name="T20" fmla="*/ 55256 w 57"/>
              <a:gd name="T21" fmla="*/ 116656 h 62"/>
              <a:gd name="T22" fmla="*/ 58710 w 57"/>
              <a:gd name="T23" fmla="*/ 102931 h 62"/>
              <a:gd name="T24" fmla="*/ 100152 w 57"/>
              <a:gd name="T25" fmla="*/ 116656 h 62"/>
              <a:gd name="T26" fmla="*/ 141594 w 57"/>
              <a:gd name="T27" fmla="*/ 102931 h 62"/>
              <a:gd name="T28" fmla="*/ 145047 w 57"/>
              <a:gd name="T29" fmla="*/ 116656 h 62"/>
              <a:gd name="T30" fmla="*/ 145047 w 57"/>
              <a:gd name="T31" fmla="*/ 123518 h 62"/>
              <a:gd name="T32" fmla="*/ 107059 w 57"/>
              <a:gd name="T33" fmla="*/ 161259 h 62"/>
              <a:gd name="T34" fmla="*/ 107059 w 57"/>
              <a:gd name="T35" fmla="*/ 171552 h 62"/>
              <a:gd name="T36" fmla="*/ 103605 w 57"/>
              <a:gd name="T37" fmla="*/ 181846 h 62"/>
              <a:gd name="T38" fmla="*/ 117419 w 57"/>
              <a:gd name="T39" fmla="*/ 195570 h 62"/>
              <a:gd name="T40" fmla="*/ 131233 w 57"/>
              <a:gd name="T41" fmla="*/ 181846 h 62"/>
              <a:gd name="T42" fmla="*/ 124326 w 57"/>
              <a:gd name="T43" fmla="*/ 171552 h 62"/>
              <a:gd name="T44" fmla="*/ 124326 w 57"/>
              <a:gd name="T45" fmla="*/ 161259 h 62"/>
              <a:gd name="T46" fmla="*/ 145047 w 57"/>
              <a:gd name="T47" fmla="*/ 144104 h 62"/>
              <a:gd name="T48" fmla="*/ 162315 w 57"/>
              <a:gd name="T49" fmla="*/ 161259 h 62"/>
              <a:gd name="T50" fmla="*/ 162315 w 57"/>
              <a:gd name="T51" fmla="*/ 171552 h 62"/>
              <a:gd name="T52" fmla="*/ 155408 w 57"/>
              <a:gd name="T53" fmla="*/ 181846 h 62"/>
              <a:gd name="T54" fmla="*/ 169222 w 57"/>
              <a:gd name="T55" fmla="*/ 195570 h 62"/>
              <a:gd name="T56" fmla="*/ 183036 w 57"/>
              <a:gd name="T57" fmla="*/ 181846 h 62"/>
              <a:gd name="T58" fmla="*/ 179582 w 57"/>
              <a:gd name="T59" fmla="*/ 171552 h 62"/>
              <a:gd name="T60" fmla="*/ 179582 w 57"/>
              <a:gd name="T61" fmla="*/ 161259 h 62"/>
              <a:gd name="T62" fmla="*/ 162315 w 57"/>
              <a:gd name="T63" fmla="*/ 130380 h 62"/>
              <a:gd name="T64" fmla="*/ 158861 w 57"/>
              <a:gd name="T65" fmla="*/ 99500 h 62"/>
              <a:gd name="T66" fmla="*/ 196850 w 57"/>
              <a:gd name="T67" fmla="*/ 178415 h 62"/>
              <a:gd name="T68" fmla="*/ 158861 w 57"/>
              <a:gd name="T69" fmla="*/ 212725 h 62"/>
              <a:gd name="T70" fmla="*/ 44896 w 57"/>
              <a:gd name="T71" fmla="*/ 178415 h 62"/>
              <a:gd name="T72" fmla="*/ 37989 w 57"/>
              <a:gd name="T73" fmla="*/ 168121 h 62"/>
              <a:gd name="T74" fmla="*/ 44896 w 57"/>
              <a:gd name="T75" fmla="*/ 161259 h 62"/>
              <a:gd name="T76" fmla="*/ 55256 w 57"/>
              <a:gd name="T77" fmla="*/ 168121 h 62"/>
              <a:gd name="T78" fmla="*/ 44896 w 57"/>
              <a:gd name="T79" fmla="*/ 178415 h 62"/>
              <a:gd name="T80" fmla="*/ 100152 w 57"/>
              <a:gd name="T81" fmla="*/ 106363 h 62"/>
              <a:gd name="T82" fmla="*/ 44896 w 57"/>
              <a:gd name="T83" fmla="*/ 54897 h 62"/>
              <a:gd name="T84" fmla="*/ 100152 w 57"/>
              <a:gd name="T85" fmla="*/ 0 h 62"/>
              <a:gd name="T86" fmla="*/ 151954 w 57"/>
              <a:gd name="T87" fmla="*/ 54897 h 62"/>
              <a:gd name="T88" fmla="*/ 100152 w 57"/>
              <a:gd name="T89" fmla="*/ 106363 h 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 h="62">
                <a:moveTo>
                  <a:pt x="46" y="62"/>
                </a:moveTo>
                <a:cubicBezTo>
                  <a:pt x="11" y="62"/>
                  <a:pt x="11" y="62"/>
                  <a:pt x="11" y="62"/>
                </a:cubicBezTo>
                <a:cubicBezTo>
                  <a:pt x="5" y="62"/>
                  <a:pt x="0" y="58"/>
                  <a:pt x="0" y="52"/>
                </a:cubicBezTo>
                <a:cubicBezTo>
                  <a:pt x="0" y="44"/>
                  <a:pt x="2" y="31"/>
                  <a:pt x="12" y="29"/>
                </a:cubicBezTo>
                <a:cubicBezTo>
                  <a:pt x="11" y="31"/>
                  <a:pt x="11" y="32"/>
                  <a:pt x="11" y="34"/>
                </a:cubicBezTo>
                <a:cubicBezTo>
                  <a:pt x="11" y="42"/>
                  <a:pt x="11" y="42"/>
                  <a:pt x="11" y="42"/>
                </a:cubicBezTo>
                <a:cubicBezTo>
                  <a:pt x="8" y="43"/>
                  <a:pt x="6" y="46"/>
                  <a:pt x="6" y="49"/>
                </a:cubicBezTo>
                <a:cubicBezTo>
                  <a:pt x="6" y="54"/>
                  <a:pt x="9" y="57"/>
                  <a:pt x="13" y="57"/>
                </a:cubicBezTo>
                <a:cubicBezTo>
                  <a:pt x="18" y="57"/>
                  <a:pt x="21" y="54"/>
                  <a:pt x="21" y="49"/>
                </a:cubicBezTo>
                <a:cubicBezTo>
                  <a:pt x="21" y="46"/>
                  <a:pt x="19" y="43"/>
                  <a:pt x="16" y="42"/>
                </a:cubicBezTo>
                <a:cubicBezTo>
                  <a:pt x="16" y="34"/>
                  <a:pt x="16" y="34"/>
                  <a:pt x="16" y="34"/>
                </a:cubicBezTo>
                <a:cubicBezTo>
                  <a:pt x="16" y="33"/>
                  <a:pt x="16" y="31"/>
                  <a:pt x="17" y="30"/>
                </a:cubicBezTo>
                <a:cubicBezTo>
                  <a:pt x="20" y="33"/>
                  <a:pt x="24" y="34"/>
                  <a:pt x="29" y="34"/>
                </a:cubicBezTo>
                <a:cubicBezTo>
                  <a:pt x="33" y="34"/>
                  <a:pt x="37" y="33"/>
                  <a:pt x="41" y="30"/>
                </a:cubicBezTo>
                <a:cubicBezTo>
                  <a:pt x="41" y="31"/>
                  <a:pt x="42" y="33"/>
                  <a:pt x="42" y="34"/>
                </a:cubicBezTo>
                <a:cubicBezTo>
                  <a:pt x="42" y="36"/>
                  <a:pt x="42" y="36"/>
                  <a:pt x="42" y="36"/>
                </a:cubicBezTo>
                <a:cubicBezTo>
                  <a:pt x="36" y="36"/>
                  <a:pt x="31" y="41"/>
                  <a:pt x="31" y="47"/>
                </a:cubicBezTo>
                <a:cubicBezTo>
                  <a:pt x="31" y="50"/>
                  <a:pt x="31" y="50"/>
                  <a:pt x="31" y="50"/>
                </a:cubicBezTo>
                <a:cubicBezTo>
                  <a:pt x="31" y="51"/>
                  <a:pt x="30" y="52"/>
                  <a:pt x="30" y="53"/>
                </a:cubicBezTo>
                <a:cubicBezTo>
                  <a:pt x="30" y="55"/>
                  <a:pt x="32" y="57"/>
                  <a:pt x="34" y="57"/>
                </a:cubicBezTo>
                <a:cubicBezTo>
                  <a:pt x="36" y="57"/>
                  <a:pt x="38" y="55"/>
                  <a:pt x="38" y="53"/>
                </a:cubicBezTo>
                <a:cubicBezTo>
                  <a:pt x="38" y="52"/>
                  <a:pt x="37" y="51"/>
                  <a:pt x="36" y="50"/>
                </a:cubicBezTo>
                <a:cubicBezTo>
                  <a:pt x="36" y="47"/>
                  <a:pt x="36" y="47"/>
                  <a:pt x="36" y="47"/>
                </a:cubicBezTo>
                <a:cubicBezTo>
                  <a:pt x="36" y="44"/>
                  <a:pt x="39" y="42"/>
                  <a:pt x="42" y="42"/>
                </a:cubicBezTo>
                <a:cubicBezTo>
                  <a:pt x="44" y="42"/>
                  <a:pt x="47" y="44"/>
                  <a:pt x="47" y="47"/>
                </a:cubicBezTo>
                <a:cubicBezTo>
                  <a:pt x="47" y="50"/>
                  <a:pt x="47" y="50"/>
                  <a:pt x="47" y="50"/>
                </a:cubicBezTo>
                <a:cubicBezTo>
                  <a:pt x="46" y="51"/>
                  <a:pt x="45" y="52"/>
                  <a:pt x="45" y="53"/>
                </a:cubicBezTo>
                <a:cubicBezTo>
                  <a:pt x="45" y="55"/>
                  <a:pt x="47" y="57"/>
                  <a:pt x="49" y="57"/>
                </a:cubicBezTo>
                <a:cubicBezTo>
                  <a:pt x="51" y="57"/>
                  <a:pt x="53" y="55"/>
                  <a:pt x="53" y="53"/>
                </a:cubicBezTo>
                <a:cubicBezTo>
                  <a:pt x="53" y="52"/>
                  <a:pt x="53" y="51"/>
                  <a:pt x="52" y="50"/>
                </a:cubicBezTo>
                <a:cubicBezTo>
                  <a:pt x="52" y="47"/>
                  <a:pt x="52" y="47"/>
                  <a:pt x="52" y="47"/>
                </a:cubicBezTo>
                <a:cubicBezTo>
                  <a:pt x="52" y="43"/>
                  <a:pt x="50" y="40"/>
                  <a:pt x="47" y="38"/>
                </a:cubicBezTo>
                <a:cubicBezTo>
                  <a:pt x="47" y="35"/>
                  <a:pt x="47" y="32"/>
                  <a:pt x="46" y="29"/>
                </a:cubicBezTo>
                <a:cubicBezTo>
                  <a:pt x="55" y="31"/>
                  <a:pt x="57" y="44"/>
                  <a:pt x="57" y="52"/>
                </a:cubicBezTo>
                <a:cubicBezTo>
                  <a:pt x="57" y="58"/>
                  <a:pt x="53" y="62"/>
                  <a:pt x="46" y="62"/>
                </a:cubicBezTo>
                <a:close/>
                <a:moveTo>
                  <a:pt x="13" y="52"/>
                </a:moveTo>
                <a:cubicBezTo>
                  <a:pt x="12" y="52"/>
                  <a:pt x="11" y="51"/>
                  <a:pt x="11" y="49"/>
                </a:cubicBezTo>
                <a:cubicBezTo>
                  <a:pt x="11" y="48"/>
                  <a:pt x="12" y="47"/>
                  <a:pt x="13" y="47"/>
                </a:cubicBezTo>
                <a:cubicBezTo>
                  <a:pt x="15" y="47"/>
                  <a:pt x="16" y="48"/>
                  <a:pt x="16" y="49"/>
                </a:cubicBezTo>
                <a:cubicBezTo>
                  <a:pt x="16" y="51"/>
                  <a:pt x="15" y="52"/>
                  <a:pt x="13" y="52"/>
                </a:cubicBezTo>
                <a:close/>
                <a:moveTo>
                  <a:pt x="29" y="31"/>
                </a:moveTo>
                <a:cubicBezTo>
                  <a:pt x="20" y="31"/>
                  <a:pt x="13" y="24"/>
                  <a:pt x="13" y="16"/>
                </a:cubicBezTo>
                <a:cubicBezTo>
                  <a:pt x="13" y="7"/>
                  <a:pt x="20" y="0"/>
                  <a:pt x="29" y="0"/>
                </a:cubicBezTo>
                <a:cubicBezTo>
                  <a:pt x="37" y="0"/>
                  <a:pt x="44" y="7"/>
                  <a:pt x="44" y="16"/>
                </a:cubicBezTo>
                <a:cubicBezTo>
                  <a:pt x="44" y="24"/>
                  <a:pt x="37" y="31"/>
                  <a:pt x="29" y="31"/>
                </a:cubicBezTo>
                <a:close/>
              </a:path>
            </a:pathLst>
          </a:custGeom>
          <a:solidFill>
            <a:srgbClr val="C00000"/>
          </a:solidFill>
          <a:ln>
            <a:noFill/>
          </a:ln>
          <a:extLst/>
        </p:spPr>
        <p:txBody>
          <a:bodyPr/>
          <a:lstStyle/>
          <a:p>
            <a:endParaRPr lang="en-US" sz="2400"/>
          </a:p>
        </p:txBody>
      </p:sp>
    </p:spTree>
    <p:extLst>
      <p:ext uri="{BB962C8B-B14F-4D97-AF65-F5344CB8AC3E}">
        <p14:creationId xmlns:p14="http://schemas.microsoft.com/office/powerpoint/2010/main" val="36450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9082" y="2677001"/>
            <a:ext cx="8396416" cy="973996"/>
          </a:xfrm>
        </p:spPr>
        <p:txBody>
          <a:bodyPr>
            <a:normAutofit fontScale="90000"/>
          </a:bodyPr>
          <a:lstStyle/>
          <a:p>
            <a:r>
              <a:rPr lang="tr-TR" dirty="0"/>
              <a:t>İşyerlerinde Acil Durumlar Hakkında </a:t>
            </a:r>
            <a:r>
              <a:rPr lang="tr-TR" dirty="0" smtClean="0"/>
              <a:t>Yönetmelik’te 2021 Yılında Yapılan Değişiklikler</a:t>
            </a:r>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72</a:t>
            </a:fld>
            <a:endParaRPr lang="tr-TR"/>
          </a:p>
        </p:txBody>
      </p:sp>
      <p:grpSp>
        <p:nvGrpSpPr>
          <p:cNvPr id="14" name="Group 110">
            <a:extLst>
              <a:ext uri="{FF2B5EF4-FFF2-40B4-BE49-F238E27FC236}">
                <a16:creationId xmlns:a16="http://schemas.microsoft.com/office/drawing/2014/main" id="{54AC873B-BFF7-4EF2-B916-D0ECE176787A}"/>
              </a:ext>
            </a:extLst>
          </p:cNvPr>
          <p:cNvGrpSpPr>
            <a:grpSpLocks noChangeAspect="1"/>
          </p:cNvGrpSpPr>
          <p:nvPr/>
        </p:nvGrpSpPr>
        <p:grpSpPr>
          <a:xfrm>
            <a:off x="5582661" y="4207497"/>
            <a:ext cx="989258" cy="994757"/>
            <a:chOff x="2025650" y="1920875"/>
            <a:chExt cx="285751" cy="287338"/>
          </a:xfrm>
          <a:solidFill>
            <a:srgbClr val="C00000"/>
          </a:solidFill>
        </p:grpSpPr>
        <p:sp>
          <p:nvSpPr>
            <p:cNvPr id="15" name="Freeform 703">
              <a:extLst>
                <a:ext uri="{FF2B5EF4-FFF2-40B4-BE49-F238E27FC236}">
                  <a16:creationId xmlns:a16="http://schemas.microsoft.com/office/drawing/2014/main" id="{37BE12C0-6A0A-483B-BCF1-C9425A8D9E9A}"/>
                </a:ext>
              </a:extLst>
            </p:cNvPr>
            <p:cNvSpPr>
              <a:spLocks noEditPoints="1"/>
            </p:cNvSpPr>
            <p:nvPr/>
          </p:nvSpPr>
          <p:spPr bwMode="auto">
            <a:xfrm>
              <a:off x="2025650" y="1920875"/>
              <a:ext cx="222250" cy="287338"/>
            </a:xfrm>
            <a:custGeom>
              <a:avLst/>
              <a:gdLst>
                <a:gd name="T0" fmla="*/ 123 w 702"/>
                <a:gd name="T1" fmla="*/ 144 h 904"/>
                <a:gd name="T2" fmla="*/ 125 w 702"/>
                <a:gd name="T3" fmla="*/ 125 h 904"/>
                <a:gd name="T4" fmla="*/ 532 w 702"/>
                <a:gd name="T5" fmla="*/ 122 h 904"/>
                <a:gd name="T6" fmla="*/ 542 w 702"/>
                <a:gd name="T7" fmla="*/ 139 h 904"/>
                <a:gd name="T8" fmla="*/ 527 w 702"/>
                <a:gd name="T9" fmla="*/ 151 h 904"/>
                <a:gd name="T10" fmla="*/ 424 w 702"/>
                <a:gd name="T11" fmla="*/ 294 h 904"/>
                <a:gd name="T12" fmla="*/ 426 w 702"/>
                <a:gd name="T13" fmla="*/ 276 h 904"/>
                <a:gd name="T14" fmla="*/ 532 w 702"/>
                <a:gd name="T15" fmla="*/ 272 h 904"/>
                <a:gd name="T16" fmla="*/ 542 w 702"/>
                <a:gd name="T17" fmla="*/ 289 h 904"/>
                <a:gd name="T18" fmla="*/ 527 w 702"/>
                <a:gd name="T19" fmla="*/ 301 h 904"/>
                <a:gd name="T20" fmla="*/ 394 w 702"/>
                <a:gd name="T21" fmla="*/ 354 h 904"/>
                <a:gd name="T22" fmla="*/ 396 w 702"/>
                <a:gd name="T23" fmla="*/ 336 h 904"/>
                <a:gd name="T24" fmla="*/ 532 w 702"/>
                <a:gd name="T25" fmla="*/ 333 h 904"/>
                <a:gd name="T26" fmla="*/ 542 w 702"/>
                <a:gd name="T27" fmla="*/ 349 h 904"/>
                <a:gd name="T28" fmla="*/ 527 w 702"/>
                <a:gd name="T29" fmla="*/ 362 h 904"/>
                <a:gd name="T30" fmla="*/ 394 w 702"/>
                <a:gd name="T31" fmla="*/ 416 h 904"/>
                <a:gd name="T32" fmla="*/ 396 w 702"/>
                <a:gd name="T33" fmla="*/ 396 h 904"/>
                <a:gd name="T34" fmla="*/ 532 w 702"/>
                <a:gd name="T35" fmla="*/ 393 h 904"/>
                <a:gd name="T36" fmla="*/ 542 w 702"/>
                <a:gd name="T37" fmla="*/ 410 h 904"/>
                <a:gd name="T38" fmla="*/ 527 w 702"/>
                <a:gd name="T39" fmla="*/ 422 h 904"/>
                <a:gd name="T40" fmla="*/ 394 w 702"/>
                <a:gd name="T41" fmla="*/ 476 h 904"/>
                <a:gd name="T42" fmla="*/ 396 w 702"/>
                <a:gd name="T43" fmla="*/ 456 h 904"/>
                <a:gd name="T44" fmla="*/ 532 w 702"/>
                <a:gd name="T45" fmla="*/ 453 h 904"/>
                <a:gd name="T46" fmla="*/ 542 w 702"/>
                <a:gd name="T47" fmla="*/ 470 h 904"/>
                <a:gd name="T48" fmla="*/ 527 w 702"/>
                <a:gd name="T49" fmla="*/ 482 h 904"/>
                <a:gd name="T50" fmla="*/ 125 w 702"/>
                <a:gd name="T51" fmla="*/ 538 h 904"/>
                <a:gd name="T52" fmla="*/ 123 w 702"/>
                <a:gd name="T53" fmla="*/ 519 h 904"/>
                <a:gd name="T54" fmla="*/ 530 w 702"/>
                <a:gd name="T55" fmla="*/ 512 h 904"/>
                <a:gd name="T56" fmla="*/ 542 w 702"/>
                <a:gd name="T57" fmla="*/ 527 h 904"/>
                <a:gd name="T58" fmla="*/ 530 w 702"/>
                <a:gd name="T59" fmla="*/ 542 h 904"/>
                <a:gd name="T60" fmla="*/ 125 w 702"/>
                <a:gd name="T61" fmla="*/ 598 h 904"/>
                <a:gd name="T62" fmla="*/ 123 w 702"/>
                <a:gd name="T63" fmla="*/ 579 h 904"/>
                <a:gd name="T64" fmla="*/ 530 w 702"/>
                <a:gd name="T65" fmla="*/ 572 h 904"/>
                <a:gd name="T66" fmla="*/ 542 w 702"/>
                <a:gd name="T67" fmla="*/ 587 h 904"/>
                <a:gd name="T68" fmla="*/ 530 w 702"/>
                <a:gd name="T69" fmla="*/ 602 h 904"/>
                <a:gd name="T70" fmla="*/ 125 w 702"/>
                <a:gd name="T71" fmla="*/ 658 h 904"/>
                <a:gd name="T72" fmla="*/ 123 w 702"/>
                <a:gd name="T73" fmla="*/ 639 h 904"/>
                <a:gd name="T74" fmla="*/ 530 w 702"/>
                <a:gd name="T75" fmla="*/ 633 h 904"/>
                <a:gd name="T76" fmla="*/ 542 w 702"/>
                <a:gd name="T77" fmla="*/ 647 h 904"/>
                <a:gd name="T78" fmla="*/ 530 w 702"/>
                <a:gd name="T79" fmla="*/ 662 h 904"/>
                <a:gd name="T80" fmla="*/ 125 w 702"/>
                <a:gd name="T81" fmla="*/ 718 h 904"/>
                <a:gd name="T82" fmla="*/ 123 w 702"/>
                <a:gd name="T83" fmla="*/ 700 h 904"/>
                <a:gd name="T84" fmla="*/ 530 w 702"/>
                <a:gd name="T85" fmla="*/ 693 h 904"/>
                <a:gd name="T86" fmla="*/ 542 w 702"/>
                <a:gd name="T87" fmla="*/ 707 h 904"/>
                <a:gd name="T88" fmla="*/ 530 w 702"/>
                <a:gd name="T89" fmla="*/ 722 h 904"/>
                <a:gd name="T90" fmla="*/ 127 w 702"/>
                <a:gd name="T91" fmla="*/ 214 h 904"/>
                <a:gd name="T92" fmla="*/ 354 w 702"/>
                <a:gd name="T93" fmla="*/ 214 h 904"/>
                <a:gd name="T94" fmla="*/ 361 w 702"/>
                <a:gd name="T95" fmla="*/ 470 h 904"/>
                <a:gd name="T96" fmla="*/ 346 w 702"/>
                <a:gd name="T97" fmla="*/ 482 h 904"/>
                <a:gd name="T98" fmla="*/ 122 w 702"/>
                <a:gd name="T99" fmla="*/ 472 h 904"/>
                <a:gd name="T100" fmla="*/ 15 w 702"/>
                <a:gd name="T101" fmla="*/ 0 h 904"/>
                <a:gd name="T102" fmla="*/ 0 w 702"/>
                <a:gd name="T103" fmla="*/ 12 h 904"/>
                <a:gd name="T104" fmla="*/ 14 w 702"/>
                <a:gd name="T105" fmla="*/ 836 h 904"/>
                <a:gd name="T106" fmla="*/ 79 w 702"/>
                <a:gd name="T107" fmla="*/ 894 h 904"/>
                <a:gd name="T108" fmla="*/ 681 w 702"/>
                <a:gd name="T109" fmla="*/ 882 h 904"/>
                <a:gd name="T110" fmla="*/ 650 w 702"/>
                <a:gd name="T111" fmla="*/ 80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904">
                  <a:moveTo>
                    <a:pt x="527" y="151"/>
                  </a:moveTo>
                  <a:lnTo>
                    <a:pt x="135" y="151"/>
                  </a:lnTo>
                  <a:lnTo>
                    <a:pt x="132" y="151"/>
                  </a:lnTo>
                  <a:lnTo>
                    <a:pt x="130" y="150"/>
                  </a:lnTo>
                  <a:lnTo>
                    <a:pt x="127" y="148"/>
                  </a:lnTo>
                  <a:lnTo>
                    <a:pt x="125" y="146"/>
                  </a:lnTo>
                  <a:lnTo>
                    <a:pt x="123" y="144"/>
                  </a:lnTo>
                  <a:lnTo>
                    <a:pt x="122" y="142"/>
                  </a:lnTo>
                  <a:lnTo>
                    <a:pt x="120" y="139"/>
                  </a:lnTo>
                  <a:lnTo>
                    <a:pt x="120" y="136"/>
                  </a:lnTo>
                  <a:lnTo>
                    <a:pt x="120" y="132"/>
                  </a:lnTo>
                  <a:lnTo>
                    <a:pt x="122" y="130"/>
                  </a:lnTo>
                  <a:lnTo>
                    <a:pt x="123" y="127"/>
                  </a:lnTo>
                  <a:lnTo>
                    <a:pt x="125" y="125"/>
                  </a:lnTo>
                  <a:lnTo>
                    <a:pt x="127" y="123"/>
                  </a:lnTo>
                  <a:lnTo>
                    <a:pt x="129" y="122"/>
                  </a:lnTo>
                  <a:lnTo>
                    <a:pt x="132" y="121"/>
                  </a:lnTo>
                  <a:lnTo>
                    <a:pt x="135" y="121"/>
                  </a:lnTo>
                  <a:lnTo>
                    <a:pt x="527" y="121"/>
                  </a:lnTo>
                  <a:lnTo>
                    <a:pt x="530" y="121"/>
                  </a:lnTo>
                  <a:lnTo>
                    <a:pt x="532" y="122"/>
                  </a:lnTo>
                  <a:lnTo>
                    <a:pt x="536" y="123"/>
                  </a:lnTo>
                  <a:lnTo>
                    <a:pt x="538" y="125"/>
                  </a:lnTo>
                  <a:lnTo>
                    <a:pt x="539" y="127"/>
                  </a:lnTo>
                  <a:lnTo>
                    <a:pt x="541" y="130"/>
                  </a:lnTo>
                  <a:lnTo>
                    <a:pt x="542" y="132"/>
                  </a:lnTo>
                  <a:lnTo>
                    <a:pt x="542" y="136"/>
                  </a:lnTo>
                  <a:lnTo>
                    <a:pt x="542" y="139"/>
                  </a:lnTo>
                  <a:lnTo>
                    <a:pt x="541" y="142"/>
                  </a:lnTo>
                  <a:lnTo>
                    <a:pt x="539" y="144"/>
                  </a:lnTo>
                  <a:lnTo>
                    <a:pt x="538" y="146"/>
                  </a:lnTo>
                  <a:lnTo>
                    <a:pt x="536" y="148"/>
                  </a:lnTo>
                  <a:lnTo>
                    <a:pt x="532" y="150"/>
                  </a:lnTo>
                  <a:lnTo>
                    <a:pt x="530" y="151"/>
                  </a:lnTo>
                  <a:lnTo>
                    <a:pt x="527" y="151"/>
                  </a:lnTo>
                  <a:close/>
                  <a:moveTo>
                    <a:pt x="527" y="301"/>
                  </a:moveTo>
                  <a:lnTo>
                    <a:pt x="437" y="301"/>
                  </a:lnTo>
                  <a:lnTo>
                    <a:pt x="434" y="301"/>
                  </a:lnTo>
                  <a:lnTo>
                    <a:pt x="430" y="300"/>
                  </a:lnTo>
                  <a:lnTo>
                    <a:pt x="428" y="299"/>
                  </a:lnTo>
                  <a:lnTo>
                    <a:pt x="426" y="296"/>
                  </a:lnTo>
                  <a:lnTo>
                    <a:pt x="424" y="294"/>
                  </a:lnTo>
                  <a:lnTo>
                    <a:pt x="423" y="292"/>
                  </a:lnTo>
                  <a:lnTo>
                    <a:pt x="422" y="289"/>
                  </a:lnTo>
                  <a:lnTo>
                    <a:pt x="422" y="286"/>
                  </a:lnTo>
                  <a:lnTo>
                    <a:pt x="422" y="284"/>
                  </a:lnTo>
                  <a:lnTo>
                    <a:pt x="423" y="280"/>
                  </a:lnTo>
                  <a:lnTo>
                    <a:pt x="424" y="278"/>
                  </a:lnTo>
                  <a:lnTo>
                    <a:pt x="426" y="276"/>
                  </a:lnTo>
                  <a:lnTo>
                    <a:pt x="428" y="274"/>
                  </a:lnTo>
                  <a:lnTo>
                    <a:pt x="430" y="273"/>
                  </a:lnTo>
                  <a:lnTo>
                    <a:pt x="434" y="272"/>
                  </a:lnTo>
                  <a:lnTo>
                    <a:pt x="437" y="271"/>
                  </a:lnTo>
                  <a:lnTo>
                    <a:pt x="527" y="271"/>
                  </a:lnTo>
                  <a:lnTo>
                    <a:pt x="530" y="272"/>
                  </a:lnTo>
                  <a:lnTo>
                    <a:pt x="532" y="272"/>
                  </a:lnTo>
                  <a:lnTo>
                    <a:pt x="536" y="274"/>
                  </a:lnTo>
                  <a:lnTo>
                    <a:pt x="538" y="276"/>
                  </a:lnTo>
                  <a:lnTo>
                    <a:pt x="539" y="278"/>
                  </a:lnTo>
                  <a:lnTo>
                    <a:pt x="541" y="280"/>
                  </a:lnTo>
                  <a:lnTo>
                    <a:pt x="542" y="284"/>
                  </a:lnTo>
                  <a:lnTo>
                    <a:pt x="542" y="286"/>
                  </a:lnTo>
                  <a:lnTo>
                    <a:pt x="542" y="289"/>
                  </a:lnTo>
                  <a:lnTo>
                    <a:pt x="541" y="292"/>
                  </a:lnTo>
                  <a:lnTo>
                    <a:pt x="539" y="294"/>
                  </a:lnTo>
                  <a:lnTo>
                    <a:pt x="538" y="296"/>
                  </a:lnTo>
                  <a:lnTo>
                    <a:pt x="536" y="299"/>
                  </a:lnTo>
                  <a:lnTo>
                    <a:pt x="532" y="300"/>
                  </a:lnTo>
                  <a:lnTo>
                    <a:pt x="530" y="301"/>
                  </a:lnTo>
                  <a:lnTo>
                    <a:pt x="527" y="301"/>
                  </a:lnTo>
                  <a:close/>
                  <a:moveTo>
                    <a:pt x="527" y="362"/>
                  </a:moveTo>
                  <a:lnTo>
                    <a:pt x="407" y="362"/>
                  </a:lnTo>
                  <a:lnTo>
                    <a:pt x="404" y="361"/>
                  </a:lnTo>
                  <a:lnTo>
                    <a:pt x="400" y="361"/>
                  </a:lnTo>
                  <a:lnTo>
                    <a:pt x="398" y="359"/>
                  </a:lnTo>
                  <a:lnTo>
                    <a:pt x="396" y="357"/>
                  </a:lnTo>
                  <a:lnTo>
                    <a:pt x="394" y="354"/>
                  </a:lnTo>
                  <a:lnTo>
                    <a:pt x="393" y="352"/>
                  </a:lnTo>
                  <a:lnTo>
                    <a:pt x="392" y="349"/>
                  </a:lnTo>
                  <a:lnTo>
                    <a:pt x="392" y="347"/>
                  </a:lnTo>
                  <a:lnTo>
                    <a:pt x="392" y="344"/>
                  </a:lnTo>
                  <a:lnTo>
                    <a:pt x="393" y="340"/>
                  </a:lnTo>
                  <a:lnTo>
                    <a:pt x="394" y="338"/>
                  </a:lnTo>
                  <a:lnTo>
                    <a:pt x="396" y="336"/>
                  </a:lnTo>
                  <a:lnTo>
                    <a:pt x="398" y="334"/>
                  </a:lnTo>
                  <a:lnTo>
                    <a:pt x="400" y="333"/>
                  </a:lnTo>
                  <a:lnTo>
                    <a:pt x="404" y="332"/>
                  </a:lnTo>
                  <a:lnTo>
                    <a:pt x="407" y="332"/>
                  </a:lnTo>
                  <a:lnTo>
                    <a:pt x="527" y="332"/>
                  </a:lnTo>
                  <a:lnTo>
                    <a:pt x="530" y="332"/>
                  </a:lnTo>
                  <a:lnTo>
                    <a:pt x="532" y="333"/>
                  </a:lnTo>
                  <a:lnTo>
                    <a:pt x="536" y="334"/>
                  </a:lnTo>
                  <a:lnTo>
                    <a:pt x="538" y="336"/>
                  </a:lnTo>
                  <a:lnTo>
                    <a:pt x="539" y="338"/>
                  </a:lnTo>
                  <a:lnTo>
                    <a:pt x="541" y="340"/>
                  </a:lnTo>
                  <a:lnTo>
                    <a:pt x="542" y="344"/>
                  </a:lnTo>
                  <a:lnTo>
                    <a:pt x="542" y="347"/>
                  </a:lnTo>
                  <a:lnTo>
                    <a:pt x="542" y="349"/>
                  </a:lnTo>
                  <a:lnTo>
                    <a:pt x="541" y="352"/>
                  </a:lnTo>
                  <a:lnTo>
                    <a:pt x="539" y="354"/>
                  </a:lnTo>
                  <a:lnTo>
                    <a:pt x="538" y="357"/>
                  </a:lnTo>
                  <a:lnTo>
                    <a:pt x="536" y="359"/>
                  </a:lnTo>
                  <a:lnTo>
                    <a:pt x="532" y="361"/>
                  </a:lnTo>
                  <a:lnTo>
                    <a:pt x="530" y="361"/>
                  </a:lnTo>
                  <a:lnTo>
                    <a:pt x="527" y="362"/>
                  </a:lnTo>
                  <a:close/>
                  <a:moveTo>
                    <a:pt x="527" y="422"/>
                  </a:moveTo>
                  <a:lnTo>
                    <a:pt x="407" y="422"/>
                  </a:lnTo>
                  <a:lnTo>
                    <a:pt x="404" y="421"/>
                  </a:lnTo>
                  <a:lnTo>
                    <a:pt x="400" y="421"/>
                  </a:lnTo>
                  <a:lnTo>
                    <a:pt x="398" y="419"/>
                  </a:lnTo>
                  <a:lnTo>
                    <a:pt x="396" y="418"/>
                  </a:lnTo>
                  <a:lnTo>
                    <a:pt x="394" y="416"/>
                  </a:lnTo>
                  <a:lnTo>
                    <a:pt x="393" y="412"/>
                  </a:lnTo>
                  <a:lnTo>
                    <a:pt x="392" y="410"/>
                  </a:lnTo>
                  <a:lnTo>
                    <a:pt x="392" y="407"/>
                  </a:lnTo>
                  <a:lnTo>
                    <a:pt x="392" y="404"/>
                  </a:lnTo>
                  <a:lnTo>
                    <a:pt x="393" y="401"/>
                  </a:lnTo>
                  <a:lnTo>
                    <a:pt x="394" y="398"/>
                  </a:lnTo>
                  <a:lnTo>
                    <a:pt x="396" y="396"/>
                  </a:lnTo>
                  <a:lnTo>
                    <a:pt x="398" y="394"/>
                  </a:lnTo>
                  <a:lnTo>
                    <a:pt x="400" y="393"/>
                  </a:lnTo>
                  <a:lnTo>
                    <a:pt x="404" y="392"/>
                  </a:lnTo>
                  <a:lnTo>
                    <a:pt x="407" y="392"/>
                  </a:lnTo>
                  <a:lnTo>
                    <a:pt x="527" y="392"/>
                  </a:lnTo>
                  <a:lnTo>
                    <a:pt x="530" y="392"/>
                  </a:lnTo>
                  <a:lnTo>
                    <a:pt x="532" y="393"/>
                  </a:lnTo>
                  <a:lnTo>
                    <a:pt x="536" y="394"/>
                  </a:lnTo>
                  <a:lnTo>
                    <a:pt x="538" y="396"/>
                  </a:lnTo>
                  <a:lnTo>
                    <a:pt x="539" y="398"/>
                  </a:lnTo>
                  <a:lnTo>
                    <a:pt x="541" y="401"/>
                  </a:lnTo>
                  <a:lnTo>
                    <a:pt x="542" y="404"/>
                  </a:lnTo>
                  <a:lnTo>
                    <a:pt x="542" y="407"/>
                  </a:lnTo>
                  <a:lnTo>
                    <a:pt x="542" y="410"/>
                  </a:lnTo>
                  <a:lnTo>
                    <a:pt x="541" y="412"/>
                  </a:lnTo>
                  <a:lnTo>
                    <a:pt x="539" y="416"/>
                  </a:lnTo>
                  <a:lnTo>
                    <a:pt x="538" y="418"/>
                  </a:lnTo>
                  <a:lnTo>
                    <a:pt x="536" y="419"/>
                  </a:lnTo>
                  <a:lnTo>
                    <a:pt x="532" y="421"/>
                  </a:lnTo>
                  <a:lnTo>
                    <a:pt x="530" y="421"/>
                  </a:lnTo>
                  <a:lnTo>
                    <a:pt x="527" y="422"/>
                  </a:lnTo>
                  <a:close/>
                  <a:moveTo>
                    <a:pt x="527" y="482"/>
                  </a:moveTo>
                  <a:lnTo>
                    <a:pt x="407" y="482"/>
                  </a:lnTo>
                  <a:lnTo>
                    <a:pt x="404" y="482"/>
                  </a:lnTo>
                  <a:lnTo>
                    <a:pt x="400" y="481"/>
                  </a:lnTo>
                  <a:lnTo>
                    <a:pt x="398" y="479"/>
                  </a:lnTo>
                  <a:lnTo>
                    <a:pt x="396" y="478"/>
                  </a:lnTo>
                  <a:lnTo>
                    <a:pt x="394" y="476"/>
                  </a:lnTo>
                  <a:lnTo>
                    <a:pt x="393" y="472"/>
                  </a:lnTo>
                  <a:lnTo>
                    <a:pt x="392" y="470"/>
                  </a:lnTo>
                  <a:lnTo>
                    <a:pt x="392" y="467"/>
                  </a:lnTo>
                  <a:lnTo>
                    <a:pt x="392" y="464"/>
                  </a:lnTo>
                  <a:lnTo>
                    <a:pt x="393" y="461"/>
                  </a:lnTo>
                  <a:lnTo>
                    <a:pt x="394" y="458"/>
                  </a:lnTo>
                  <a:lnTo>
                    <a:pt x="396" y="456"/>
                  </a:lnTo>
                  <a:lnTo>
                    <a:pt x="398" y="454"/>
                  </a:lnTo>
                  <a:lnTo>
                    <a:pt x="400" y="453"/>
                  </a:lnTo>
                  <a:lnTo>
                    <a:pt x="404" y="452"/>
                  </a:lnTo>
                  <a:lnTo>
                    <a:pt x="407" y="452"/>
                  </a:lnTo>
                  <a:lnTo>
                    <a:pt x="527" y="452"/>
                  </a:lnTo>
                  <a:lnTo>
                    <a:pt x="530" y="452"/>
                  </a:lnTo>
                  <a:lnTo>
                    <a:pt x="532" y="453"/>
                  </a:lnTo>
                  <a:lnTo>
                    <a:pt x="536" y="454"/>
                  </a:lnTo>
                  <a:lnTo>
                    <a:pt x="538" y="456"/>
                  </a:lnTo>
                  <a:lnTo>
                    <a:pt x="539" y="458"/>
                  </a:lnTo>
                  <a:lnTo>
                    <a:pt x="541" y="461"/>
                  </a:lnTo>
                  <a:lnTo>
                    <a:pt x="542" y="464"/>
                  </a:lnTo>
                  <a:lnTo>
                    <a:pt x="542" y="467"/>
                  </a:lnTo>
                  <a:lnTo>
                    <a:pt x="542" y="470"/>
                  </a:lnTo>
                  <a:lnTo>
                    <a:pt x="541" y="472"/>
                  </a:lnTo>
                  <a:lnTo>
                    <a:pt x="539" y="476"/>
                  </a:lnTo>
                  <a:lnTo>
                    <a:pt x="538" y="478"/>
                  </a:lnTo>
                  <a:lnTo>
                    <a:pt x="536" y="479"/>
                  </a:lnTo>
                  <a:lnTo>
                    <a:pt x="532" y="481"/>
                  </a:lnTo>
                  <a:lnTo>
                    <a:pt x="530" y="482"/>
                  </a:lnTo>
                  <a:lnTo>
                    <a:pt x="527" y="482"/>
                  </a:lnTo>
                  <a:lnTo>
                    <a:pt x="527" y="482"/>
                  </a:lnTo>
                  <a:close/>
                  <a:moveTo>
                    <a:pt x="527" y="542"/>
                  </a:moveTo>
                  <a:lnTo>
                    <a:pt x="135" y="542"/>
                  </a:lnTo>
                  <a:lnTo>
                    <a:pt x="132" y="542"/>
                  </a:lnTo>
                  <a:lnTo>
                    <a:pt x="130" y="541"/>
                  </a:lnTo>
                  <a:lnTo>
                    <a:pt x="127" y="540"/>
                  </a:lnTo>
                  <a:lnTo>
                    <a:pt x="125" y="538"/>
                  </a:lnTo>
                  <a:lnTo>
                    <a:pt x="123" y="536"/>
                  </a:lnTo>
                  <a:lnTo>
                    <a:pt x="122" y="532"/>
                  </a:lnTo>
                  <a:lnTo>
                    <a:pt x="120" y="530"/>
                  </a:lnTo>
                  <a:lnTo>
                    <a:pt x="120" y="527"/>
                  </a:lnTo>
                  <a:lnTo>
                    <a:pt x="120" y="524"/>
                  </a:lnTo>
                  <a:lnTo>
                    <a:pt x="122" y="522"/>
                  </a:lnTo>
                  <a:lnTo>
                    <a:pt x="123" y="519"/>
                  </a:lnTo>
                  <a:lnTo>
                    <a:pt x="125" y="516"/>
                  </a:lnTo>
                  <a:lnTo>
                    <a:pt x="127" y="514"/>
                  </a:lnTo>
                  <a:lnTo>
                    <a:pt x="129" y="513"/>
                  </a:lnTo>
                  <a:lnTo>
                    <a:pt x="132" y="512"/>
                  </a:lnTo>
                  <a:lnTo>
                    <a:pt x="135" y="512"/>
                  </a:lnTo>
                  <a:lnTo>
                    <a:pt x="527" y="512"/>
                  </a:lnTo>
                  <a:lnTo>
                    <a:pt x="530" y="512"/>
                  </a:lnTo>
                  <a:lnTo>
                    <a:pt x="532" y="513"/>
                  </a:lnTo>
                  <a:lnTo>
                    <a:pt x="536" y="514"/>
                  </a:lnTo>
                  <a:lnTo>
                    <a:pt x="538" y="516"/>
                  </a:lnTo>
                  <a:lnTo>
                    <a:pt x="539" y="519"/>
                  </a:lnTo>
                  <a:lnTo>
                    <a:pt x="541" y="522"/>
                  </a:lnTo>
                  <a:lnTo>
                    <a:pt x="542" y="524"/>
                  </a:lnTo>
                  <a:lnTo>
                    <a:pt x="542" y="527"/>
                  </a:lnTo>
                  <a:lnTo>
                    <a:pt x="542" y="530"/>
                  </a:lnTo>
                  <a:lnTo>
                    <a:pt x="541" y="532"/>
                  </a:lnTo>
                  <a:lnTo>
                    <a:pt x="539" y="536"/>
                  </a:lnTo>
                  <a:lnTo>
                    <a:pt x="538" y="538"/>
                  </a:lnTo>
                  <a:lnTo>
                    <a:pt x="536" y="540"/>
                  </a:lnTo>
                  <a:lnTo>
                    <a:pt x="532" y="541"/>
                  </a:lnTo>
                  <a:lnTo>
                    <a:pt x="530" y="542"/>
                  </a:lnTo>
                  <a:lnTo>
                    <a:pt x="527" y="542"/>
                  </a:lnTo>
                  <a:close/>
                  <a:moveTo>
                    <a:pt x="527" y="602"/>
                  </a:moveTo>
                  <a:lnTo>
                    <a:pt x="135" y="602"/>
                  </a:lnTo>
                  <a:lnTo>
                    <a:pt x="132" y="602"/>
                  </a:lnTo>
                  <a:lnTo>
                    <a:pt x="130" y="601"/>
                  </a:lnTo>
                  <a:lnTo>
                    <a:pt x="127" y="600"/>
                  </a:lnTo>
                  <a:lnTo>
                    <a:pt x="125" y="598"/>
                  </a:lnTo>
                  <a:lnTo>
                    <a:pt x="123" y="596"/>
                  </a:lnTo>
                  <a:lnTo>
                    <a:pt x="122" y="594"/>
                  </a:lnTo>
                  <a:lnTo>
                    <a:pt x="120" y="590"/>
                  </a:lnTo>
                  <a:lnTo>
                    <a:pt x="120" y="587"/>
                  </a:lnTo>
                  <a:lnTo>
                    <a:pt x="120" y="584"/>
                  </a:lnTo>
                  <a:lnTo>
                    <a:pt x="122" y="582"/>
                  </a:lnTo>
                  <a:lnTo>
                    <a:pt x="123" y="579"/>
                  </a:lnTo>
                  <a:lnTo>
                    <a:pt x="125" y="576"/>
                  </a:lnTo>
                  <a:lnTo>
                    <a:pt x="127" y="575"/>
                  </a:lnTo>
                  <a:lnTo>
                    <a:pt x="129" y="573"/>
                  </a:lnTo>
                  <a:lnTo>
                    <a:pt x="132" y="572"/>
                  </a:lnTo>
                  <a:lnTo>
                    <a:pt x="135" y="572"/>
                  </a:lnTo>
                  <a:lnTo>
                    <a:pt x="527" y="572"/>
                  </a:lnTo>
                  <a:lnTo>
                    <a:pt x="530" y="572"/>
                  </a:lnTo>
                  <a:lnTo>
                    <a:pt x="532" y="573"/>
                  </a:lnTo>
                  <a:lnTo>
                    <a:pt x="536" y="575"/>
                  </a:lnTo>
                  <a:lnTo>
                    <a:pt x="538" y="576"/>
                  </a:lnTo>
                  <a:lnTo>
                    <a:pt x="539" y="579"/>
                  </a:lnTo>
                  <a:lnTo>
                    <a:pt x="541" y="582"/>
                  </a:lnTo>
                  <a:lnTo>
                    <a:pt x="542" y="584"/>
                  </a:lnTo>
                  <a:lnTo>
                    <a:pt x="542" y="587"/>
                  </a:lnTo>
                  <a:lnTo>
                    <a:pt x="542" y="590"/>
                  </a:lnTo>
                  <a:lnTo>
                    <a:pt x="541" y="594"/>
                  </a:lnTo>
                  <a:lnTo>
                    <a:pt x="539" y="596"/>
                  </a:lnTo>
                  <a:lnTo>
                    <a:pt x="538" y="598"/>
                  </a:lnTo>
                  <a:lnTo>
                    <a:pt x="536" y="600"/>
                  </a:lnTo>
                  <a:lnTo>
                    <a:pt x="532" y="601"/>
                  </a:lnTo>
                  <a:lnTo>
                    <a:pt x="530" y="602"/>
                  </a:lnTo>
                  <a:lnTo>
                    <a:pt x="527" y="602"/>
                  </a:lnTo>
                  <a:close/>
                  <a:moveTo>
                    <a:pt x="527" y="662"/>
                  </a:moveTo>
                  <a:lnTo>
                    <a:pt x="135" y="662"/>
                  </a:lnTo>
                  <a:lnTo>
                    <a:pt x="132" y="662"/>
                  </a:lnTo>
                  <a:lnTo>
                    <a:pt x="130" y="661"/>
                  </a:lnTo>
                  <a:lnTo>
                    <a:pt x="127" y="660"/>
                  </a:lnTo>
                  <a:lnTo>
                    <a:pt x="125" y="658"/>
                  </a:lnTo>
                  <a:lnTo>
                    <a:pt x="123" y="656"/>
                  </a:lnTo>
                  <a:lnTo>
                    <a:pt x="122" y="654"/>
                  </a:lnTo>
                  <a:lnTo>
                    <a:pt x="120" y="650"/>
                  </a:lnTo>
                  <a:lnTo>
                    <a:pt x="120" y="647"/>
                  </a:lnTo>
                  <a:lnTo>
                    <a:pt x="120" y="644"/>
                  </a:lnTo>
                  <a:lnTo>
                    <a:pt x="122" y="642"/>
                  </a:lnTo>
                  <a:lnTo>
                    <a:pt x="123" y="639"/>
                  </a:lnTo>
                  <a:lnTo>
                    <a:pt x="125" y="637"/>
                  </a:lnTo>
                  <a:lnTo>
                    <a:pt x="127" y="635"/>
                  </a:lnTo>
                  <a:lnTo>
                    <a:pt x="129" y="633"/>
                  </a:lnTo>
                  <a:lnTo>
                    <a:pt x="132" y="633"/>
                  </a:lnTo>
                  <a:lnTo>
                    <a:pt x="135" y="632"/>
                  </a:lnTo>
                  <a:lnTo>
                    <a:pt x="527" y="632"/>
                  </a:lnTo>
                  <a:lnTo>
                    <a:pt x="530" y="633"/>
                  </a:lnTo>
                  <a:lnTo>
                    <a:pt x="532" y="633"/>
                  </a:lnTo>
                  <a:lnTo>
                    <a:pt x="536" y="635"/>
                  </a:lnTo>
                  <a:lnTo>
                    <a:pt x="538" y="637"/>
                  </a:lnTo>
                  <a:lnTo>
                    <a:pt x="539" y="639"/>
                  </a:lnTo>
                  <a:lnTo>
                    <a:pt x="541" y="642"/>
                  </a:lnTo>
                  <a:lnTo>
                    <a:pt x="542" y="644"/>
                  </a:lnTo>
                  <a:lnTo>
                    <a:pt x="542" y="647"/>
                  </a:lnTo>
                  <a:lnTo>
                    <a:pt x="542" y="650"/>
                  </a:lnTo>
                  <a:lnTo>
                    <a:pt x="541" y="654"/>
                  </a:lnTo>
                  <a:lnTo>
                    <a:pt x="539" y="656"/>
                  </a:lnTo>
                  <a:lnTo>
                    <a:pt x="538" y="658"/>
                  </a:lnTo>
                  <a:lnTo>
                    <a:pt x="536" y="660"/>
                  </a:lnTo>
                  <a:lnTo>
                    <a:pt x="532" y="661"/>
                  </a:lnTo>
                  <a:lnTo>
                    <a:pt x="530" y="662"/>
                  </a:lnTo>
                  <a:lnTo>
                    <a:pt x="527" y="662"/>
                  </a:lnTo>
                  <a:close/>
                  <a:moveTo>
                    <a:pt x="527" y="722"/>
                  </a:moveTo>
                  <a:lnTo>
                    <a:pt x="135" y="722"/>
                  </a:lnTo>
                  <a:lnTo>
                    <a:pt x="132" y="722"/>
                  </a:lnTo>
                  <a:lnTo>
                    <a:pt x="130" y="721"/>
                  </a:lnTo>
                  <a:lnTo>
                    <a:pt x="127" y="720"/>
                  </a:lnTo>
                  <a:lnTo>
                    <a:pt x="125" y="718"/>
                  </a:lnTo>
                  <a:lnTo>
                    <a:pt x="123" y="716"/>
                  </a:lnTo>
                  <a:lnTo>
                    <a:pt x="122" y="714"/>
                  </a:lnTo>
                  <a:lnTo>
                    <a:pt x="120" y="711"/>
                  </a:lnTo>
                  <a:lnTo>
                    <a:pt x="120" y="707"/>
                  </a:lnTo>
                  <a:lnTo>
                    <a:pt x="120" y="705"/>
                  </a:lnTo>
                  <a:lnTo>
                    <a:pt x="122" y="702"/>
                  </a:lnTo>
                  <a:lnTo>
                    <a:pt x="123" y="700"/>
                  </a:lnTo>
                  <a:lnTo>
                    <a:pt x="125" y="698"/>
                  </a:lnTo>
                  <a:lnTo>
                    <a:pt x="127" y="696"/>
                  </a:lnTo>
                  <a:lnTo>
                    <a:pt x="129" y="694"/>
                  </a:lnTo>
                  <a:lnTo>
                    <a:pt x="132" y="693"/>
                  </a:lnTo>
                  <a:lnTo>
                    <a:pt x="135" y="692"/>
                  </a:lnTo>
                  <a:lnTo>
                    <a:pt x="527" y="692"/>
                  </a:lnTo>
                  <a:lnTo>
                    <a:pt x="530" y="693"/>
                  </a:lnTo>
                  <a:lnTo>
                    <a:pt x="532" y="694"/>
                  </a:lnTo>
                  <a:lnTo>
                    <a:pt x="536" y="696"/>
                  </a:lnTo>
                  <a:lnTo>
                    <a:pt x="538" y="698"/>
                  </a:lnTo>
                  <a:lnTo>
                    <a:pt x="539" y="700"/>
                  </a:lnTo>
                  <a:lnTo>
                    <a:pt x="541" y="702"/>
                  </a:lnTo>
                  <a:lnTo>
                    <a:pt x="542" y="705"/>
                  </a:lnTo>
                  <a:lnTo>
                    <a:pt x="542" y="707"/>
                  </a:lnTo>
                  <a:lnTo>
                    <a:pt x="542" y="711"/>
                  </a:lnTo>
                  <a:lnTo>
                    <a:pt x="541" y="714"/>
                  </a:lnTo>
                  <a:lnTo>
                    <a:pt x="539" y="716"/>
                  </a:lnTo>
                  <a:lnTo>
                    <a:pt x="538" y="718"/>
                  </a:lnTo>
                  <a:lnTo>
                    <a:pt x="536" y="720"/>
                  </a:lnTo>
                  <a:lnTo>
                    <a:pt x="532" y="721"/>
                  </a:lnTo>
                  <a:lnTo>
                    <a:pt x="530" y="722"/>
                  </a:lnTo>
                  <a:lnTo>
                    <a:pt x="527" y="722"/>
                  </a:lnTo>
                  <a:close/>
                  <a:moveTo>
                    <a:pt x="120" y="226"/>
                  </a:moveTo>
                  <a:lnTo>
                    <a:pt x="120" y="222"/>
                  </a:lnTo>
                  <a:lnTo>
                    <a:pt x="122" y="220"/>
                  </a:lnTo>
                  <a:lnTo>
                    <a:pt x="123" y="217"/>
                  </a:lnTo>
                  <a:lnTo>
                    <a:pt x="125" y="215"/>
                  </a:lnTo>
                  <a:lnTo>
                    <a:pt x="127" y="214"/>
                  </a:lnTo>
                  <a:lnTo>
                    <a:pt x="129" y="212"/>
                  </a:lnTo>
                  <a:lnTo>
                    <a:pt x="132" y="212"/>
                  </a:lnTo>
                  <a:lnTo>
                    <a:pt x="135" y="211"/>
                  </a:lnTo>
                  <a:lnTo>
                    <a:pt x="346" y="211"/>
                  </a:lnTo>
                  <a:lnTo>
                    <a:pt x="349" y="212"/>
                  </a:lnTo>
                  <a:lnTo>
                    <a:pt x="352" y="212"/>
                  </a:lnTo>
                  <a:lnTo>
                    <a:pt x="354" y="214"/>
                  </a:lnTo>
                  <a:lnTo>
                    <a:pt x="356" y="215"/>
                  </a:lnTo>
                  <a:lnTo>
                    <a:pt x="359" y="217"/>
                  </a:lnTo>
                  <a:lnTo>
                    <a:pt x="360" y="220"/>
                  </a:lnTo>
                  <a:lnTo>
                    <a:pt x="361" y="222"/>
                  </a:lnTo>
                  <a:lnTo>
                    <a:pt x="361" y="226"/>
                  </a:lnTo>
                  <a:lnTo>
                    <a:pt x="361" y="467"/>
                  </a:lnTo>
                  <a:lnTo>
                    <a:pt x="361" y="470"/>
                  </a:lnTo>
                  <a:lnTo>
                    <a:pt x="360" y="472"/>
                  </a:lnTo>
                  <a:lnTo>
                    <a:pt x="359" y="476"/>
                  </a:lnTo>
                  <a:lnTo>
                    <a:pt x="356" y="478"/>
                  </a:lnTo>
                  <a:lnTo>
                    <a:pt x="354" y="479"/>
                  </a:lnTo>
                  <a:lnTo>
                    <a:pt x="352" y="481"/>
                  </a:lnTo>
                  <a:lnTo>
                    <a:pt x="349" y="482"/>
                  </a:lnTo>
                  <a:lnTo>
                    <a:pt x="346" y="482"/>
                  </a:lnTo>
                  <a:lnTo>
                    <a:pt x="135" y="482"/>
                  </a:lnTo>
                  <a:lnTo>
                    <a:pt x="132" y="482"/>
                  </a:lnTo>
                  <a:lnTo>
                    <a:pt x="130" y="481"/>
                  </a:lnTo>
                  <a:lnTo>
                    <a:pt x="127" y="479"/>
                  </a:lnTo>
                  <a:lnTo>
                    <a:pt x="125" y="478"/>
                  </a:lnTo>
                  <a:lnTo>
                    <a:pt x="123" y="476"/>
                  </a:lnTo>
                  <a:lnTo>
                    <a:pt x="122" y="472"/>
                  </a:lnTo>
                  <a:lnTo>
                    <a:pt x="120" y="470"/>
                  </a:lnTo>
                  <a:lnTo>
                    <a:pt x="120" y="467"/>
                  </a:lnTo>
                  <a:lnTo>
                    <a:pt x="120" y="226"/>
                  </a:lnTo>
                  <a:close/>
                  <a:moveTo>
                    <a:pt x="647" y="768"/>
                  </a:moveTo>
                  <a:lnTo>
                    <a:pt x="647" y="15"/>
                  </a:lnTo>
                  <a:lnTo>
                    <a:pt x="647" y="0"/>
                  </a:lnTo>
                  <a:lnTo>
                    <a:pt x="15" y="0"/>
                  </a:lnTo>
                  <a:lnTo>
                    <a:pt x="12" y="0"/>
                  </a:lnTo>
                  <a:lnTo>
                    <a:pt x="9" y="2"/>
                  </a:lnTo>
                  <a:lnTo>
                    <a:pt x="7" y="3"/>
                  </a:lnTo>
                  <a:lnTo>
                    <a:pt x="5" y="5"/>
                  </a:lnTo>
                  <a:lnTo>
                    <a:pt x="2" y="7"/>
                  </a:lnTo>
                  <a:lnTo>
                    <a:pt x="1" y="9"/>
                  </a:lnTo>
                  <a:lnTo>
                    <a:pt x="0" y="12"/>
                  </a:lnTo>
                  <a:lnTo>
                    <a:pt x="0" y="15"/>
                  </a:lnTo>
                  <a:lnTo>
                    <a:pt x="0" y="768"/>
                  </a:lnTo>
                  <a:lnTo>
                    <a:pt x="0" y="783"/>
                  </a:lnTo>
                  <a:lnTo>
                    <a:pt x="2" y="797"/>
                  </a:lnTo>
                  <a:lnTo>
                    <a:pt x="6" y="811"/>
                  </a:lnTo>
                  <a:lnTo>
                    <a:pt x="9" y="824"/>
                  </a:lnTo>
                  <a:lnTo>
                    <a:pt x="14" y="836"/>
                  </a:lnTo>
                  <a:lnTo>
                    <a:pt x="21" y="848"/>
                  </a:lnTo>
                  <a:lnTo>
                    <a:pt x="28" y="857"/>
                  </a:lnTo>
                  <a:lnTo>
                    <a:pt x="37" y="867"/>
                  </a:lnTo>
                  <a:lnTo>
                    <a:pt x="45" y="876"/>
                  </a:lnTo>
                  <a:lnTo>
                    <a:pt x="56" y="882"/>
                  </a:lnTo>
                  <a:lnTo>
                    <a:pt x="67" y="889"/>
                  </a:lnTo>
                  <a:lnTo>
                    <a:pt x="79" y="894"/>
                  </a:lnTo>
                  <a:lnTo>
                    <a:pt x="92" y="898"/>
                  </a:lnTo>
                  <a:lnTo>
                    <a:pt x="105" y="901"/>
                  </a:lnTo>
                  <a:lnTo>
                    <a:pt x="120" y="903"/>
                  </a:lnTo>
                  <a:lnTo>
                    <a:pt x="135" y="904"/>
                  </a:lnTo>
                  <a:lnTo>
                    <a:pt x="702" y="904"/>
                  </a:lnTo>
                  <a:lnTo>
                    <a:pt x="691" y="894"/>
                  </a:lnTo>
                  <a:lnTo>
                    <a:pt x="681" y="882"/>
                  </a:lnTo>
                  <a:lnTo>
                    <a:pt x="672" y="869"/>
                  </a:lnTo>
                  <a:lnTo>
                    <a:pt x="664" y="854"/>
                  </a:lnTo>
                  <a:lnTo>
                    <a:pt x="660" y="846"/>
                  </a:lnTo>
                  <a:lnTo>
                    <a:pt x="657" y="836"/>
                  </a:lnTo>
                  <a:lnTo>
                    <a:pt x="655" y="826"/>
                  </a:lnTo>
                  <a:lnTo>
                    <a:pt x="651" y="817"/>
                  </a:lnTo>
                  <a:lnTo>
                    <a:pt x="650" y="805"/>
                  </a:lnTo>
                  <a:lnTo>
                    <a:pt x="648" y="793"/>
                  </a:lnTo>
                  <a:lnTo>
                    <a:pt x="647" y="781"/>
                  </a:lnTo>
                  <a:lnTo>
                    <a:pt x="647" y="7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04">
              <a:extLst>
                <a:ext uri="{FF2B5EF4-FFF2-40B4-BE49-F238E27FC236}">
                  <a16:creationId xmlns:a16="http://schemas.microsoft.com/office/drawing/2014/main" id="{DE300E0F-9495-4B53-9D87-1C6EE1FA0B67}"/>
                </a:ext>
              </a:extLst>
            </p:cNvPr>
            <p:cNvSpPr>
              <a:spLocks noEditPoints="1"/>
            </p:cNvSpPr>
            <p:nvPr/>
          </p:nvSpPr>
          <p:spPr bwMode="auto">
            <a:xfrm>
              <a:off x="2239963" y="1939925"/>
              <a:ext cx="71438" cy="268288"/>
            </a:xfrm>
            <a:custGeom>
              <a:avLst/>
              <a:gdLst>
                <a:gd name="T0" fmla="*/ 120 w 226"/>
                <a:gd name="T1" fmla="*/ 710 h 843"/>
                <a:gd name="T2" fmla="*/ 118 w 226"/>
                <a:gd name="T3" fmla="*/ 715 h 843"/>
                <a:gd name="T4" fmla="*/ 114 w 226"/>
                <a:gd name="T5" fmla="*/ 719 h 843"/>
                <a:gd name="T6" fmla="*/ 108 w 226"/>
                <a:gd name="T7" fmla="*/ 721 h 843"/>
                <a:gd name="T8" fmla="*/ 103 w 226"/>
                <a:gd name="T9" fmla="*/ 721 h 843"/>
                <a:gd name="T10" fmla="*/ 98 w 226"/>
                <a:gd name="T11" fmla="*/ 719 h 843"/>
                <a:gd name="T12" fmla="*/ 93 w 226"/>
                <a:gd name="T13" fmla="*/ 715 h 843"/>
                <a:gd name="T14" fmla="*/ 91 w 226"/>
                <a:gd name="T15" fmla="*/ 710 h 843"/>
                <a:gd name="T16" fmla="*/ 90 w 226"/>
                <a:gd name="T17" fmla="*/ 165 h 843"/>
                <a:gd name="T18" fmla="*/ 120 w 226"/>
                <a:gd name="T19" fmla="*/ 135 h 843"/>
                <a:gd name="T20" fmla="*/ 211 w 226"/>
                <a:gd name="T21" fmla="*/ 60 h 843"/>
                <a:gd name="T22" fmla="*/ 90 w 226"/>
                <a:gd name="T23" fmla="*/ 15 h 843"/>
                <a:gd name="T24" fmla="*/ 89 w 226"/>
                <a:gd name="T25" fmla="*/ 8 h 843"/>
                <a:gd name="T26" fmla="*/ 86 w 226"/>
                <a:gd name="T27" fmla="*/ 4 h 843"/>
                <a:gd name="T28" fmla="*/ 82 w 226"/>
                <a:gd name="T29" fmla="*/ 1 h 843"/>
                <a:gd name="T30" fmla="*/ 75 w 226"/>
                <a:gd name="T31" fmla="*/ 0 h 843"/>
                <a:gd name="T32" fmla="*/ 12 w 226"/>
                <a:gd name="T33" fmla="*/ 0 h 843"/>
                <a:gd name="T34" fmla="*/ 7 w 226"/>
                <a:gd name="T35" fmla="*/ 2 h 843"/>
                <a:gd name="T36" fmla="*/ 3 w 226"/>
                <a:gd name="T37" fmla="*/ 6 h 843"/>
                <a:gd name="T38" fmla="*/ 0 w 226"/>
                <a:gd name="T39" fmla="*/ 11 h 843"/>
                <a:gd name="T40" fmla="*/ 0 w 226"/>
                <a:gd name="T41" fmla="*/ 707 h 843"/>
                <a:gd name="T42" fmla="*/ 1 w 226"/>
                <a:gd name="T43" fmla="*/ 728 h 843"/>
                <a:gd name="T44" fmla="*/ 1 w 226"/>
                <a:gd name="T45" fmla="*/ 732 h 843"/>
                <a:gd name="T46" fmla="*/ 8 w 226"/>
                <a:gd name="T47" fmla="*/ 762 h 843"/>
                <a:gd name="T48" fmla="*/ 17 w 226"/>
                <a:gd name="T49" fmla="*/ 786 h 843"/>
                <a:gd name="T50" fmla="*/ 29 w 226"/>
                <a:gd name="T51" fmla="*/ 805 h 843"/>
                <a:gd name="T52" fmla="*/ 43 w 226"/>
                <a:gd name="T53" fmla="*/ 819 h 843"/>
                <a:gd name="T54" fmla="*/ 58 w 226"/>
                <a:gd name="T55" fmla="*/ 829 h 843"/>
                <a:gd name="T56" fmla="*/ 72 w 226"/>
                <a:gd name="T57" fmla="*/ 835 h 843"/>
                <a:gd name="T58" fmla="*/ 96 w 226"/>
                <a:gd name="T59" fmla="*/ 842 h 843"/>
                <a:gd name="T60" fmla="*/ 97 w 226"/>
                <a:gd name="T61" fmla="*/ 842 h 843"/>
                <a:gd name="T62" fmla="*/ 113 w 226"/>
                <a:gd name="T63" fmla="*/ 843 h 843"/>
                <a:gd name="T64" fmla="*/ 141 w 226"/>
                <a:gd name="T65" fmla="*/ 839 h 843"/>
                <a:gd name="T66" fmla="*/ 163 w 226"/>
                <a:gd name="T67" fmla="*/ 831 h 843"/>
                <a:gd name="T68" fmla="*/ 183 w 226"/>
                <a:gd name="T69" fmla="*/ 817 h 843"/>
                <a:gd name="T70" fmla="*/ 199 w 226"/>
                <a:gd name="T71" fmla="*/ 800 h 843"/>
                <a:gd name="T72" fmla="*/ 210 w 226"/>
                <a:gd name="T73" fmla="*/ 778 h 843"/>
                <a:gd name="T74" fmla="*/ 219 w 226"/>
                <a:gd name="T75" fmla="*/ 756 h 843"/>
                <a:gd name="T76" fmla="*/ 224 w 226"/>
                <a:gd name="T77" fmla="*/ 731 h 843"/>
                <a:gd name="T78" fmla="*/ 226 w 226"/>
                <a:gd name="T79" fmla="*/ 707 h 843"/>
                <a:gd name="T80" fmla="*/ 225 w 226"/>
                <a:gd name="T81" fmla="*/ 71 h 843"/>
                <a:gd name="T82" fmla="*/ 223 w 226"/>
                <a:gd name="T83" fmla="*/ 66 h 843"/>
                <a:gd name="T84" fmla="*/ 220 w 226"/>
                <a:gd name="T85" fmla="*/ 62 h 843"/>
                <a:gd name="T86" fmla="*/ 215 w 226"/>
                <a:gd name="T87" fmla="*/ 6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843">
                  <a:moveTo>
                    <a:pt x="120" y="706"/>
                  </a:moveTo>
                  <a:lnTo>
                    <a:pt x="120" y="710"/>
                  </a:lnTo>
                  <a:lnTo>
                    <a:pt x="119" y="713"/>
                  </a:lnTo>
                  <a:lnTo>
                    <a:pt x="118" y="715"/>
                  </a:lnTo>
                  <a:lnTo>
                    <a:pt x="116" y="717"/>
                  </a:lnTo>
                  <a:lnTo>
                    <a:pt x="114" y="719"/>
                  </a:lnTo>
                  <a:lnTo>
                    <a:pt x="112" y="720"/>
                  </a:lnTo>
                  <a:lnTo>
                    <a:pt x="108" y="721"/>
                  </a:lnTo>
                  <a:lnTo>
                    <a:pt x="105" y="722"/>
                  </a:lnTo>
                  <a:lnTo>
                    <a:pt x="103" y="721"/>
                  </a:lnTo>
                  <a:lnTo>
                    <a:pt x="100" y="720"/>
                  </a:lnTo>
                  <a:lnTo>
                    <a:pt x="98" y="719"/>
                  </a:lnTo>
                  <a:lnTo>
                    <a:pt x="96" y="717"/>
                  </a:lnTo>
                  <a:lnTo>
                    <a:pt x="93" y="715"/>
                  </a:lnTo>
                  <a:lnTo>
                    <a:pt x="92" y="713"/>
                  </a:lnTo>
                  <a:lnTo>
                    <a:pt x="91" y="710"/>
                  </a:lnTo>
                  <a:lnTo>
                    <a:pt x="90" y="706"/>
                  </a:lnTo>
                  <a:lnTo>
                    <a:pt x="90" y="165"/>
                  </a:lnTo>
                  <a:lnTo>
                    <a:pt x="90" y="135"/>
                  </a:lnTo>
                  <a:lnTo>
                    <a:pt x="120" y="135"/>
                  </a:lnTo>
                  <a:lnTo>
                    <a:pt x="120" y="706"/>
                  </a:lnTo>
                  <a:close/>
                  <a:moveTo>
                    <a:pt x="211" y="60"/>
                  </a:moveTo>
                  <a:lnTo>
                    <a:pt x="90" y="60"/>
                  </a:lnTo>
                  <a:lnTo>
                    <a:pt x="90" y="15"/>
                  </a:lnTo>
                  <a:lnTo>
                    <a:pt x="90" y="11"/>
                  </a:lnTo>
                  <a:lnTo>
                    <a:pt x="89" y="8"/>
                  </a:lnTo>
                  <a:lnTo>
                    <a:pt x="88" y="6"/>
                  </a:lnTo>
                  <a:lnTo>
                    <a:pt x="86" y="4"/>
                  </a:lnTo>
                  <a:lnTo>
                    <a:pt x="84" y="2"/>
                  </a:lnTo>
                  <a:lnTo>
                    <a:pt x="82" y="1"/>
                  </a:lnTo>
                  <a:lnTo>
                    <a:pt x="78" y="0"/>
                  </a:lnTo>
                  <a:lnTo>
                    <a:pt x="75" y="0"/>
                  </a:lnTo>
                  <a:lnTo>
                    <a:pt x="15" y="0"/>
                  </a:lnTo>
                  <a:lnTo>
                    <a:pt x="12" y="0"/>
                  </a:lnTo>
                  <a:lnTo>
                    <a:pt x="10" y="1"/>
                  </a:lnTo>
                  <a:lnTo>
                    <a:pt x="7" y="2"/>
                  </a:lnTo>
                  <a:lnTo>
                    <a:pt x="4" y="4"/>
                  </a:lnTo>
                  <a:lnTo>
                    <a:pt x="3" y="6"/>
                  </a:lnTo>
                  <a:lnTo>
                    <a:pt x="1" y="9"/>
                  </a:lnTo>
                  <a:lnTo>
                    <a:pt x="0" y="11"/>
                  </a:lnTo>
                  <a:lnTo>
                    <a:pt x="0" y="15"/>
                  </a:lnTo>
                  <a:lnTo>
                    <a:pt x="0" y="707"/>
                  </a:lnTo>
                  <a:lnTo>
                    <a:pt x="0" y="718"/>
                  </a:lnTo>
                  <a:lnTo>
                    <a:pt x="1" y="728"/>
                  </a:lnTo>
                  <a:lnTo>
                    <a:pt x="1" y="730"/>
                  </a:lnTo>
                  <a:lnTo>
                    <a:pt x="1" y="732"/>
                  </a:lnTo>
                  <a:lnTo>
                    <a:pt x="4" y="748"/>
                  </a:lnTo>
                  <a:lnTo>
                    <a:pt x="8" y="762"/>
                  </a:lnTo>
                  <a:lnTo>
                    <a:pt x="12" y="775"/>
                  </a:lnTo>
                  <a:lnTo>
                    <a:pt x="17" y="786"/>
                  </a:lnTo>
                  <a:lnTo>
                    <a:pt x="23" y="796"/>
                  </a:lnTo>
                  <a:lnTo>
                    <a:pt x="29" y="805"/>
                  </a:lnTo>
                  <a:lnTo>
                    <a:pt x="35" y="813"/>
                  </a:lnTo>
                  <a:lnTo>
                    <a:pt x="43" y="819"/>
                  </a:lnTo>
                  <a:lnTo>
                    <a:pt x="50" y="824"/>
                  </a:lnTo>
                  <a:lnTo>
                    <a:pt x="58" y="829"/>
                  </a:lnTo>
                  <a:lnTo>
                    <a:pt x="64" y="833"/>
                  </a:lnTo>
                  <a:lnTo>
                    <a:pt x="72" y="835"/>
                  </a:lnTo>
                  <a:lnTo>
                    <a:pt x="85" y="839"/>
                  </a:lnTo>
                  <a:lnTo>
                    <a:pt x="96" y="842"/>
                  </a:lnTo>
                  <a:lnTo>
                    <a:pt x="96" y="842"/>
                  </a:lnTo>
                  <a:lnTo>
                    <a:pt x="97" y="842"/>
                  </a:lnTo>
                  <a:lnTo>
                    <a:pt x="104" y="843"/>
                  </a:lnTo>
                  <a:lnTo>
                    <a:pt x="113" y="843"/>
                  </a:lnTo>
                  <a:lnTo>
                    <a:pt x="128" y="842"/>
                  </a:lnTo>
                  <a:lnTo>
                    <a:pt x="141" y="839"/>
                  </a:lnTo>
                  <a:lnTo>
                    <a:pt x="152" y="835"/>
                  </a:lnTo>
                  <a:lnTo>
                    <a:pt x="163" y="831"/>
                  </a:lnTo>
                  <a:lnTo>
                    <a:pt x="174" y="824"/>
                  </a:lnTo>
                  <a:lnTo>
                    <a:pt x="183" y="817"/>
                  </a:lnTo>
                  <a:lnTo>
                    <a:pt x="191" y="808"/>
                  </a:lnTo>
                  <a:lnTo>
                    <a:pt x="199" y="800"/>
                  </a:lnTo>
                  <a:lnTo>
                    <a:pt x="205" y="789"/>
                  </a:lnTo>
                  <a:lnTo>
                    <a:pt x="210" y="778"/>
                  </a:lnTo>
                  <a:lnTo>
                    <a:pt x="216" y="768"/>
                  </a:lnTo>
                  <a:lnTo>
                    <a:pt x="219" y="756"/>
                  </a:lnTo>
                  <a:lnTo>
                    <a:pt x="222" y="744"/>
                  </a:lnTo>
                  <a:lnTo>
                    <a:pt x="224" y="731"/>
                  </a:lnTo>
                  <a:lnTo>
                    <a:pt x="225" y="719"/>
                  </a:lnTo>
                  <a:lnTo>
                    <a:pt x="226" y="707"/>
                  </a:lnTo>
                  <a:lnTo>
                    <a:pt x="226" y="75"/>
                  </a:lnTo>
                  <a:lnTo>
                    <a:pt x="225" y="71"/>
                  </a:lnTo>
                  <a:lnTo>
                    <a:pt x="225" y="69"/>
                  </a:lnTo>
                  <a:lnTo>
                    <a:pt x="223" y="66"/>
                  </a:lnTo>
                  <a:lnTo>
                    <a:pt x="222" y="64"/>
                  </a:lnTo>
                  <a:lnTo>
                    <a:pt x="220" y="62"/>
                  </a:lnTo>
                  <a:lnTo>
                    <a:pt x="217" y="61"/>
                  </a:lnTo>
                  <a:lnTo>
                    <a:pt x="215" y="60"/>
                  </a:lnTo>
                  <a:lnTo>
                    <a:pt x="211"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472119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4406629" y="1825625"/>
            <a:ext cx="7276289" cy="4351338"/>
          </a:xfrm>
        </p:spPr>
        <p:txBody>
          <a:bodyPr>
            <a:normAutofit fontScale="92500" lnSpcReduction="10000"/>
          </a:bodyPr>
          <a:lstStyle/>
          <a:p>
            <a:r>
              <a:rPr lang="tr-TR" dirty="0" smtClean="0"/>
              <a:t>Acil durum ekipleri </a:t>
            </a:r>
          </a:p>
          <a:p>
            <a:r>
              <a:rPr lang="tr-TR" b="0" dirty="0" smtClean="0"/>
              <a:t>İşveren</a:t>
            </a:r>
            <a:r>
              <a:rPr lang="tr-TR" b="0" dirty="0"/>
              <a:t>; işyerlerinde aşağıda yer alan </a:t>
            </a:r>
            <a:r>
              <a:rPr lang="tr-TR" b="0" u="sng" dirty="0"/>
              <a:t>acil durum ekiplerini </a:t>
            </a:r>
            <a:r>
              <a:rPr lang="tr-TR" b="0" dirty="0"/>
              <a:t>oluşturur:</a:t>
            </a:r>
            <a:endParaRPr lang="tr-TR" b="0" dirty="0" smtClean="0"/>
          </a:p>
          <a:p>
            <a:pPr marL="457200" lvl="1" indent="0" algn="just">
              <a:buNone/>
            </a:pPr>
            <a:r>
              <a:rPr lang="tr-TR" b="0" dirty="0" smtClean="0"/>
              <a:t>a</a:t>
            </a:r>
            <a:r>
              <a:rPr lang="tr-TR" b="0" dirty="0"/>
              <a:t>) Söndürme ekibi.</a:t>
            </a:r>
          </a:p>
          <a:p>
            <a:pPr marL="457200" lvl="1" indent="0" algn="just">
              <a:buNone/>
            </a:pPr>
            <a:r>
              <a:rPr lang="tr-TR" b="0" dirty="0"/>
              <a:t>b) Kurtarma ekibi.</a:t>
            </a:r>
          </a:p>
          <a:p>
            <a:pPr marL="457200" lvl="1" indent="0" algn="just">
              <a:buNone/>
            </a:pPr>
            <a:r>
              <a:rPr lang="tr-TR" b="0" dirty="0"/>
              <a:t>c) </a:t>
            </a:r>
            <a:r>
              <a:rPr lang="tr-TR" b="0" u="sng" dirty="0"/>
              <a:t>Koruma ekibi.</a:t>
            </a:r>
          </a:p>
          <a:p>
            <a:pPr marL="457200" lvl="1" indent="0" algn="just">
              <a:buNone/>
            </a:pPr>
            <a:r>
              <a:rPr lang="tr-TR" b="0" dirty="0"/>
              <a:t>ç) İlk yardım ekibi</a:t>
            </a:r>
            <a:r>
              <a:rPr lang="tr-TR" b="0" dirty="0" smtClean="0"/>
              <a:t>.</a:t>
            </a:r>
          </a:p>
          <a:p>
            <a:pPr marL="342900" indent="-342900" algn="just">
              <a:buFont typeface="Arial" panose="020B0604020202020204" pitchFamily="34" charset="0"/>
              <a:buChar char="•"/>
            </a:pPr>
            <a:r>
              <a:rPr lang="tr-TR" b="0" dirty="0" smtClean="0"/>
              <a:t>Ekiplerde </a:t>
            </a:r>
            <a:r>
              <a:rPr lang="tr-TR" b="0" dirty="0"/>
              <a:t>görevlendirilecek destek elemanları ve varsa yedekleri belirlenirken işyerindeki </a:t>
            </a:r>
            <a:r>
              <a:rPr lang="tr-TR" b="0" u="sng" dirty="0"/>
              <a:t>vardiya düzeni</a:t>
            </a:r>
            <a:r>
              <a:rPr lang="tr-TR" b="0" dirty="0"/>
              <a:t> dikkate alınır</a:t>
            </a:r>
            <a:r>
              <a:rPr lang="tr-TR" b="0" dirty="0" smtClean="0"/>
              <a:t>.</a:t>
            </a:r>
          </a:p>
          <a:p>
            <a:pPr marL="342900" indent="-342900" algn="just">
              <a:buFont typeface="Arial" panose="020B0604020202020204" pitchFamily="34" charset="0"/>
              <a:buChar char="•"/>
            </a:pPr>
            <a:r>
              <a:rPr lang="tr-TR" b="0" dirty="0"/>
              <a:t>Acil durum ekiplerinde görevlendirilen destek elemanlarının </a:t>
            </a:r>
            <a:r>
              <a:rPr lang="tr-TR" b="0" u="sng" dirty="0"/>
              <a:t>adı, soyadı, unvanı, sorumluluk alanı ve iletişim bilgilerini</a:t>
            </a:r>
            <a:r>
              <a:rPr lang="tr-TR" b="0" dirty="0"/>
              <a:t> içeren liste, işyerinde çalışanların görüş seviyesine </a:t>
            </a:r>
            <a:r>
              <a:rPr lang="tr-TR" b="0" u="sng" dirty="0"/>
              <a:t>uygun yükseklikte ve görünür bir şekilde </a:t>
            </a:r>
            <a:r>
              <a:rPr lang="tr-TR" b="0" u="sng" dirty="0" smtClean="0"/>
              <a:t>asılır.</a:t>
            </a:r>
            <a:endParaRPr lang="tr-TR" b="0" u="sng" dirty="0"/>
          </a:p>
          <a:p>
            <a:endParaRPr lang="tr-TR" sz="2400" dirty="0"/>
          </a:p>
          <a:p>
            <a:endParaRPr lang="tr-TR" sz="2400" dirty="0" smtClean="0"/>
          </a:p>
          <a:p>
            <a:endParaRPr lang="tr-TR" dirty="0"/>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2" name="Altbilgi Yer Tutucusu 1"/>
          <p:cNvSpPr>
            <a:spLocks noGrp="1"/>
          </p:cNvSpPr>
          <p:nvPr>
            <p:ph type="ftr" sz="quarter" idx="11"/>
          </p:nvPr>
        </p:nvSpPr>
        <p:spPr>
          <a:xfrm>
            <a:off x="1929432" y="6266656"/>
            <a:ext cx="8333136" cy="365125"/>
          </a:xfrm>
        </p:spPr>
        <p:txBody>
          <a:bodyPr/>
          <a:lstStyle/>
          <a:p>
            <a:r>
              <a:rPr lang="sv-SE" sz="1600" dirty="0" smtClean="0"/>
              <a:t>İşyerlerinde Acil Durumlar Hakkında Yönetmelik Madde: 11 (Değişik ibare:RG-1/10/2021-31615)</a:t>
            </a:r>
            <a:endParaRPr lang="tr-TR" sz="1600" dirty="0"/>
          </a:p>
        </p:txBody>
      </p:sp>
      <p:pic>
        <p:nvPicPr>
          <p:cNvPr id="4" name="Resim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6134" y="1437452"/>
            <a:ext cx="4108949" cy="2568093"/>
          </a:xfrm>
          <a:prstGeom prst="rect">
            <a:avLst/>
          </a:prstGeom>
        </p:spPr>
      </p:pic>
      <p:pic>
        <p:nvPicPr>
          <p:cNvPr id="5" name="Resim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72230" y="3692720"/>
            <a:ext cx="2116755" cy="2116755"/>
          </a:xfrm>
          <a:prstGeom prst="rect">
            <a:avLst/>
          </a:prstGeom>
        </p:spPr>
      </p:pic>
    </p:spTree>
    <p:extLst>
      <p:ext uri="{BB962C8B-B14F-4D97-AF65-F5344CB8AC3E}">
        <p14:creationId xmlns:p14="http://schemas.microsoft.com/office/powerpoint/2010/main" val="39111471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lnSpcReduction="10000"/>
          </a:bodyPr>
          <a:lstStyle/>
          <a:p>
            <a:r>
              <a:rPr lang="tr-TR" b="1" dirty="0" smtClean="0"/>
              <a:t>Acil durum </a:t>
            </a:r>
            <a:r>
              <a:rPr lang="tr-TR" dirty="0"/>
              <a:t>p</a:t>
            </a:r>
            <a:r>
              <a:rPr lang="tr-TR" b="1" dirty="0" smtClean="0"/>
              <a:t>lanının </a:t>
            </a:r>
            <a:r>
              <a:rPr lang="tr-TR" dirty="0"/>
              <a:t>d</a:t>
            </a:r>
            <a:r>
              <a:rPr lang="tr-TR" b="1" dirty="0" smtClean="0"/>
              <a:t>okümantasyonu</a:t>
            </a:r>
          </a:p>
          <a:p>
            <a:pPr marL="342900" indent="-342900" algn="just">
              <a:buFont typeface="Arial" panose="020B0604020202020204" pitchFamily="34" charset="0"/>
              <a:buChar char="•"/>
            </a:pPr>
            <a:r>
              <a:rPr lang="tr-TR" b="0" dirty="0" smtClean="0"/>
              <a:t>Aşağıdaki unsurları içeren işyerini veya işyerinin bölümlerini gösteren </a:t>
            </a:r>
            <a:r>
              <a:rPr lang="tr-TR" b="0" u="sng" dirty="0" smtClean="0"/>
              <a:t>tahliye planı</a:t>
            </a:r>
            <a:r>
              <a:rPr lang="tr-TR" b="0" dirty="0" smtClean="0"/>
              <a:t>:</a:t>
            </a:r>
          </a:p>
          <a:p>
            <a:pPr marL="612000" lvl="1" indent="-288000" algn="just">
              <a:buFont typeface="+mj-lt"/>
              <a:buAutoNum type="arabicParenR"/>
            </a:pPr>
            <a:r>
              <a:rPr lang="tr-TR" b="0" dirty="0" smtClean="0"/>
              <a:t>Yangın </a:t>
            </a:r>
            <a:r>
              <a:rPr lang="tr-TR" b="0" dirty="0"/>
              <a:t>söndürme amaçlı kullanılacaklar da dâhil olmak üzere acil durum ekipmanlarının bulunduğu yerler.</a:t>
            </a:r>
          </a:p>
          <a:p>
            <a:pPr marL="612000" lvl="1" indent="-288000" algn="just">
              <a:buFont typeface="+mj-lt"/>
              <a:buAutoNum type="arabicParenR"/>
            </a:pPr>
            <a:r>
              <a:rPr lang="tr-TR" b="0" dirty="0" smtClean="0"/>
              <a:t>İlkyardım </a:t>
            </a:r>
            <a:r>
              <a:rPr lang="tr-TR" b="0" dirty="0"/>
              <a:t>malzemelerinin bulunduğu yerler.</a:t>
            </a:r>
          </a:p>
          <a:p>
            <a:pPr marL="612000" lvl="1" indent="-288000" algn="just">
              <a:buFont typeface="+mj-lt"/>
              <a:buAutoNum type="arabicParenR"/>
            </a:pPr>
            <a:r>
              <a:rPr lang="tr-TR" b="0" dirty="0" smtClean="0"/>
              <a:t>Kaçış </a:t>
            </a:r>
            <a:r>
              <a:rPr lang="tr-TR" b="0" dirty="0"/>
              <a:t>yolları, toplanma yerleri ve bulunması halinde uyarı sistemlerinin de yer aldığı  </a:t>
            </a:r>
            <a:r>
              <a:rPr lang="tr-TR" b="0" u="sng" dirty="0"/>
              <a:t>kroki</a:t>
            </a:r>
            <a:r>
              <a:rPr lang="tr-TR" b="0" dirty="0"/>
              <a:t>.</a:t>
            </a:r>
          </a:p>
          <a:p>
            <a:pPr marL="612000" lvl="1" indent="-288000" algn="just">
              <a:buFont typeface="+mj-lt"/>
              <a:buAutoNum type="arabicParenR"/>
            </a:pPr>
            <a:r>
              <a:rPr lang="tr-TR" b="0" dirty="0" smtClean="0"/>
              <a:t>Görevlendirilen </a:t>
            </a:r>
            <a:r>
              <a:rPr lang="tr-TR" b="0" dirty="0"/>
              <a:t>çalışanların ve varsa yedeklerinin adı, soyadı, unvanı, sorumluluk alanı ve iletişim bilgileri.</a:t>
            </a:r>
          </a:p>
          <a:p>
            <a:pPr marL="612000" lvl="1" indent="-288000" algn="just">
              <a:buFont typeface="+mj-lt"/>
              <a:buAutoNum type="arabicParenR"/>
            </a:pPr>
            <a:r>
              <a:rPr lang="tr-TR" b="0" dirty="0" smtClean="0"/>
              <a:t>Acil </a:t>
            </a:r>
            <a:r>
              <a:rPr lang="tr-TR" b="0" dirty="0"/>
              <a:t>durumlarla ilgili ulusal ve yerel kurum ve kuruluşların acil durum irtibat numaraları.</a:t>
            </a:r>
          </a:p>
          <a:p>
            <a:pPr marL="612000" lvl="1" indent="-288000" algn="just">
              <a:buFont typeface="+mj-lt"/>
              <a:buAutoNum type="arabicParenR"/>
            </a:pPr>
            <a:r>
              <a:rPr lang="tr-TR" b="0" dirty="0" smtClean="0"/>
              <a:t>İşyerlerinde </a:t>
            </a:r>
            <a:r>
              <a:rPr lang="tr-TR" b="0" dirty="0"/>
              <a:t>kimyasal yayılım, parlama veya patlama tehlikesi ve benzeri </a:t>
            </a:r>
            <a:r>
              <a:rPr lang="tr-TR" b="0" u="sng" dirty="0"/>
              <a:t>özel riskleri barındıran </a:t>
            </a:r>
            <a:r>
              <a:rPr lang="tr-TR" b="0" dirty="0"/>
              <a:t>bölümler.</a:t>
            </a:r>
          </a:p>
          <a:p>
            <a:pPr marL="612000" lvl="1" indent="-288000" algn="just">
              <a:buFont typeface="+mj-lt"/>
              <a:buAutoNum type="arabicParenR"/>
            </a:pPr>
            <a:r>
              <a:rPr lang="tr-TR" b="0" dirty="0" smtClean="0"/>
              <a:t>Elektrik </a:t>
            </a:r>
            <a:r>
              <a:rPr lang="tr-TR" b="0" dirty="0"/>
              <a:t>ve gaz akışının </a:t>
            </a:r>
            <a:r>
              <a:rPr lang="tr-TR" b="0" u="sng" dirty="0"/>
              <a:t>kesim noktaları, vanaları.</a:t>
            </a:r>
          </a:p>
          <a:p>
            <a:endParaRPr lang="tr-TR" sz="2400" dirty="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74</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929432" y="6266656"/>
            <a:ext cx="8333136" cy="365125"/>
          </a:xfrm>
        </p:spPr>
        <p:txBody>
          <a:bodyPr/>
          <a:lstStyle/>
          <a:p>
            <a:r>
              <a:rPr lang="sv-SE" sz="1600" dirty="0" smtClean="0"/>
              <a:t>İşyerlerinde Acil Durumlar Hakkında Yönetmelik Madde: 1</a:t>
            </a:r>
            <a:r>
              <a:rPr lang="tr-TR" sz="1600" dirty="0" smtClean="0"/>
              <a:t>2</a:t>
            </a:r>
            <a:r>
              <a:rPr lang="sv-SE" sz="1600" dirty="0" smtClean="0"/>
              <a:t> (Değişik ibare:RG-1/10/2021-31615)</a:t>
            </a:r>
            <a:endParaRPr lang="tr-TR" sz="1600" dirty="0"/>
          </a:p>
        </p:txBody>
      </p:sp>
    </p:spTree>
    <p:extLst>
      <p:ext uri="{BB962C8B-B14F-4D97-AF65-F5344CB8AC3E}">
        <p14:creationId xmlns:p14="http://schemas.microsoft.com/office/powerpoint/2010/main" val="474831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01F3D7E-AC51-4D34-B066-A9501F56C695}" type="slidenum">
              <a:rPr lang="tr-TR" smtClean="0"/>
              <a:t>75</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Tahliye Planı Örneği</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049" y="1600113"/>
            <a:ext cx="7451901" cy="5121362"/>
          </a:xfrm>
          <a:prstGeom prst="rect">
            <a:avLst/>
          </a:prstGeom>
        </p:spPr>
      </p:pic>
    </p:spTree>
    <p:extLst>
      <p:ext uri="{BB962C8B-B14F-4D97-AF65-F5344CB8AC3E}">
        <p14:creationId xmlns:p14="http://schemas.microsoft.com/office/powerpoint/2010/main" val="21429718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8305800" cy="4351338"/>
          </a:xfrm>
        </p:spPr>
        <p:txBody>
          <a:bodyPr>
            <a:normAutofit lnSpcReduction="10000"/>
          </a:bodyPr>
          <a:lstStyle/>
          <a:p>
            <a:r>
              <a:rPr lang="tr-TR" dirty="0" smtClean="0"/>
              <a:t>Acil durum </a:t>
            </a:r>
            <a:r>
              <a:rPr lang="tr-TR" dirty="0"/>
              <a:t>p</a:t>
            </a:r>
            <a:r>
              <a:rPr lang="tr-TR" dirty="0" smtClean="0"/>
              <a:t>lanının </a:t>
            </a:r>
            <a:r>
              <a:rPr lang="tr-TR" dirty="0"/>
              <a:t>d</a:t>
            </a:r>
            <a:r>
              <a:rPr lang="tr-TR" dirty="0" smtClean="0"/>
              <a:t>okümantasyonu</a:t>
            </a:r>
            <a:endParaRPr lang="tr-TR" b="1" dirty="0" smtClean="0"/>
          </a:p>
          <a:p>
            <a:pPr marL="342900" indent="-342900" algn="just">
              <a:buFont typeface="Arial" panose="020B0604020202020204" pitchFamily="34" charset="0"/>
              <a:buChar char="•"/>
            </a:pPr>
            <a:r>
              <a:rPr lang="tr-TR" b="0" dirty="0" smtClean="0"/>
              <a:t>15/1/2004 tarihli ve 5070 sayılı Elektronik İmza Kanununa uygun olarak </a:t>
            </a:r>
            <a:r>
              <a:rPr lang="tr-TR" b="0" u="sng" dirty="0" smtClean="0"/>
              <a:t>güvenli elektronik imza ile imzalanmış olan acil durum planları</a:t>
            </a:r>
            <a:r>
              <a:rPr lang="tr-TR" b="0" dirty="0" smtClean="0"/>
              <a:t> da geçerlidir. Acil durum planı, acil durumla mücadele edecek ekiplerin kolayca ulaşabileceği şekilde işyerinde saklanır.</a:t>
            </a:r>
          </a:p>
          <a:p>
            <a:pPr marL="342900" indent="-342900" algn="just">
              <a:buFont typeface="Arial" panose="020B0604020202020204" pitchFamily="34" charset="0"/>
              <a:buChar char="•"/>
            </a:pPr>
            <a:r>
              <a:rPr lang="tr-TR" b="0" dirty="0" smtClean="0"/>
              <a:t>Acil </a:t>
            </a:r>
            <a:r>
              <a:rPr lang="tr-TR" b="0" dirty="0"/>
              <a:t>durum planı kapsamında hazırlanan tahliye planı, işyeri bina ve eklentilerinin giriş ve çıkışları ile katlarda, çalışanların görüş seviyesine uygun yükseklikte ve </a:t>
            </a:r>
            <a:r>
              <a:rPr lang="tr-TR" b="0" u="sng" dirty="0"/>
              <a:t>görünür bir şekilde asılır.</a:t>
            </a:r>
          </a:p>
          <a:p>
            <a:pPr marL="342900" indent="-342900" algn="just">
              <a:buFont typeface="Arial" panose="020B0604020202020204" pitchFamily="34" charset="0"/>
              <a:buChar char="•"/>
            </a:pPr>
            <a:r>
              <a:rPr lang="tr-TR" b="0" dirty="0" smtClean="0"/>
              <a:t>Acil </a:t>
            </a:r>
            <a:r>
              <a:rPr lang="tr-TR" b="0" dirty="0"/>
              <a:t>durum planı hazırlanırken kullanılabilecek </a:t>
            </a:r>
            <a:r>
              <a:rPr lang="tr-TR" b="0" u="sng" dirty="0"/>
              <a:t>örnek form</a:t>
            </a:r>
            <a:r>
              <a:rPr lang="tr-TR" b="0" dirty="0"/>
              <a:t> </a:t>
            </a:r>
            <a:r>
              <a:rPr lang="tr-TR" b="0" dirty="0" smtClean="0"/>
              <a:t>Yönetmelik Ekinde </a:t>
            </a:r>
            <a:r>
              <a:rPr lang="tr-TR" b="0" dirty="0"/>
              <a:t>yer almaktadır.</a:t>
            </a:r>
          </a:p>
          <a:p>
            <a:endParaRPr lang="tr-TR" sz="2400" dirty="0"/>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76</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929432" y="6266656"/>
            <a:ext cx="8333136" cy="365125"/>
          </a:xfrm>
        </p:spPr>
        <p:txBody>
          <a:bodyPr/>
          <a:lstStyle/>
          <a:p>
            <a:r>
              <a:rPr lang="sv-SE" sz="1600" dirty="0" smtClean="0"/>
              <a:t>İşyerlerinde Acil Durumlar Hakkında Yönetmelik Madde: 1</a:t>
            </a:r>
            <a:r>
              <a:rPr lang="tr-TR" sz="1600" dirty="0" smtClean="0"/>
              <a:t>2</a:t>
            </a:r>
            <a:r>
              <a:rPr lang="sv-SE" sz="1600" dirty="0" smtClean="0"/>
              <a:t> (Değişik ibare:RG-1/10/2021-31615)</a:t>
            </a:r>
            <a:endParaRPr lang="tr-TR" sz="1600" dirty="0"/>
          </a:p>
        </p:txBody>
      </p:sp>
      <p:grpSp>
        <p:nvGrpSpPr>
          <p:cNvPr id="7" name="Group 389">
            <a:extLst>
              <a:ext uri="{FF2B5EF4-FFF2-40B4-BE49-F238E27FC236}">
                <a16:creationId xmlns:a16="http://schemas.microsoft.com/office/drawing/2014/main" id="{C6F6D6C4-E01B-4416-AB66-791863685B47}"/>
              </a:ext>
            </a:extLst>
          </p:cNvPr>
          <p:cNvGrpSpPr>
            <a:grpSpLocks noChangeAspect="1"/>
          </p:cNvGrpSpPr>
          <p:nvPr/>
        </p:nvGrpSpPr>
        <p:grpSpPr>
          <a:xfrm>
            <a:off x="9474740" y="2634996"/>
            <a:ext cx="1879060" cy="2254872"/>
            <a:chOff x="5584825" y="2163763"/>
            <a:chExt cx="301625" cy="361951"/>
          </a:xfrm>
          <a:solidFill>
            <a:srgbClr val="C00000"/>
          </a:solidFill>
        </p:grpSpPr>
        <p:sp>
          <p:nvSpPr>
            <p:cNvPr id="8" name="Freeform 189">
              <a:extLst>
                <a:ext uri="{FF2B5EF4-FFF2-40B4-BE49-F238E27FC236}">
                  <a16:creationId xmlns:a16="http://schemas.microsoft.com/office/drawing/2014/main" id="{6F3EA6D3-4989-4421-84D5-92DF3DC92954}"/>
                </a:ext>
              </a:extLst>
            </p:cNvPr>
            <p:cNvSpPr>
              <a:spLocks/>
            </p:cNvSpPr>
            <p:nvPr/>
          </p:nvSpPr>
          <p:spPr bwMode="auto">
            <a:xfrm>
              <a:off x="5672138" y="2311401"/>
              <a:ext cx="123825" cy="101600"/>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9" name="Freeform 190">
              <a:extLst>
                <a:ext uri="{FF2B5EF4-FFF2-40B4-BE49-F238E27FC236}">
                  <a16:creationId xmlns:a16="http://schemas.microsoft.com/office/drawing/2014/main" id="{5149FDE7-0A68-43FC-A73F-E313D04C2578}"/>
                </a:ext>
              </a:extLst>
            </p:cNvPr>
            <p:cNvSpPr>
              <a:spLocks/>
            </p:cNvSpPr>
            <p:nvPr/>
          </p:nvSpPr>
          <p:spPr bwMode="auto">
            <a:xfrm>
              <a:off x="5667375" y="2163763"/>
              <a:ext cx="136525" cy="104775"/>
            </a:xfrm>
            <a:custGeom>
              <a:avLst/>
              <a:gdLst>
                <a:gd name="T0" fmla="*/ 34 w 36"/>
                <a:gd name="T1" fmla="*/ 8 h 28"/>
                <a:gd name="T2" fmla="*/ 28 w 36"/>
                <a:gd name="T3" fmla="*/ 8 h 28"/>
                <a:gd name="T4" fmla="*/ 18 w 36"/>
                <a:gd name="T5" fmla="*/ 0 h 28"/>
                <a:gd name="T6" fmla="*/ 8 w 36"/>
                <a:gd name="T7" fmla="*/ 8 h 28"/>
                <a:gd name="T8" fmla="*/ 2 w 36"/>
                <a:gd name="T9" fmla="*/ 8 h 28"/>
                <a:gd name="T10" fmla="*/ 0 w 36"/>
                <a:gd name="T11" fmla="*/ 10 h 28"/>
                <a:gd name="T12" fmla="*/ 0 w 36"/>
                <a:gd name="T13" fmla="*/ 26 h 28"/>
                <a:gd name="T14" fmla="*/ 2 w 36"/>
                <a:gd name="T15" fmla="*/ 28 h 28"/>
                <a:gd name="T16" fmla="*/ 34 w 36"/>
                <a:gd name="T17" fmla="*/ 28 h 28"/>
                <a:gd name="T18" fmla="*/ 36 w 36"/>
                <a:gd name="T19" fmla="*/ 26 h 28"/>
                <a:gd name="T20" fmla="*/ 36 w 36"/>
                <a:gd name="T21" fmla="*/ 10 h 28"/>
                <a:gd name="T22" fmla="*/ 34 w 36"/>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34" y="8"/>
                  </a:move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ubicBezTo>
                    <a:pt x="34" y="28"/>
                    <a:pt x="34" y="28"/>
                    <a:pt x="34" y="28"/>
                  </a:cubicBezTo>
                  <a:cubicBezTo>
                    <a:pt x="35" y="28"/>
                    <a:pt x="36" y="27"/>
                    <a:pt x="36" y="26"/>
                  </a:cubicBezTo>
                  <a:cubicBezTo>
                    <a:pt x="36" y="10"/>
                    <a:pt x="36" y="10"/>
                    <a:pt x="36" y="10"/>
                  </a:cubicBezTo>
                  <a:cubicBezTo>
                    <a:pt x="36" y="9"/>
                    <a:pt x="35" y="8"/>
                    <a:pt x="3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0" name="Freeform 191">
              <a:extLst>
                <a:ext uri="{FF2B5EF4-FFF2-40B4-BE49-F238E27FC236}">
                  <a16:creationId xmlns:a16="http://schemas.microsoft.com/office/drawing/2014/main" id="{07A6623F-6B57-4169-9A74-98FFD493251D}"/>
                </a:ext>
              </a:extLst>
            </p:cNvPr>
            <p:cNvSpPr>
              <a:spLocks/>
            </p:cNvSpPr>
            <p:nvPr/>
          </p:nvSpPr>
          <p:spPr bwMode="auto">
            <a:xfrm>
              <a:off x="5584825" y="2209801"/>
              <a:ext cx="301625" cy="315913"/>
            </a:xfrm>
            <a:custGeom>
              <a:avLst/>
              <a:gdLst>
                <a:gd name="T0" fmla="*/ 78 w 80"/>
                <a:gd name="T1" fmla="*/ 0 h 84"/>
                <a:gd name="T2" fmla="*/ 62 w 80"/>
                <a:gd name="T3" fmla="*/ 0 h 84"/>
                <a:gd name="T4" fmla="*/ 62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8 w 80"/>
                <a:gd name="T27" fmla="*/ 8 h 84"/>
                <a:gd name="T28" fmla="*/ 18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2" y="0"/>
                    <a:pt x="62" y="0"/>
                    <a:pt x="62" y="0"/>
                  </a:cubicBezTo>
                  <a:cubicBezTo>
                    <a:pt x="62" y="8"/>
                    <a:pt x="62" y="8"/>
                    <a:pt x="62"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8" y="8"/>
                    <a:pt x="18" y="8"/>
                    <a:pt x="18" y="8"/>
                  </a:cubicBezTo>
                  <a:cubicBezTo>
                    <a:pt x="18" y="0"/>
                    <a:pt x="18" y="0"/>
                    <a:pt x="18"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1" name="Freeform 192">
              <a:extLst>
                <a:ext uri="{FF2B5EF4-FFF2-40B4-BE49-F238E27FC236}">
                  <a16:creationId xmlns:a16="http://schemas.microsoft.com/office/drawing/2014/main" id="{B30456BE-9B70-4D00-B697-6E2B54CEE317}"/>
                </a:ext>
              </a:extLst>
            </p:cNvPr>
            <p:cNvSpPr>
              <a:spLocks/>
            </p:cNvSpPr>
            <p:nvPr/>
          </p:nvSpPr>
          <p:spPr bwMode="auto">
            <a:xfrm>
              <a:off x="5788025" y="2419351"/>
              <a:ext cx="57150" cy="65088"/>
            </a:xfrm>
            <a:custGeom>
              <a:avLst/>
              <a:gdLst>
                <a:gd name="T0" fmla="*/ 15 w 15"/>
                <a:gd name="T1" fmla="*/ 0 h 17"/>
                <a:gd name="T2" fmla="*/ 2 w 15"/>
                <a:gd name="T3" fmla="*/ 0 h 17"/>
                <a:gd name="T4" fmla="*/ 0 w 15"/>
                <a:gd name="T5" fmla="*/ 2 h 17"/>
                <a:gd name="T6" fmla="*/ 0 w 15"/>
                <a:gd name="T7" fmla="*/ 17 h 17"/>
                <a:gd name="T8" fmla="*/ 15 w 15"/>
                <a:gd name="T9" fmla="*/ 0 h 17"/>
              </a:gdLst>
              <a:ahLst/>
              <a:cxnLst>
                <a:cxn ang="0">
                  <a:pos x="T0" y="T1"/>
                </a:cxn>
                <a:cxn ang="0">
                  <a:pos x="T2" y="T3"/>
                </a:cxn>
                <a:cxn ang="0">
                  <a:pos x="T4" y="T5"/>
                </a:cxn>
                <a:cxn ang="0">
                  <a:pos x="T6" y="T7"/>
                </a:cxn>
                <a:cxn ang="0">
                  <a:pos x="T8" y="T9"/>
                </a:cxn>
              </a:cxnLst>
              <a:rect l="0" t="0" r="r" b="b"/>
              <a:pathLst>
                <a:path w="15" h="17">
                  <a:moveTo>
                    <a:pt x="15" y="0"/>
                  </a:moveTo>
                  <a:cubicBezTo>
                    <a:pt x="2" y="0"/>
                    <a:pt x="2" y="0"/>
                    <a:pt x="2" y="0"/>
                  </a:cubicBezTo>
                  <a:cubicBezTo>
                    <a:pt x="1" y="0"/>
                    <a:pt x="0" y="1"/>
                    <a:pt x="0" y="2"/>
                  </a:cubicBezTo>
                  <a:cubicBezTo>
                    <a:pt x="0" y="17"/>
                    <a:pt x="0" y="17"/>
                    <a:pt x="0" y="17"/>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spTree>
    <p:extLst>
      <p:ext uri="{BB962C8B-B14F-4D97-AF65-F5344CB8AC3E}">
        <p14:creationId xmlns:p14="http://schemas.microsoft.com/office/powerpoint/2010/main" val="41229913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fontScale="77500" lnSpcReduction="20000"/>
          </a:bodyPr>
          <a:lstStyle/>
          <a:p>
            <a:r>
              <a:rPr lang="tr-TR" dirty="0" smtClean="0"/>
              <a:t>Çalışanların </a:t>
            </a:r>
            <a:r>
              <a:rPr lang="tr-TR" dirty="0"/>
              <a:t>b</a:t>
            </a:r>
            <a:r>
              <a:rPr lang="tr-TR" dirty="0" smtClean="0"/>
              <a:t>ilgilendirilmesi </a:t>
            </a:r>
            <a:r>
              <a:rPr lang="tr-TR" dirty="0"/>
              <a:t>ve e</a:t>
            </a:r>
            <a:r>
              <a:rPr lang="tr-TR" dirty="0" smtClean="0"/>
              <a:t>ğitim</a:t>
            </a:r>
            <a:endParaRPr lang="tr-TR" sz="2400" dirty="0"/>
          </a:p>
          <a:p>
            <a:pPr marL="342900" indent="-342900" algn="just">
              <a:buFont typeface="Arial" panose="020B0604020202020204" pitchFamily="34" charset="0"/>
              <a:buChar char="•"/>
            </a:pPr>
            <a:r>
              <a:rPr lang="tr-TR" sz="2300" b="0" dirty="0" smtClean="0"/>
              <a:t>Tüm </a:t>
            </a:r>
            <a:r>
              <a:rPr lang="tr-TR" sz="2300" b="0" dirty="0"/>
              <a:t>çalışanlar acil durum planları ile söndürme, kurtarma, koruma ve ilk yardım ekiplerinde görevlendirilen destek elemanları hakkında bilgilendirilir.</a:t>
            </a:r>
          </a:p>
          <a:p>
            <a:pPr marL="342900" indent="-342900" algn="just">
              <a:buFont typeface="Arial" panose="020B0604020202020204" pitchFamily="34" charset="0"/>
              <a:buChar char="•"/>
            </a:pPr>
            <a:r>
              <a:rPr lang="tr-TR" sz="2300" b="0" dirty="0" smtClean="0"/>
              <a:t>İşe </a:t>
            </a:r>
            <a:r>
              <a:rPr lang="tr-TR" sz="2300" b="0" dirty="0"/>
              <a:t>yeni alınan çalışana ve </a:t>
            </a:r>
            <a:r>
              <a:rPr lang="tr-TR" sz="2300" b="0" u="sng" dirty="0"/>
              <a:t>herhangi bir işverenden geçici bir süre için çalışmak üzere devralınan çalışanlara</a:t>
            </a:r>
            <a:r>
              <a:rPr lang="tr-TR" sz="2300" b="0" dirty="0"/>
              <a:t>, iş sağlığı ve güvenliği eğitimlerine ilave olarak acil durum planları ile ilgili bilgilendirme yapılır.</a:t>
            </a:r>
          </a:p>
          <a:p>
            <a:pPr marL="342900" indent="-342900" algn="just">
              <a:buFont typeface="Arial" panose="020B0604020202020204" pitchFamily="34" charset="0"/>
              <a:buChar char="•"/>
            </a:pPr>
            <a:r>
              <a:rPr lang="tr-TR" sz="2300" b="0" u="sng" dirty="0" smtClean="0"/>
              <a:t>Söndürme</a:t>
            </a:r>
            <a:r>
              <a:rPr lang="tr-TR" sz="2300" b="0" u="sng" dirty="0"/>
              <a:t>, kurtarma ve koruma ekiplerine</a:t>
            </a:r>
            <a:r>
              <a:rPr lang="tr-TR" sz="2300" b="0" dirty="0"/>
              <a:t> verilecek özel eğitimler Binaların Yangından Korunması Hakkındaki Yönetmelik hükümleri saklı kalmak </a:t>
            </a:r>
            <a:r>
              <a:rPr lang="tr-TR" sz="2300" b="0" dirty="0" smtClean="0"/>
              <a:t>kaydıyla:</a:t>
            </a:r>
          </a:p>
          <a:p>
            <a:pPr marL="1028700" lvl="1" indent="-342900" algn="just"/>
            <a:r>
              <a:rPr lang="tr-TR" sz="2300" b="0" dirty="0"/>
              <a:t>İ</a:t>
            </a:r>
            <a:r>
              <a:rPr lang="tr-TR" sz="2300" b="0" dirty="0" smtClean="0"/>
              <a:t>ş </a:t>
            </a:r>
            <a:r>
              <a:rPr lang="tr-TR" sz="2300" b="0" dirty="0"/>
              <a:t>güvenliği uzmanı, işyeri hekimi veya iş sağlığı ve güvenliği hizmetlerinin işverence yürütülmesi halinde </a:t>
            </a:r>
            <a:r>
              <a:rPr lang="tr-TR" sz="2300" b="0" dirty="0" smtClean="0"/>
              <a:t>işveren, </a:t>
            </a:r>
          </a:p>
          <a:p>
            <a:pPr marL="1028700" lvl="1" indent="-342900" algn="just"/>
            <a:r>
              <a:rPr lang="tr-TR" sz="2300" b="0" dirty="0" smtClean="0"/>
              <a:t>Afet </a:t>
            </a:r>
            <a:r>
              <a:rPr lang="tr-TR" sz="2300" b="0" dirty="0"/>
              <a:t>ve Acil Durum Yönetimi Başkanlığı, </a:t>
            </a:r>
            <a:endParaRPr lang="tr-TR" sz="2300" b="0" dirty="0" smtClean="0"/>
          </a:p>
          <a:p>
            <a:pPr marL="1028700" lvl="1" indent="-342900" algn="just"/>
            <a:r>
              <a:rPr lang="tr-TR" sz="2300" dirty="0"/>
              <a:t>İ</a:t>
            </a:r>
            <a:r>
              <a:rPr lang="tr-TR" sz="2300" b="0" dirty="0" smtClean="0"/>
              <a:t>şçi</a:t>
            </a:r>
            <a:r>
              <a:rPr lang="tr-TR" sz="2300" b="0" dirty="0"/>
              <a:t>, işveren ve kamu görevlileri kuruluşları veya bu kuruluşlarca kurulan eğitim vakıfları ve ortaklaşa oluşturdukları eğitim merkezleri, </a:t>
            </a:r>
            <a:endParaRPr lang="tr-TR" sz="2300" b="0" dirty="0" smtClean="0"/>
          </a:p>
          <a:p>
            <a:pPr marL="1028700" lvl="1" indent="-342900" algn="just"/>
            <a:r>
              <a:rPr lang="tr-TR" sz="2300" dirty="0"/>
              <a:t>K</a:t>
            </a:r>
            <a:r>
              <a:rPr lang="tr-TR" sz="2300" b="0" dirty="0" smtClean="0"/>
              <a:t>amu </a:t>
            </a:r>
            <a:r>
              <a:rPr lang="tr-TR" sz="2300" b="0" dirty="0"/>
              <a:t>kurumu niteliğindeki meslek kuruluşları, </a:t>
            </a:r>
            <a:endParaRPr lang="tr-TR" sz="2300" b="0" dirty="0" smtClean="0"/>
          </a:p>
          <a:p>
            <a:pPr marL="1028700" lvl="1" indent="-342900" algn="just"/>
            <a:r>
              <a:rPr lang="tr-TR" sz="2300" dirty="0"/>
              <a:t>Ü</a:t>
            </a:r>
            <a:r>
              <a:rPr lang="tr-TR" sz="2300" b="0" dirty="0" smtClean="0"/>
              <a:t>niversiteler</a:t>
            </a:r>
            <a:r>
              <a:rPr lang="tr-TR" sz="2300" b="0" dirty="0"/>
              <a:t>, belediyeler veya itfaiyeler </a:t>
            </a:r>
            <a:r>
              <a:rPr lang="tr-TR" sz="2300" b="0" dirty="0" smtClean="0"/>
              <a:t>tarafından </a:t>
            </a:r>
            <a:r>
              <a:rPr lang="tr-TR" sz="2300" b="0" dirty="0"/>
              <a:t>verilebilir.</a:t>
            </a:r>
          </a:p>
          <a:p>
            <a:pPr marL="342900" indent="-342900" algn="just">
              <a:buFont typeface="Arial" panose="020B0604020202020204" pitchFamily="34" charset="0"/>
              <a:buChar char="•"/>
            </a:pPr>
            <a:r>
              <a:rPr lang="tr-TR" sz="2300" b="0" u="sng" dirty="0" smtClean="0"/>
              <a:t>İlk </a:t>
            </a:r>
            <a:r>
              <a:rPr lang="tr-TR" sz="2300" b="0" u="sng" dirty="0"/>
              <a:t>yardım ekibindeki destek elemanlarının</a:t>
            </a:r>
            <a:r>
              <a:rPr lang="tr-TR" sz="2300" b="0" dirty="0"/>
              <a:t> alacağı ilk yardımcı eğitimlerinin İlkyardım Yönetmeliği esaslarınca alınması sağlanır.</a:t>
            </a:r>
          </a:p>
          <a:p>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77</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929432" y="6266656"/>
            <a:ext cx="8333136" cy="365125"/>
          </a:xfrm>
        </p:spPr>
        <p:txBody>
          <a:bodyPr/>
          <a:lstStyle/>
          <a:p>
            <a:r>
              <a:rPr lang="sv-SE" sz="1600" dirty="0" smtClean="0"/>
              <a:t>İşyerlerinde Acil Durumlar Hakkında Yönetmelik Madde: 1</a:t>
            </a:r>
            <a:r>
              <a:rPr lang="tr-TR" sz="1600" dirty="0"/>
              <a:t>5</a:t>
            </a:r>
            <a:r>
              <a:rPr lang="sv-SE" sz="1600" dirty="0" smtClean="0"/>
              <a:t> (Değişik ibare:RG-1/10/2021-31615)</a:t>
            </a:r>
            <a:endParaRPr lang="tr-TR" sz="1600" dirty="0"/>
          </a:p>
        </p:txBody>
      </p:sp>
    </p:spTree>
    <p:extLst>
      <p:ext uri="{BB962C8B-B14F-4D97-AF65-F5344CB8AC3E}">
        <p14:creationId xmlns:p14="http://schemas.microsoft.com/office/powerpoint/2010/main" val="277202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9082" y="2677001"/>
            <a:ext cx="8396416" cy="973996"/>
          </a:xfrm>
        </p:spPr>
        <p:txBody>
          <a:bodyPr>
            <a:normAutofit fontScale="90000"/>
          </a:bodyPr>
          <a:lstStyle/>
          <a:p>
            <a:r>
              <a:rPr lang="tr-TR" dirty="0"/>
              <a:t>İş Ekipmanlarının Kullanımında Sağlık ve Güvenlik Şartları </a:t>
            </a:r>
            <a:r>
              <a:rPr lang="tr-TR" dirty="0" smtClean="0"/>
              <a:t>Yönetmeliği’nde 2022 Yılında Yapılan Değişiklikler</a:t>
            </a:r>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78</a:t>
            </a:fld>
            <a:endParaRPr lang="tr-TR"/>
          </a:p>
        </p:txBody>
      </p:sp>
      <p:grpSp>
        <p:nvGrpSpPr>
          <p:cNvPr id="5" name="Group 110">
            <a:extLst>
              <a:ext uri="{FF2B5EF4-FFF2-40B4-BE49-F238E27FC236}">
                <a16:creationId xmlns:a16="http://schemas.microsoft.com/office/drawing/2014/main" id="{54AC873B-BFF7-4EF2-B916-D0ECE176787A}"/>
              </a:ext>
            </a:extLst>
          </p:cNvPr>
          <p:cNvGrpSpPr>
            <a:grpSpLocks noChangeAspect="1"/>
          </p:cNvGrpSpPr>
          <p:nvPr/>
        </p:nvGrpSpPr>
        <p:grpSpPr>
          <a:xfrm>
            <a:off x="5582661" y="4207497"/>
            <a:ext cx="989258" cy="994757"/>
            <a:chOff x="2025650" y="1920875"/>
            <a:chExt cx="285751" cy="287338"/>
          </a:xfrm>
          <a:solidFill>
            <a:srgbClr val="C00000"/>
          </a:solidFill>
        </p:grpSpPr>
        <p:sp>
          <p:nvSpPr>
            <p:cNvPr id="6" name="Freeform 703">
              <a:extLst>
                <a:ext uri="{FF2B5EF4-FFF2-40B4-BE49-F238E27FC236}">
                  <a16:creationId xmlns:a16="http://schemas.microsoft.com/office/drawing/2014/main" id="{37BE12C0-6A0A-483B-BCF1-C9425A8D9E9A}"/>
                </a:ext>
              </a:extLst>
            </p:cNvPr>
            <p:cNvSpPr>
              <a:spLocks noEditPoints="1"/>
            </p:cNvSpPr>
            <p:nvPr/>
          </p:nvSpPr>
          <p:spPr bwMode="auto">
            <a:xfrm>
              <a:off x="2025650" y="1920875"/>
              <a:ext cx="222250" cy="287338"/>
            </a:xfrm>
            <a:custGeom>
              <a:avLst/>
              <a:gdLst>
                <a:gd name="T0" fmla="*/ 123 w 702"/>
                <a:gd name="T1" fmla="*/ 144 h 904"/>
                <a:gd name="T2" fmla="*/ 125 w 702"/>
                <a:gd name="T3" fmla="*/ 125 h 904"/>
                <a:gd name="T4" fmla="*/ 532 w 702"/>
                <a:gd name="T5" fmla="*/ 122 h 904"/>
                <a:gd name="T6" fmla="*/ 542 w 702"/>
                <a:gd name="T7" fmla="*/ 139 h 904"/>
                <a:gd name="T8" fmla="*/ 527 w 702"/>
                <a:gd name="T9" fmla="*/ 151 h 904"/>
                <a:gd name="T10" fmla="*/ 424 w 702"/>
                <a:gd name="T11" fmla="*/ 294 h 904"/>
                <a:gd name="T12" fmla="*/ 426 w 702"/>
                <a:gd name="T13" fmla="*/ 276 h 904"/>
                <a:gd name="T14" fmla="*/ 532 w 702"/>
                <a:gd name="T15" fmla="*/ 272 h 904"/>
                <a:gd name="T16" fmla="*/ 542 w 702"/>
                <a:gd name="T17" fmla="*/ 289 h 904"/>
                <a:gd name="T18" fmla="*/ 527 w 702"/>
                <a:gd name="T19" fmla="*/ 301 h 904"/>
                <a:gd name="T20" fmla="*/ 394 w 702"/>
                <a:gd name="T21" fmla="*/ 354 h 904"/>
                <a:gd name="T22" fmla="*/ 396 w 702"/>
                <a:gd name="T23" fmla="*/ 336 h 904"/>
                <a:gd name="T24" fmla="*/ 532 w 702"/>
                <a:gd name="T25" fmla="*/ 333 h 904"/>
                <a:gd name="T26" fmla="*/ 542 w 702"/>
                <a:gd name="T27" fmla="*/ 349 h 904"/>
                <a:gd name="T28" fmla="*/ 527 w 702"/>
                <a:gd name="T29" fmla="*/ 362 h 904"/>
                <a:gd name="T30" fmla="*/ 394 w 702"/>
                <a:gd name="T31" fmla="*/ 416 h 904"/>
                <a:gd name="T32" fmla="*/ 396 w 702"/>
                <a:gd name="T33" fmla="*/ 396 h 904"/>
                <a:gd name="T34" fmla="*/ 532 w 702"/>
                <a:gd name="T35" fmla="*/ 393 h 904"/>
                <a:gd name="T36" fmla="*/ 542 w 702"/>
                <a:gd name="T37" fmla="*/ 410 h 904"/>
                <a:gd name="T38" fmla="*/ 527 w 702"/>
                <a:gd name="T39" fmla="*/ 422 h 904"/>
                <a:gd name="T40" fmla="*/ 394 w 702"/>
                <a:gd name="T41" fmla="*/ 476 h 904"/>
                <a:gd name="T42" fmla="*/ 396 w 702"/>
                <a:gd name="T43" fmla="*/ 456 h 904"/>
                <a:gd name="T44" fmla="*/ 532 w 702"/>
                <a:gd name="T45" fmla="*/ 453 h 904"/>
                <a:gd name="T46" fmla="*/ 542 w 702"/>
                <a:gd name="T47" fmla="*/ 470 h 904"/>
                <a:gd name="T48" fmla="*/ 527 w 702"/>
                <a:gd name="T49" fmla="*/ 482 h 904"/>
                <a:gd name="T50" fmla="*/ 125 w 702"/>
                <a:gd name="T51" fmla="*/ 538 h 904"/>
                <a:gd name="T52" fmla="*/ 123 w 702"/>
                <a:gd name="T53" fmla="*/ 519 h 904"/>
                <a:gd name="T54" fmla="*/ 530 w 702"/>
                <a:gd name="T55" fmla="*/ 512 h 904"/>
                <a:gd name="T56" fmla="*/ 542 w 702"/>
                <a:gd name="T57" fmla="*/ 527 h 904"/>
                <a:gd name="T58" fmla="*/ 530 w 702"/>
                <a:gd name="T59" fmla="*/ 542 h 904"/>
                <a:gd name="T60" fmla="*/ 125 w 702"/>
                <a:gd name="T61" fmla="*/ 598 h 904"/>
                <a:gd name="T62" fmla="*/ 123 w 702"/>
                <a:gd name="T63" fmla="*/ 579 h 904"/>
                <a:gd name="T64" fmla="*/ 530 w 702"/>
                <a:gd name="T65" fmla="*/ 572 h 904"/>
                <a:gd name="T66" fmla="*/ 542 w 702"/>
                <a:gd name="T67" fmla="*/ 587 h 904"/>
                <a:gd name="T68" fmla="*/ 530 w 702"/>
                <a:gd name="T69" fmla="*/ 602 h 904"/>
                <a:gd name="T70" fmla="*/ 125 w 702"/>
                <a:gd name="T71" fmla="*/ 658 h 904"/>
                <a:gd name="T72" fmla="*/ 123 w 702"/>
                <a:gd name="T73" fmla="*/ 639 h 904"/>
                <a:gd name="T74" fmla="*/ 530 w 702"/>
                <a:gd name="T75" fmla="*/ 633 h 904"/>
                <a:gd name="T76" fmla="*/ 542 w 702"/>
                <a:gd name="T77" fmla="*/ 647 h 904"/>
                <a:gd name="T78" fmla="*/ 530 w 702"/>
                <a:gd name="T79" fmla="*/ 662 h 904"/>
                <a:gd name="T80" fmla="*/ 125 w 702"/>
                <a:gd name="T81" fmla="*/ 718 h 904"/>
                <a:gd name="T82" fmla="*/ 123 w 702"/>
                <a:gd name="T83" fmla="*/ 700 h 904"/>
                <a:gd name="T84" fmla="*/ 530 w 702"/>
                <a:gd name="T85" fmla="*/ 693 h 904"/>
                <a:gd name="T86" fmla="*/ 542 w 702"/>
                <a:gd name="T87" fmla="*/ 707 h 904"/>
                <a:gd name="T88" fmla="*/ 530 w 702"/>
                <a:gd name="T89" fmla="*/ 722 h 904"/>
                <a:gd name="T90" fmla="*/ 127 w 702"/>
                <a:gd name="T91" fmla="*/ 214 h 904"/>
                <a:gd name="T92" fmla="*/ 354 w 702"/>
                <a:gd name="T93" fmla="*/ 214 h 904"/>
                <a:gd name="T94" fmla="*/ 361 w 702"/>
                <a:gd name="T95" fmla="*/ 470 h 904"/>
                <a:gd name="T96" fmla="*/ 346 w 702"/>
                <a:gd name="T97" fmla="*/ 482 h 904"/>
                <a:gd name="T98" fmla="*/ 122 w 702"/>
                <a:gd name="T99" fmla="*/ 472 h 904"/>
                <a:gd name="T100" fmla="*/ 15 w 702"/>
                <a:gd name="T101" fmla="*/ 0 h 904"/>
                <a:gd name="T102" fmla="*/ 0 w 702"/>
                <a:gd name="T103" fmla="*/ 12 h 904"/>
                <a:gd name="T104" fmla="*/ 14 w 702"/>
                <a:gd name="T105" fmla="*/ 836 h 904"/>
                <a:gd name="T106" fmla="*/ 79 w 702"/>
                <a:gd name="T107" fmla="*/ 894 h 904"/>
                <a:gd name="T108" fmla="*/ 681 w 702"/>
                <a:gd name="T109" fmla="*/ 882 h 904"/>
                <a:gd name="T110" fmla="*/ 650 w 702"/>
                <a:gd name="T111" fmla="*/ 80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904">
                  <a:moveTo>
                    <a:pt x="527" y="151"/>
                  </a:moveTo>
                  <a:lnTo>
                    <a:pt x="135" y="151"/>
                  </a:lnTo>
                  <a:lnTo>
                    <a:pt x="132" y="151"/>
                  </a:lnTo>
                  <a:lnTo>
                    <a:pt x="130" y="150"/>
                  </a:lnTo>
                  <a:lnTo>
                    <a:pt x="127" y="148"/>
                  </a:lnTo>
                  <a:lnTo>
                    <a:pt x="125" y="146"/>
                  </a:lnTo>
                  <a:lnTo>
                    <a:pt x="123" y="144"/>
                  </a:lnTo>
                  <a:lnTo>
                    <a:pt x="122" y="142"/>
                  </a:lnTo>
                  <a:lnTo>
                    <a:pt x="120" y="139"/>
                  </a:lnTo>
                  <a:lnTo>
                    <a:pt x="120" y="136"/>
                  </a:lnTo>
                  <a:lnTo>
                    <a:pt x="120" y="132"/>
                  </a:lnTo>
                  <a:lnTo>
                    <a:pt x="122" y="130"/>
                  </a:lnTo>
                  <a:lnTo>
                    <a:pt x="123" y="127"/>
                  </a:lnTo>
                  <a:lnTo>
                    <a:pt x="125" y="125"/>
                  </a:lnTo>
                  <a:lnTo>
                    <a:pt x="127" y="123"/>
                  </a:lnTo>
                  <a:lnTo>
                    <a:pt x="129" y="122"/>
                  </a:lnTo>
                  <a:lnTo>
                    <a:pt x="132" y="121"/>
                  </a:lnTo>
                  <a:lnTo>
                    <a:pt x="135" y="121"/>
                  </a:lnTo>
                  <a:lnTo>
                    <a:pt x="527" y="121"/>
                  </a:lnTo>
                  <a:lnTo>
                    <a:pt x="530" y="121"/>
                  </a:lnTo>
                  <a:lnTo>
                    <a:pt x="532" y="122"/>
                  </a:lnTo>
                  <a:lnTo>
                    <a:pt x="536" y="123"/>
                  </a:lnTo>
                  <a:lnTo>
                    <a:pt x="538" y="125"/>
                  </a:lnTo>
                  <a:lnTo>
                    <a:pt x="539" y="127"/>
                  </a:lnTo>
                  <a:lnTo>
                    <a:pt x="541" y="130"/>
                  </a:lnTo>
                  <a:lnTo>
                    <a:pt x="542" y="132"/>
                  </a:lnTo>
                  <a:lnTo>
                    <a:pt x="542" y="136"/>
                  </a:lnTo>
                  <a:lnTo>
                    <a:pt x="542" y="139"/>
                  </a:lnTo>
                  <a:lnTo>
                    <a:pt x="541" y="142"/>
                  </a:lnTo>
                  <a:lnTo>
                    <a:pt x="539" y="144"/>
                  </a:lnTo>
                  <a:lnTo>
                    <a:pt x="538" y="146"/>
                  </a:lnTo>
                  <a:lnTo>
                    <a:pt x="536" y="148"/>
                  </a:lnTo>
                  <a:lnTo>
                    <a:pt x="532" y="150"/>
                  </a:lnTo>
                  <a:lnTo>
                    <a:pt x="530" y="151"/>
                  </a:lnTo>
                  <a:lnTo>
                    <a:pt x="527" y="151"/>
                  </a:lnTo>
                  <a:close/>
                  <a:moveTo>
                    <a:pt x="527" y="301"/>
                  </a:moveTo>
                  <a:lnTo>
                    <a:pt x="437" y="301"/>
                  </a:lnTo>
                  <a:lnTo>
                    <a:pt x="434" y="301"/>
                  </a:lnTo>
                  <a:lnTo>
                    <a:pt x="430" y="300"/>
                  </a:lnTo>
                  <a:lnTo>
                    <a:pt x="428" y="299"/>
                  </a:lnTo>
                  <a:lnTo>
                    <a:pt x="426" y="296"/>
                  </a:lnTo>
                  <a:lnTo>
                    <a:pt x="424" y="294"/>
                  </a:lnTo>
                  <a:lnTo>
                    <a:pt x="423" y="292"/>
                  </a:lnTo>
                  <a:lnTo>
                    <a:pt x="422" y="289"/>
                  </a:lnTo>
                  <a:lnTo>
                    <a:pt x="422" y="286"/>
                  </a:lnTo>
                  <a:lnTo>
                    <a:pt x="422" y="284"/>
                  </a:lnTo>
                  <a:lnTo>
                    <a:pt x="423" y="280"/>
                  </a:lnTo>
                  <a:lnTo>
                    <a:pt x="424" y="278"/>
                  </a:lnTo>
                  <a:lnTo>
                    <a:pt x="426" y="276"/>
                  </a:lnTo>
                  <a:lnTo>
                    <a:pt x="428" y="274"/>
                  </a:lnTo>
                  <a:lnTo>
                    <a:pt x="430" y="273"/>
                  </a:lnTo>
                  <a:lnTo>
                    <a:pt x="434" y="272"/>
                  </a:lnTo>
                  <a:lnTo>
                    <a:pt x="437" y="271"/>
                  </a:lnTo>
                  <a:lnTo>
                    <a:pt x="527" y="271"/>
                  </a:lnTo>
                  <a:lnTo>
                    <a:pt x="530" y="272"/>
                  </a:lnTo>
                  <a:lnTo>
                    <a:pt x="532" y="272"/>
                  </a:lnTo>
                  <a:lnTo>
                    <a:pt x="536" y="274"/>
                  </a:lnTo>
                  <a:lnTo>
                    <a:pt x="538" y="276"/>
                  </a:lnTo>
                  <a:lnTo>
                    <a:pt x="539" y="278"/>
                  </a:lnTo>
                  <a:lnTo>
                    <a:pt x="541" y="280"/>
                  </a:lnTo>
                  <a:lnTo>
                    <a:pt x="542" y="284"/>
                  </a:lnTo>
                  <a:lnTo>
                    <a:pt x="542" y="286"/>
                  </a:lnTo>
                  <a:lnTo>
                    <a:pt x="542" y="289"/>
                  </a:lnTo>
                  <a:lnTo>
                    <a:pt x="541" y="292"/>
                  </a:lnTo>
                  <a:lnTo>
                    <a:pt x="539" y="294"/>
                  </a:lnTo>
                  <a:lnTo>
                    <a:pt x="538" y="296"/>
                  </a:lnTo>
                  <a:lnTo>
                    <a:pt x="536" y="299"/>
                  </a:lnTo>
                  <a:lnTo>
                    <a:pt x="532" y="300"/>
                  </a:lnTo>
                  <a:lnTo>
                    <a:pt x="530" y="301"/>
                  </a:lnTo>
                  <a:lnTo>
                    <a:pt x="527" y="301"/>
                  </a:lnTo>
                  <a:close/>
                  <a:moveTo>
                    <a:pt x="527" y="362"/>
                  </a:moveTo>
                  <a:lnTo>
                    <a:pt x="407" y="362"/>
                  </a:lnTo>
                  <a:lnTo>
                    <a:pt x="404" y="361"/>
                  </a:lnTo>
                  <a:lnTo>
                    <a:pt x="400" y="361"/>
                  </a:lnTo>
                  <a:lnTo>
                    <a:pt x="398" y="359"/>
                  </a:lnTo>
                  <a:lnTo>
                    <a:pt x="396" y="357"/>
                  </a:lnTo>
                  <a:lnTo>
                    <a:pt x="394" y="354"/>
                  </a:lnTo>
                  <a:lnTo>
                    <a:pt x="393" y="352"/>
                  </a:lnTo>
                  <a:lnTo>
                    <a:pt x="392" y="349"/>
                  </a:lnTo>
                  <a:lnTo>
                    <a:pt x="392" y="347"/>
                  </a:lnTo>
                  <a:lnTo>
                    <a:pt x="392" y="344"/>
                  </a:lnTo>
                  <a:lnTo>
                    <a:pt x="393" y="340"/>
                  </a:lnTo>
                  <a:lnTo>
                    <a:pt x="394" y="338"/>
                  </a:lnTo>
                  <a:lnTo>
                    <a:pt x="396" y="336"/>
                  </a:lnTo>
                  <a:lnTo>
                    <a:pt x="398" y="334"/>
                  </a:lnTo>
                  <a:lnTo>
                    <a:pt x="400" y="333"/>
                  </a:lnTo>
                  <a:lnTo>
                    <a:pt x="404" y="332"/>
                  </a:lnTo>
                  <a:lnTo>
                    <a:pt x="407" y="332"/>
                  </a:lnTo>
                  <a:lnTo>
                    <a:pt x="527" y="332"/>
                  </a:lnTo>
                  <a:lnTo>
                    <a:pt x="530" y="332"/>
                  </a:lnTo>
                  <a:lnTo>
                    <a:pt x="532" y="333"/>
                  </a:lnTo>
                  <a:lnTo>
                    <a:pt x="536" y="334"/>
                  </a:lnTo>
                  <a:lnTo>
                    <a:pt x="538" y="336"/>
                  </a:lnTo>
                  <a:lnTo>
                    <a:pt x="539" y="338"/>
                  </a:lnTo>
                  <a:lnTo>
                    <a:pt x="541" y="340"/>
                  </a:lnTo>
                  <a:lnTo>
                    <a:pt x="542" y="344"/>
                  </a:lnTo>
                  <a:lnTo>
                    <a:pt x="542" y="347"/>
                  </a:lnTo>
                  <a:lnTo>
                    <a:pt x="542" y="349"/>
                  </a:lnTo>
                  <a:lnTo>
                    <a:pt x="541" y="352"/>
                  </a:lnTo>
                  <a:lnTo>
                    <a:pt x="539" y="354"/>
                  </a:lnTo>
                  <a:lnTo>
                    <a:pt x="538" y="357"/>
                  </a:lnTo>
                  <a:lnTo>
                    <a:pt x="536" y="359"/>
                  </a:lnTo>
                  <a:lnTo>
                    <a:pt x="532" y="361"/>
                  </a:lnTo>
                  <a:lnTo>
                    <a:pt x="530" y="361"/>
                  </a:lnTo>
                  <a:lnTo>
                    <a:pt x="527" y="362"/>
                  </a:lnTo>
                  <a:close/>
                  <a:moveTo>
                    <a:pt x="527" y="422"/>
                  </a:moveTo>
                  <a:lnTo>
                    <a:pt x="407" y="422"/>
                  </a:lnTo>
                  <a:lnTo>
                    <a:pt x="404" y="421"/>
                  </a:lnTo>
                  <a:lnTo>
                    <a:pt x="400" y="421"/>
                  </a:lnTo>
                  <a:lnTo>
                    <a:pt x="398" y="419"/>
                  </a:lnTo>
                  <a:lnTo>
                    <a:pt x="396" y="418"/>
                  </a:lnTo>
                  <a:lnTo>
                    <a:pt x="394" y="416"/>
                  </a:lnTo>
                  <a:lnTo>
                    <a:pt x="393" y="412"/>
                  </a:lnTo>
                  <a:lnTo>
                    <a:pt x="392" y="410"/>
                  </a:lnTo>
                  <a:lnTo>
                    <a:pt x="392" y="407"/>
                  </a:lnTo>
                  <a:lnTo>
                    <a:pt x="392" y="404"/>
                  </a:lnTo>
                  <a:lnTo>
                    <a:pt x="393" y="401"/>
                  </a:lnTo>
                  <a:lnTo>
                    <a:pt x="394" y="398"/>
                  </a:lnTo>
                  <a:lnTo>
                    <a:pt x="396" y="396"/>
                  </a:lnTo>
                  <a:lnTo>
                    <a:pt x="398" y="394"/>
                  </a:lnTo>
                  <a:lnTo>
                    <a:pt x="400" y="393"/>
                  </a:lnTo>
                  <a:lnTo>
                    <a:pt x="404" y="392"/>
                  </a:lnTo>
                  <a:lnTo>
                    <a:pt x="407" y="392"/>
                  </a:lnTo>
                  <a:lnTo>
                    <a:pt x="527" y="392"/>
                  </a:lnTo>
                  <a:lnTo>
                    <a:pt x="530" y="392"/>
                  </a:lnTo>
                  <a:lnTo>
                    <a:pt x="532" y="393"/>
                  </a:lnTo>
                  <a:lnTo>
                    <a:pt x="536" y="394"/>
                  </a:lnTo>
                  <a:lnTo>
                    <a:pt x="538" y="396"/>
                  </a:lnTo>
                  <a:lnTo>
                    <a:pt x="539" y="398"/>
                  </a:lnTo>
                  <a:lnTo>
                    <a:pt x="541" y="401"/>
                  </a:lnTo>
                  <a:lnTo>
                    <a:pt x="542" y="404"/>
                  </a:lnTo>
                  <a:lnTo>
                    <a:pt x="542" y="407"/>
                  </a:lnTo>
                  <a:lnTo>
                    <a:pt x="542" y="410"/>
                  </a:lnTo>
                  <a:lnTo>
                    <a:pt x="541" y="412"/>
                  </a:lnTo>
                  <a:lnTo>
                    <a:pt x="539" y="416"/>
                  </a:lnTo>
                  <a:lnTo>
                    <a:pt x="538" y="418"/>
                  </a:lnTo>
                  <a:lnTo>
                    <a:pt x="536" y="419"/>
                  </a:lnTo>
                  <a:lnTo>
                    <a:pt x="532" y="421"/>
                  </a:lnTo>
                  <a:lnTo>
                    <a:pt x="530" y="421"/>
                  </a:lnTo>
                  <a:lnTo>
                    <a:pt x="527" y="422"/>
                  </a:lnTo>
                  <a:close/>
                  <a:moveTo>
                    <a:pt x="527" y="482"/>
                  </a:moveTo>
                  <a:lnTo>
                    <a:pt x="407" y="482"/>
                  </a:lnTo>
                  <a:lnTo>
                    <a:pt x="404" y="482"/>
                  </a:lnTo>
                  <a:lnTo>
                    <a:pt x="400" y="481"/>
                  </a:lnTo>
                  <a:lnTo>
                    <a:pt x="398" y="479"/>
                  </a:lnTo>
                  <a:lnTo>
                    <a:pt x="396" y="478"/>
                  </a:lnTo>
                  <a:lnTo>
                    <a:pt x="394" y="476"/>
                  </a:lnTo>
                  <a:lnTo>
                    <a:pt x="393" y="472"/>
                  </a:lnTo>
                  <a:lnTo>
                    <a:pt x="392" y="470"/>
                  </a:lnTo>
                  <a:lnTo>
                    <a:pt x="392" y="467"/>
                  </a:lnTo>
                  <a:lnTo>
                    <a:pt x="392" y="464"/>
                  </a:lnTo>
                  <a:lnTo>
                    <a:pt x="393" y="461"/>
                  </a:lnTo>
                  <a:lnTo>
                    <a:pt x="394" y="458"/>
                  </a:lnTo>
                  <a:lnTo>
                    <a:pt x="396" y="456"/>
                  </a:lnTo>
                  <a:lnTo>
                    <a:pt x="398" y="454"/>
                  </a:lnTo>
                  <a:lnTo>
                    <a:pt x="400" y="453"/>
                  </a:lnTo>
                  <a:lnTo>
                    <a:pt x="404" y="452"/>
                  </a:lnTo>
                  <a:lnTo>
                    <a:pt x="407" y="452"/>
                  </a:lnTo>
                  <a:lnTo>
                    <a:pt x="527" y="452"/>
                  </a:lnTo>
                  <a:lnTo>
                    <a:pt x="530" y="452"/>
                  </a:lnTo>
                  <a:lnTo>
                    <a:pt x="532" y="453"/>
                  </a:lnTo>
                  <a:lnTo>
                    <a:pt x="536" y="454"/>
                  </a:lnTo>
                  <a:lnTo>
                    <a:pt x="538" y="456"/>
                  </a:lnTo>
                  <a:lnTo>
                    <a:pt x="539" y="458"/>
                  </a:lnTo>
                  <a:lnTo>
                    <a:pt x="541" y="461"/>
                  </a:lnTo>
                  <a:lnTo>
                    <a:pt x="542" y="464"/>
                  </a:lnTo>
                  <a:lnTo>
                    <a:pt x="542" y="467"/>
                  </a:lnTo>
                  <a:lnTo>
                    <a:pt x="542" y="470"/>
                  </a:lnTo>
                  <a:lnTo>
                    <a:pt x="541" y="472"/>
                  </a:lnTo>
                  <a:lnTo>
                    <a:pt x="539" y="476"/>
                  </a:lnTo>
                  <a:lnTo>
                    <a:pt x="538" y="478"/>
                  </a:lnTo>
                  <a:lnTo>
                    <a:pt x="536" y="479"/>
                  </a:lnTo>
                  <a:lnTo>
                    <a:pt x="532" y="481"/>
                  </a:lnTo>
                  <a:lnTo>
                    <a:pt x="530" y="482"/>
                  </a:lnTo>
                  <a:lnTo>
                    <a:pt x="527" y="482"/>
                  </a:lnTo>
                  <a:lnTo>
                    <a:pt x="527" y="482"/>
                  </a:lnTo>
                  <a:close/>
                  <a:moveTo>
                    <a:pt x="527" y="542"/>
                  </a:moveTo>
                  <a:lnTo>
                    <a:pt x="135" y="542"/>
                  </a:lnTo>
                  <a:lnTo>
                    <a:pt x="132" y="542"/>
                  </a:lnTo>
                  <a:lnTo>
                    <a:pt x="130" y="541"/>
                  </a:lnTo>
                  <a:lnTo>
                    <a:pt x="127" y="540"/>
                  </a:lnTo>
                  <a:lnTo>
                    <a:pt x="125" y="538"/>
                  </a:lnTo>
                  <a:lnTo>
                    <a:pt x="123" y="536"/>
                  </a:lnTo>
                  <a:lnTo>
                    <a:pt x="122" y="532"/>
                  </a:lnTo>
                  <a:lnTo>
                    <a:pt x="120" y="530"/>
                  </a:lnTo>
                  <a:lnTo>
                    <a:pt x="120" y="527"/>
                  </a:lnTo>
                  <a:lnTo>
                    <a:pt x="120" y="524"/>
                  </a:lnTo>
                  <a:lnTo>
                    <a:pt x="122" y="522"/>
                  </a:lnTo>
                  <a:lnTo>
                    <a:pt x="123" y="519"/>
                  </a:lnTo>
                  <a:lnTo>
                    <a:pt x="125" y="516"/>
                  </a:lnTo>
                  <a:lnTo>
                    <a:pt x="127" y="514"/>
                  </a:lnTo>
                  <a:lnTo>
                    <a:pt x="129" y="513"/>
                  </a:lnTo>
                  <a:lnTo>
                    <a:pt x="132" y="512"/>
                  </a:lnTo>
                  <a:lnTo>
                    <a:pt x="135" y="512"/>
                  </a:lnTo>
                  <a:lnTo>
                    <a:pt x="527" y="512"/>
                  </a:lnTo>
                  <a:lnTo>
                    <a:pt x="530" y="512"/>
                  </a:lnTo>
                  <a:lnTo>
                    <a:pt x="532" y="513"/>
                  </a:lnTo>
                  <a:lnTo>
                    <a:pt x="536" y="514"/>
                  </a:lnTo>
                  <a:lnTo>
                    <a:pt x="538" y="516"/>
                  </a:lnTo>
                  <a:lnTo>
                    <a:pt x="539" y="519"/>
                  </a:lnTo>
                  <a:lnTo>
                    <a:pt x="541" y="522"/>
                  </a:lnTo>
                  <a:lnTo>
                    <a:pt x="542" y="524"/>
                  </a:lnTo>
                  <a:lnTo>
                    <a:pt x="542" y="527"/>
                  </a:lnTo>
                  <a:lnTo>
                    <a:pt x="542" y="530"/>
                  </a:lnTo>
                  <a:lnTo>
                    <a:pt x="541" y="532"/>
                  </a:lnTo>
                  <a:lnTo>
                    <a:pt x="539" y="536"/>
                  </a:lnTo>
                  <a:lnTo>
                    <a:pt x="538" y="538"/>
                  </a:lnTo>
                  <a:lnTo>
                    <a:pt x="536" y="540"/>
                  </a:lnTo>
                  <a:lnTo>
                    <a:pt x="532" y="541"/>
                  </a:lnTo>
                  <a:lnTo>
                    <a:pt x="530" y="542"/>
                  </a:lnTo>
                  <a:lnTo>
                    <a:pt x="527" y="542"/>
                  </a:lnTo>
                  <a:close/>
                  <a:moveTo>
                    <a:pt x="527" y="602"/>
                  </a:moveTo>
                  <a:lnTo>
                    <a:pt x="135" y="602"/>
                  </a:lnTo>
                  <a:lnTo>
                    <a:pt x="132" y="602"/>
                  </a:lnTo>
                  <a:lnTo>
                    <a:pt x="130" y="601"/>
                  </a:lnTo>
                  <a:lnTo>
                    <a:pt x="127" y="600"/>
                  </a:lnTo>
                  <a:lnTo>
                    <a:pt x="125" y="598"/>
                  </a:lnTo>
                  <a:lnTo>
                    <a:pt x="123" y="596"/>
                  </a:lnTo>
                  <a:lnTo>
                    <a:pt x="122" y="594"/>
                  </a:lnTo>
                  <a:lnTo>
                    <a:pt x="120" y="590"/>
                  </a:lnTo>
                  <a:lnTo>
                    <a:pt x="120" y="587"/>
                  </a:lnTo>
                  <a:lnTo>
                    <a:pt x="120" y="584"/>
                  </a:lnTo>
                  <a:lnTo>
                    <a:pt x="122" y="582"/>
                  </a:lnTo>
                  <a:lnTo>
                    <a:pt x="123" y="579"/>
                  </a:lnTo>
                  <a:lnTo>
                    <a:pt x="125" y="576"/>
                  </a:lnTo>
                  <a:lnTo>
                    <a:pt x="127" y="575"/>
                  </a:lnTo>
                  <a:lnTo>
                    <a:pt x="129" y="573"/>
                  </a:lnTo>
                  <a:lnTo>
                    <a:pt x="132" y="572"/>
                  </a:lnTo>
                  <a:lnTo>
                    <a:pt x="135" y="572"/>
                  </a:lnTo>
                  <a:lnTo>
                    <a:pt x="527" y="572"/>
                  </a:lnTo>
                  <a:lnTo>
                    <a:pt x="530" y="572"/>
                  </a:lnTo>
                  <a:lnTo>
                    <a:pt x="532" y="573"/>
                  </a:lnTo>
                  <a:lnTo>
                    <a:pt x="536" y="575"/>
                  </a:lnTo>
                  <a:lnTo>
                    <a:pt x="538" y="576"/>
                  </a:lnTo>
                  <a:lnTo>
                    <a:pt x="539" y="579"/>
                  </a:lnTo>
                  <a:lnTo>
                    <a:pt x="541" y="582"/>
                  </a:lnTo>
                  <a:lnTo>
                    <a:pt x="542" y="584"/>
                  </a:lnTo>
                  <a:lnTo>
                    <a:pt x="542" y="587"/>
                  </a:lnTo>
                  <a:lnTo>
                    <a:pt x="542" y="590"/>
                  </a:lnTo>
                  <a:lnTo>
                    <a:pt x="541" y="594"/>
                  </a:lnTo>
                  <a:lnTo>
                    <a:pt x="539" y="596"/>
                  </a:lnTo>
                  <a:lnTo>
                    <a:pt x="538" y="598"/>
                  </a:lnTo>
                  <a:lnTo>
                    <a:pt x="536" y="600"/>
                  </a:lnTo>
                  <a:lnTo>
                    <a:pt x="532" y="601"/>
                  </a:lnTo>
                  <a:lnTo>
                    <a:pt x="530" y="602"/>
                  </a:lnTo>
                  <a:lnTo>
                    <a:pt x="527" y="602"/>
                  </a:lnTo>
                  <a:close/>
                  <a:moveTo>
                    <a:pt x="527" y="662"/>
                  </a:moveTo>
                  <a:lnTo>
                    <a:pt x="135" y="662"/>
                  </a:lnTo>
                  <a:lnTo>
                    <a:pt x="132" y="662"/>
                  </a:lnTo>
                  <a:lnTo>
                    <a:pt x="130" y="661"/>
                  </a:lnTo>
                  <a:lnTo>
                    <a:pt x="127" y="660"/>
                  </a:lnTo>
                  <a:lnTo>
                    <a:pt x="125" y="658"/>
                  </a:lnTo>
                  <a:lnTo>
                    <a:pt x="123" y="656"/>
                  </a:lnTo>
                  <a:lnTo>
                    <a:pt x="122" y="654"/>
                  </a:lnTo>
                  <a:lnTo>
                    <a:pt x="120" y="650"/>
                  </a:lnTo>
                  <a:lnTo>
                    <a:pt x="120" y="647"/>
                  </a:lnTo>
                  <a:lnTo>
                    <a:pt x="120" y="644"/>
                  </a:lnTo>
                  <a:lnTo>
                    <a:pt x="122" y="642"/>
                  </a:lnTo>
                  <a:lnTo>
                    <a:pt x="123" y="639"/>
                  </a:lnTo>
                  <a:lnTo>
                    <a:pt x="125" y="637"/>
                  </a:lnTo>
                  <a:lnTo>
                    <a:pt x="127" y="635"/>
                  </a:lnTo>
                  <a:lnTo>
                    <a:pt x="129" y="633"/>
                  </a:lnTo>
                  <a:lnTo>
                    <a:pt x="132" y="633"/>
                  </a:lnTo>
                  <a:lnTo>
                    <a:pt x="135" y="632"/>
                  </a:lnTo>
                  <a:lnTo>
                    <a:pt x="527" y="632"/>
                  </a:lnTo>
                  <a:lnTo>
                    <a:pt x="530" y="633"/>
                  </a:lnTo>
                  <a:lnTo>
                    <a:pt x="532" y="633"/>
                  </a:lnTo>
                  <a:lnTo>
                    <a:pt x="536" y="635"/>
                  </a:lnTo>
                  <a:lnTo>
                    <a:pt x="538" y="637"/>
                  </a:lnTo>
                  <a:lnTo>
                    <a:pt x="539" y="639"/>
                  </a:lnTo>
                  <a:lnTo>
                    <a:pt x="541" y="642"/>
                  </a:lnTo>
                  <a:lnTo>
                    <a:pt x="542" y="644"/>
                  </a:lnTo>
                  <a:lnTo>
                    <a:pt x="542" y="647"/>
                  </a:lnTo>
                  <a:lnTo>
                    <a:pt x="542" y="650"/>
                  </a:lnTo>
                  <a:lnTo>
                    <a:pt x="541" y="654"/>
                  </a:lnTo>
                  <a:lnTo>
                    <a:pt x="539" y="656"/>
                  </a:lnTo>
                  <a:lnTo>
                    <a:pt x="538" y="658"/>
                  </a:lnTo>
                  <a:lnTo>
                    <a:pt x="536" y="660"/>
                  </a:lnTo>
                  <a:lnTo>
                    <a:pt x="532" y="661"/>
                  </a:lnTo>
                  <a:lnTo>
                    <a:pt x="530" y="662"/>
                  </a:lnTo>
                  <a:lnTo>
                    <a:pt x="527" y="662"/>
                  </a:lnTo>
                  <a:close/>
                  <a:moveTo>
                    <a:pt x="527" y="722"/>
                  </a:moveTo>
                  <a:lnTo>
                    <a:pt x="135" y="722"/>
                  </a:lnTo>
                  <a:lnTo>
                    <a:pt x="132" y="722"/>
                  </a:lnTo>
                  <a:lnTo>
                    <a:pt x="130" y="721"/>
                  </a:lnTo>
                  <a:lnTo>
                    <a:pt x="127" y="720"/>
                  </a:lnTo>
                  <a:lnTo>
                    <a:pt x="125" y="718"/>
                  </a:lnTo>
                  <a:lnTo>
                    <a:pt x="123" y="716"/>
                  </a:lnTo>
                  <a:lnTo>
                    <a:pt x="122" y="714"/>
                  </a:lnTo>
                  <a:lnTo>
                    <a:pt x="120" y="711"/>
                  </a:lnTo>
                  <a:lnTo>
                    <a:pt x="120" y="707"/>
                  </a:lnTo>
                  <a:lnTo>
                    <a:pt x="120" y="705"/>
                  </a:lnTo>
                  <a:lnTo>
                    <a:pt x="122" y="702"/>
                  </a:lnTo>
                  <a:lnTo>
                    <a:pt x="123" y="700"/>
                  </a:lnTo>
                  <a:lnTo>
                    <a:pt x="125" y="698"/>
                  </a:lnTo>
                  <a:lnTo>
                    <a:pt x="127" y="696"/>
                  </a:lnTo>
                  <a:lnTo>
                    <a:pt x="129" y="694"/>
                  </a:lnTo>
                  <a:lnTo>
                    <a:pt x="132" y="693"/>
                  </a:lnTo>
                  <a:lnTo>
                    <a:pt x="135" y="692"/>
                  </a:lnTo>
                  <a:lnTo>
                    <a:pt x="527" y="692"/>
                  </a:lnTo>
                  <a:lnTo>
                    <a:pt x="530" y="693"/>
                  </a:lnTo>
                  <a:lnTo>
                    <a:pt x="532" y="694"/>
                  </a:lnTo>
                  <a:lnTo>
                    <a:pt x="536" y="696"/>
                  </a:lnTo>
                  <a:lnTo>
                    <a:pt x="538" y="698"/>
                  </a:lnTo>
                  <a:lnTo>
                    <a:pt x="539" y="700"/>
                  </a:lnTo>
                  <a:lnTo>
                    <a:pt x="541" y="702"/>
                  </a:lnTo>
                  <a:lnTo>
                    <a:pt x="542" y="705"/>
                  </a:lnTo>
                  <a:lnTo>
                    <a:pt x="542" y="707"/>
                  </a:lnTo>
                  <a:lnTo>
                    <a:pt x="542" y="711"/>
                  </a:lnTo>
                  <a:lnTo>
                    <a:pt x="541" y="714"/>
                  </a:lnTo>
                  <a:lnTo>
                    <a:pt x="539" y="716"/>
                  </a:lnTo>
                  <a:lnTo>
                    <a:pt x="538" y="718"/>
                  </a:lnTo>
                  <a:lnTo>
                    <a:pt x="536" y="720"/>
                  </a:lnTo>
                  <a:lnTo>
                    <a:pt x="532" y="721"/>
                  </a:lnTo>
                  <a:lnTo>
                    <a:pt x="530" y="722"/>
                  </a:lnTo>
                  <a:lnTo>
                    <a:pt x="527" y="722"/>
                  </a:lnTo>
                  <a:close/>
                  <a:moveTo>
                    <a:pt x="120" y="226"/>
                  </a:moveTo>
                  <a:lnTo>
                    <a:pt x="120" y="222"/>
                  </a:lnTo>
                  <a:lnTo>
                    <a:pt x="122" y="220"/>
                  </a:lnTo>
                  <a:lnTo>
                    <a:pt x="123" y="217"/>
                  </a:lnTo>
                  <a:lnTo>
                    <a:pt x="125" y="215"/>
                  </a:lnTo>
                  <a:lnTo>
                    <a:pt x="127" y="214"/>
                  </a:lnTo>
                  <a:lnTo>
                    <a:pt x="129" y="212"/>
                  </a:lnTo>
                  <a:lnTo>
                    <a:pt x="132" y="212"/>
                  </a:lnTo>
                  <a:lnTo>
                    <a:pt x="135" y="211"/>
                  </a:lnTo>
                  <a:lnTo>
                    <a:pt x="346" y="211"/>
                  </a:lnTo>
                  <a:lnTo>
                    <a:pt x="349" y="212"/>
                  </a:lnTo>
                  <a:lnTo>
                    <a:pt x="352" y="212"/>
                  </a:lnTo>
                  <a:lnTo>
                    <a:pt x="354" y="214"/>
                  </a:lnTo>
                  <a:lnTo>
                    <a:pt x="356" y="215"/>
                  </a:lnTo>
                  <a:lnTo>
                    <a:pt x="359" y="217"/>
                  </a:lnTo>
                  <a:lnTo>
                    <a:pt x="360" y="220"/>
                  </a:lnTo>
                  <a:lnTo>
                    <a:pt x="361" y="222"/>
                  </a:lnTo>
                  <a:lnTo>
                    <a:pt x="361" y="226"/>
                  </a:lnTo>
                  <a:lnTo>
                    <a:pt x="361" y="467"/>
                  </a:lnTo>
                  <a:lnTo>
                    <a:pt x="361" y="470"/>
                  </a:lnTo>
                  <a:lnTo>
                    <a:pt x="360" y="472"/>
                  </a:lnTo>
                  <a:lnTo>
                    <a:pt x="359" y="476"/>
                  </a:lnTo>
                  <a:lnTo>
                    <a:pt x="356" y="478"/>
                  </a:lnTo>
                  <a:lnTo>
                    <a:pt x="354" y="479"/>
                  </a:lnTo>
                  <a:lnTo>
                    <a:pt x="352" y="481"/>
                  </a:lnTo>
                  <a:lnTo>
                    <a:pt x="349" y="482"/>
                  </a:lnTo>
                  <a:lnTo>
                    <a:pt x="346" y="482"/>
                  </a:lnTo>
                  <a:lnTo>
                    <a:pt x="135" y="482"/>
                  </a:lnTo>
                  <a:lnTo>
                    <a:pt x="132" y="482"/>
                  </a:lnTo>
                  <a:lnTo>
                    <a:pt x="130" y="481"/>
                  </a:lnTo>
                  <a:lnTo>
                    <a:pt x="127" y="479"/>
                  </a:lnTo>
                  <a:lnTo>
                    <a:pt x="125" y="478"/>
                  </a:lnTo>
                  <a:lnTo>
                    <a:pt x="123" y="476"/>
                  </a:lnTo>
                  <a:lnTo>
                    <a:pt x="122" y="472"/>
                  </a:lnTo>
                  <a:lnTo>
                    <a:pt x="120" y="470"/>
                  </a:lnTo>
                  <a:lnTo>
                    <a:pt x="120" y="467"/>
                  </a:lnTo>
                  <a:lnTo>
                    <a:pt x="120" y="226"/>
                  </a:lnTo>
                  <a:close/>
                  <a:moveTo>
                    <a:pt x="647" y="768"/>
                  </a:moveTo>
                  <a:lnTo>
                    <a:pt x="647" y="15"/>
                  </a:lnTo>
                  <a:lnTo>
                    <a:pt x="647" y="0"/>
                  </a:lnTo>
                  <a:lnTo>
                    <a:pt x="15" y="0"/>
                  </a:lnTo>
                  <a:lnTo>
                    <a:pt x="12" y="0"/>
                  </a:lnTo>
                  <a:lnTo>
                    <a:pt x="9" y="2"/>
                  </a:lnTo>
                  <a:lnTo>
                    <a:pt x="7" y="3"/>
                  </a:lnTo>
                  <a:lnTo>
                    <a:pt x="5" y="5"/>
                  </a:lnTo>
                  <a:lnTo>
                    <a:pt x="2" y="7"/>
                  </a:lnTo>
                  <a:lnTo>
                    <a:pt x="1" y="9"/>
                  </a:lnTo>
                  <a:lnTo>
                    <a:pt x="0" y="12"/>
                  </a:lnTo>
                  <a:lnTo>
                    <a:pt x="0" y="15"/>
                  </a:lnTo>
                  <a:lnTo>
                    <a:pt x="0" y="768"/>
                  </a:lnTo>
                  <a:lnTo>
                    <a:pt x="0" y="783"/>
                  </a:lnTo>
                  <a:lnTo>
                    <a:pt x="2" y="797"/>
                  </a:lnTo>
                  <a:lnTo>
                    <a:pt x="6" y="811"/>
                  </a:lnTo>
                  <a:lnTo>
                    <a:pt x="9" y="824"/>
                  </a:lnTo>
                  <a:lnTo>
                    <a:pt x="14" y="836"/>
                  </a:lnTo>
                  <a:lnTo>
                    <a:pt x="21" y="848"/>
                  </a:lnTo>
                  <a:lnTo>
                    <a:pt x="28" y="857"/>
                  </a:lnTo>
                  <a:lnTo>
                    <a:pt x="37" y="867"/>
                  </a:lnTo>
                  <a:lnTo>
                    <a:pt x="45" y="876"/>
                  </a:lnTo>
                  <a:lnTo>
                    <a:pt x="56" y="882"/>
                  </a:lnTo>
                  <a:lnTo>
                    <a:pt x="67" y="889"/>
                  </a:lnTo>
                  <a:lnTo>
                    <a:pt x="79" y="894"/>
                  </a:lnTo>
                  <a:lnTo>
                    <a:pt x="92" y="898"/>
                  </a:lnTo>
                  <a:lnTo>
                    <a:pt x="105" y="901"/>
                  </a:lnTo>
                  <a:lnTo>
                    <a:pt x="120" y="903"/>
                  </a:lnTo>
                  <a:lnTo>
                    <a:pt x="135" y="904"/>
                  </a:lnTo>
                  <a:lnTo>
                    <a:pt x="702" y="904"/>
                  </a:lnTo>
                  <a:lnTo>
                    <a:pt x="691" y="894"/>
                  </a:lnTo>
                  <a:lnTo>
                    <a:pt x="681" y="882"/>
                  </a:lnTo>
                  <a:lnTo>
                    <a:pt x="672" y="869"/>
                  </a:lnTo>
                  <a:lnTo>
                    <a:pt x="664" y="854"/>
                  </a:lnTo>
                  <a:lnTo>
                    <a:pt x="660" y="846"/>
                  </a:lnTo>
                  <a:lnTo>
                    <a:pt x="657" y="836"/>
                  </a:lnTo>
                  <a:lnTo>
                    <a:pt x="655" y="826"/>
                  </a:lnTo>
                  <a:lnTo>
                    <a:pt x="651" y="817"/>
                  </a:lnTo>
                  <a:lnTo>
                    <a:pt x="650" y="805"/>
                  </a:lnTo>
                  <a:lnTo>
                    <a:pt x="648" y="793"/>
                  </a:lnTo>
                  <a:lnTo>
                    <a:pt x="647" y="781"/>
                  </a:lnTo>
                  <a:lnTo>
                    <a:pt x="647" y="7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04">
              <a:extLst>
                <a:ext uri="{FF2B5EF4-FFF2-40B4-BE49-F238E27FC236}">
                  <a16:creationId xmlns:a16="http://schemas.microsoft.com/office/drawing/2014/main" id="{DE300E0F-9495-4B53-9D87-1C6EE1FA0B67}"/>
                </a:ext>
              </a:extLst>
            </p:cNvPr>
            <p:cNvSpPr>
              <a:spLocks noEditPoints="1"/>
            </p:cNvSpPr>
            <p:nvPr/>
          </p:nvSpPr>
          <p:spPr bwMode="auto">
            <a:xfrm>
              <a:off x="2239963" y="1939925"/>
              <a:ext cx="71438" cy="268288"/>
            </a:xfrm>
            <a:custGeom>
              <a:avLst/>
              <a:gdLst>
                <a:gd name="T0" fmla="*/ 120 w 226"/>
                <a:gd name="T1" fmla="*/ 710 h 843"/>
                <a:gd name="T2" fmla="*/ 118 w 226"/>
                <a:gd name="T3" fmla="*/ 715 h 843"/>
                <a:gd name="T4" fmla="*/ 114 w 226"/>
                <a:gd name="T5" fmla="*/ 719 h 843"/>
                <a:gd name="T6" fmla="*/ 108 w 226"/>
                <a:gd name="T7" fmla="*/ 721 h 843"/>
                <a:gd name="T8" fmla="*/ 103 w 226"/>
                <a:gd name="T9" fmla="*/ 721 h 843"/>
                <a:gd name="T10" fmla="*/ 98 w 226"/>
                <a:gd name="T11" fmla="*/ 719 h 843"/>
                <a:gd name="T12" fmla="*/ 93 w 226"/>
                <a:gd name="T13" fmla="*/ 715 h 843"/>
                <a:gd name="T14" fmla="*/ 91 w 226"/>
                <a:gd name="T15" fmla="*/ 710 h 843"/>
                <a:gd name="T16" fmla="*/ 90 w 226"/>
                <a:gd name="T17" fmla="*/ 165 h 843"/>
                <a:gd name="T18" fmla="*/ 120 w 226"/>
                <a:gd name="T19" fmla="*/ 135 h 843"/>
                <a:gd name="T20" fmla="*/ 211 w 226"/>
                <a:gd name="T21" fmla="*/ 60 h 843"/>
                <a:gd name="T22" fmla="*/ 90 w 226"/>
                <a:gd name="T23" fmla="*/ 15 h 843"/>
                <a:gd name="T24" fmla="*/ 89 w 226"/>
                <a:gd name="T25" fmla="*/ 8 h 843"/>
                <a:gd name="T26" fmla="*/ 86 w 226"/>
                <a:gd name="T27" fmla="*/ 4 h 843"/>
                <a:gd name="T28" fmla="*/ 82 w 226"/>
                <a:gd name="T29" fmla="*/ 1 h 843"/>
                <a:gd name="T30" fmla="*/ 75 w 226"/>
                <a:gd name="T31" fmla="*/ 0 h 843"/>
                <a:gd name="T32" fmla="*/ 12 w 226"/>
                <a:gd name="T33" fmla="*/ 0 h 843"/>
                <a:gd name="T34" fmla="*/ 7 w 226"/>
                <a:gd name="T35" fmla="*/ 2 h 843"/>
                <a:gd name="T36" fmla="*/ 3 w 226"/>
                <a:gd name="T37" fmla="*/ 6 h 843"/>
                <a:gd name="T38" fmla="*/ 0 w 226"/>
                <a:gd name="T39" fmla="*/ 11 h 843"/>
                <a:gd name="T40" fmla="*/ 0 w 226"/>
                <a:gd name="T41" fmla="*/ 707 h 843"/>
                <a:gd name="T42" fmla="*/ 1 w 226"/>
                <a:gd name="T43" fmla="*/ 728 h 843"/>
                <a:gd name="T44" fmla="*/ 1 w 226"/>
                <a:gd name="T45" fmla="*/ 732 h 843"/>
                <a:gd name="T46" fmla="*/ 8 w 226"/>
                <a:gd name="T47" fmla="*/ 762 h 843"/>
                <a:gd name="T48" fmla="*/ 17 w 226"/>
                <a:gd name="T49" fmla="*/ 786 h 843"/>
                <a:gd name="T50" fmla="*/ 29 w 226"/>
                <a:gd name="T51" fmla="*/ 805 h 843"/>
                <a:gd name="T52" fmla="*/ 43 w 226"/>
                <a:gd name="T53" fmla="*/ 819 h 843"/>
                <a:gd name="T54" fmla="*/ 58 w 226"/>
                <a:gd name="T55" fmla="*/ 829 h 843"/>
                <a:gd name="T56" fmla="*/ 72 w 226"/>
                <a:gd name="T57" fmla="*/ 835 h 843"/>
                <a:gd name="T58" fmla="*/ 96 w 226"/>
                <a:gd name="T59" fmla="*/ 842 h 843"/>
                <a:gd name="T60" fmla="*/ 97 w 226"/>
                <a:gd name="T61" fmla="*/ 842 h 843"/>
                <a:gd name="T62" fmla="*/ 113 w 226"/>
                <a:gd name="T63" fmla="*/ 843 h 843"/>
                <a:gd name="T64" fmla="*/ 141 w 226"/>
                <a:gd name="T65" fmla="*/ 839 h 843"/>
                <a:gd name="T66" fmla="*/ 163 w 226"/>
                <a:gd name="T67" fmla="*/ 831 h 843"/>
                <a:gd name="T68" fmla="*/ 183 w 226"/>
                <a:gd name="T69" fmla="*/ 817 h 843"/>
                <a:gd name="T70" fmla="*/ 199 w 226"/>
                <a:gd name="T71" fmla="*/ 800 h 843"/>
                <a:gd name="T72" fmla="*/ 210 w 226"/>
                <a:gd name="T73" fmla="*/ 778 h 843"/>
                <a:gd name="T74" fmla="*/ 219 w 226"/>
                <a:gd name="T75" fmla="*/ 756 h 843"/>
                <a:gd name="T76" fmla="*/ 224 w 226"/>
                <a:gd name="T77" fmla="*/ 731 h 843"/>
                <a:gd name="T78" fmla="*/ 226 w 226"/>
                <a:gd name="T79" fmla="*/ 707 h 843"/>
                <a:gd name="T80" fmla="*/ 225 w 226"/>
                <a:gd name="T81" fmla="*/ 71 h 843"/>
                <a:gd name="T82" fmla="*/ 223 w 226"/>
                <a:gd name="T83" fmla="*/ 66 h 843"/>
                <a:gd name="T84" fmla="*/ 220 w 226"/>
                <a:gd name="T85" fmla="*/ 62 h 843"/>
                <a:gd name="T86" fmla="*/ 215 w 226"/>
                <a:gd name="T87" fmla="*/ 6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843">
                  <a:moveTo>
                    <a:pt x="120" y="706"/>
                  </a:moveTo>
                  <a:lnTo>
                    <a:pt x="120" y="710"/>
                  </a:lnTo>
                  <a:lnTo>
                    <a:pt x="119" y="713"/>
                  </a:lnTo>
                  <a:lnTo>
                    <a:pt x="118" y="715"/>
                  </a:lnTo>
                  <a:lnTo>
                    <a:pt x="116" y="717"/>
                  </a:lnTo>
                  <a:lnTo>
                    <a:pt x="114" y="719"/>
                  </a:lnTo>
                  <a:lnTo>
                    <a:pt x="112" y="720"/>
                  </a:lnTo>
                  <a:lnTo>
                    <a:pt x="108" y="721"/>
                  </a:lnTo>
                  <a:lnTo>
                    <a:pt x="105" y="722"/>
                  </a:lnTo>
                  <a:lnTo>
                    <a:pt x="103" y="721"/>
                  </a:lnTo>
                  <a:lnTo>
                    <a:pt x="100" y="720"/>
                  </a:lnTo>
                  <a:lnTo>
                    <a:pt x="98" y="719"/>
                  </a:lnTo>
                  <a:lnTo>
                    <a:pt x="96" y="717"/>
                  </a:lnTo>
                  <a:lnTo>
                    <a:pt x="93" y="715"/>
                  </a:lnTo>
                  <a:lnTo>
                    <a:pt x="92" y="713"/>
                  </a:lnTo>
                  <a:lnTo>
                    <a:pt x="91" y="710"/>
                  </a:lnTo>
                  <a:lnTo>
                    <a:pt x="90" y="706"/>
                  </a:lnTo>
                  <a:lnTo>
                    <a:pt x="90" y="165"/>
                  </a:lnTo>
                  <a:lnTo>
                    <a:pt x="90" y="135"/>
                  </a:lnTo>
                  <a:lnTo>
                    <a:pt x="120" y="135"/>
                  </a:lnTo>
                  <a:lnTo>
                    <a:pt x="120" y="706"/>
                  </a:lnTo>
                  <a:close/>
                  <a:moveTo>
                    <a:pt x="211" y="60"/>
                  </a:moveTo>
                  <a:lnTo>
                    <a:pt x="90" y="60"/>
                  </a:lnTo>
                  <a:lnTo>
                    <a:pt x="90" y="15"/>
                  </a:lnTo>
                  <a:lnTo>
                    <a:pt x="90" y="11"/>
                  </a:lnTo>
                  <a:lnTo>
                    <a:pt x="89" y="8"/>
                  </a:lnTo>
                  <a:lnTo>
                    <a:pt x="88" y="6"/>
                  </a:lnTo>
                  <a:lnTo>
                    <a:pt x="86" y="4"/>
                  </a:lnTo>
                  <a:lnTo>
                    <a:pt x="84" y="2"/>
                  </a:lnTo>
                  <a:lnTo>
                    <a:pt x="82" y="1"/>
                  </a:lnTo>
                  <a:lnTo>
                    <a:pt x="78" y="0"/>
                  </a:lnTo>
                  <a:lnTo>
                    <a:pt x="75" y="0"/>
                  </a:lnTo>
                  <a:lnTo>
                    <a:pt x="15" y="0"/>
                  </a:lnTo>
                  <a:lnTo>
                    <a:pt x="12" y="0"/>
                  </a:lnTo>
                  <a:lnTo>
                    <a:pt x="10" y="1"/>
                  </a:lnTo>
                  <a:lnTo>
                    <a:pt x="7" y="2"/>
                  </a:lnTo>
                  <a:lnTo>
                    <a:pt x="4" y="4"/>
                  </a:lnTo>
                  <a:lnTo>
                    <a:pt x="3" y="6"/>
                  </a:lnTo>
                  <a:lnTo>
                    <a:pt x="1" y="9"/>
                  </a:lnTo>
                  <a:lnTo>
                    <a:pt x="0" y="11"/>
                  </a:lnTo>
                  <a:lnTo>
                    <a:pt x="0" y="15"/>
                  </a:lnTo>
                  <a:lnTo>
                    <a:pt x="0" y="707"/>
                  </a:lnTo>
                  <a:lnTo>
                    <a:pt x="0" y="718"/>
                  </a:lnTo>
                  <a:lnTo>
                    <a:pt x="1" y="728"/>
                  </a:lnTo>
                  <a:lnTo>
                    <a:pt x="1" y="730"/>
                  </a:lnTo>
                  <a:lnTo>
                    <a:pt x="1" y="732"/>
                  </a:lnTo>
                  <a:lnTo>
                    <a:pt x="4" y="748"/>
                  </a:lnTo>
                  <a:lnTo>
                    <a:pt x="8" y="762"/>
                  </a:lnTo>
                  <a:lnTo>
                    <a:pt x="12" y="775"/>
                  </a:lnTo>
                  <a:lnTo>
                    <a:pt x="17" y="786"/>
                  </a:lnTo>
                  <a:lnTo>
                    <a:pt x="23" y="796"/>
                  </a:lnTo>
                  <a:lnTo>
                    <a:pt x="29" y="805"/>
                  </a:lnTo>
                  <a:lnTo>
                    <a:pt x="35" y="813"/>
                  </a:lnTo>
                  <a:lnTo>
                    <a:pt x="43" y="819"/>
                  </a:lnTo>
                  <a:lnTo>
                    <a:pt x="50" y="824"/>
                  </a:lnTo>
                  <a:lnTo>
                    <a:pt x="58" y="829"/>
                  </a:lnTo>
                  <a:lnTo>
                    <a:pt x="64" y="833"/>
                  </a:lnTo>
                  <a:lnTo>
                    <a:pt x="72" y="835"/>
                  </a:lnTo>
                  <a:lnTo>
                    <a:pt x="85" y="839"/>
                  </a:lnTo>
                  <a:lnTo>
                    <a:pt x="96" y="842"/>
                  </a:lnTo>
                  <a:lnTo>
                    <a:pt x="96" y="842"/>
                  </a:lnTo>
                  <a:lnTo>
                    <a:pt x="97" y="842"/>
                  </a:lnTo>
                  <a:lnTo>
                    <a:pt x="104" y="843"/>
                  </a:lnTo>
                  <a:lnTo>
                    <a:pt x="113" y="843"/>
                  </a:lnTo>
                  <a:lnTo>
                    <a:pt x="128" y="842"/>
                  </a:lnTo>
                  <a:lnTo>
                    <a:pt x="141" y="839"/>
                  </a:lnTo>
                  <a:lnTo>
                    <a:pt x="152" y="835"/>
                  </a:lnTo>
                  <a:lnTo>
                    <a:pt x="163" y="831"/>
                  </a:lnTo>
                  <a:lnTo>
                    <a:pt x="174" y="824"/>
                  </a:lnTo>
                  <a:lnTo>
                    <a:pt x="183" y="817"/>
                  </a:lnTo>
                  <a:lnTo>
                    <a:pt x="191" y="808"/>
                  </a:lnTo>
                  <a:lnTo>
                    <a:pt x="199" y="800"/>
                  </a:lnTo>
                  <a:lnTo>
                    <a:pt x="205" y="789"/>
                  </a:lnTo>
                  <a:lnTo>
                    <a:pt x="210" y="778"/>
                  </a:lnTo>
                  <a:lnTo>
                    <a:pt x="216" y="768"/>
                  </a:lnTo>
                  <a:lnTo>
                    <a:pt x="219" y="756"/>
                  </a:lnTo>
                  <a:lnTo>
                    <a:pt x="222" y="744"/>
                  </a:lnTo>
                  <a:lnTo>
                    <a:pt x="224" y="731"/>
                  </a:lnTo>
                  <a:lnTo>
                    <a:pt x="225" y="719"/>
                  </a:lnTo>
                  <a:lnTo>
                    <a:pt x="226" y="707"/>
                  </a:lnTo>
                  <a:lnTo>
                    <a:pt x="226" y="75"/>
                  </a:lnTo>
                  <a:lnTo>
                    <a:pt x="225" y="71"/>
                  </a:lnTo>
                  <a:lnTo>
                    <a:pt x="225" y="69"/>
                  </a:lnTo>
                  <a:lnTo>
                    <a:pt x="223" y="66"/>
                  </a:lnTo>
                  <a:lnTo>
                    <a:pt x="222" y="64"/>
                  </a:lnTo>
                  <a:lnTo>
                    <a:pt x="220" y="62"/>
                  </a:lnTo>
                  <a:lnTo>
                    <a:pt x="217" y="61"/>
                  </a:lnTo>
                  <a:lnTo>
                    <a:pt x="215" y="60"/>
                  </a:lnTo>
                  <a:lnTo>
                    <a:pt x="211"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656440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a:bodyPr>
          <a:lstStyle/>
          <a:p>
            <a:r>
              <a:rPr lang="tr-TR" dirty="0" smtClean="0"/>
              <a:t>İşverenin genel yükümlülüğü</a:t>
            </a:r>
          </a:p>
          <a:p>
            <a:endParaRPr lang="tr-TR" sz="2400" dirty="0"/>
          </a:p>
          <a:p>
            <a:pPr marL="342900" indent="-342900" algn="just">
              <a:buFont typeface="Arial" panose="020B0604020202020204" pitchFamily="34" charset="0"/>
              <a:buChar char="•"/>
            </a:pPr>
            <a:r>
              <a:rPr lang="tr-TR" b="0" dirty="0"/>
              <a:t>İşveren, işyerinde kullanılacak iş ekipmanının yapılacak işe uygun olması ve bu ekipmanın çalışanlara sağlık ve güvenlik yönünden zarar vermemesi için gerekli tüm tedbirleri alır</a:t>
            </a:r>
            <a:r>
              <a:rPr lang="tr-TR" b="0" dirty="0" smtClean="0"/>
              <a:t>.</a:t>
            </a:r>
          </a:p>
          <a:p>
            <a:pPr marL="342900" indent="-342900" algn="just">
              <a:buFont typeface="Arial" panose="020B0604020202020204" pitchFamily="34" charset="0"/>
              <a:buChar char="•"/>
            </a:pPr>
            <a:r>
              <a:rPr lang="tr-TR" b="0" dirty="0"/>
              <a:t>İş ekipmanın </a:t>
            </a:r>
            <a:r>
              <a:rPr lang="tr-TR" b="0" u="sng" dirty="0"/>
              <a:t>geçici süreyle kullanılacak</a:t>
            </a:r>
            <a:r>
              <a:rPr lang="tr-TR" b="0" dirty="0"/>
              <a:t> olması, kiralanması veya benzeri durumlar işverenin genel yükümlülüklerini etkilemez.</a:t>
            </a:r>
            <a:endParaRPr lang="tr-TR" sz="2400" dirty="0"/>
          </a:p>
          <a:p>
            <a:endParaRPr lang="tr-TR" dirty="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79</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Madde: 5 </a:t>
            </a:r>
            <a:r>
              <a:rPr lang="tr-TR" sz="1100" dirty="0"/>
              <a:t>(Değişik ibare:RG-18/02/2022-31754)</a:t>
            </a:r>
          </a:p>
        </p:txBody>
      </p:sp>
      <p:sp>
        <p:nvSpPr>
          <p:cNvPr id="7" name="Freeform 5"/>
          <p:cNvSpPr>
            <a:spLocks noEditPoints="1"/>
          </p:cNvSpPr>
          <p:nvPr/>
        </p:nvSpPr>
        <p:spPr bwMode="auto">
          <a:xfrm>
            <a:off x="10554511" y="1825624"/>
            <a:ext cx="799289" cy="625745"/>
          </a:xfrm>
          <a:custGeom>
            <a:avLst/>
            <a:gdLst>
              <a:gd name="T0" fmla="*/ 105 w 105"/>
              <a:gd name="T1" fmla="*/ 84 h 94"/>
              <a:gd name="T2" fmla="*/ 95 w 105"/>
              <a:gd name="T3" fmla="*/ 94 h 94"/>
              <a:gd name="T4" fmla="*/ 10 w 105"/>
              <a:gd name="T5" fmla="*/ 94 h 94"/>
              <a:gd name="T6" fmla="*/ 0 w 105"/>
              <a:gd name="T7" fmla="*/ 84 h 94"/>
              <a:gd name="T8" fmla="*/ 1 w 105"/>
              <a:gd name="T9" fmla="*/ 79 h 94"/>
              <a:gd name="T10" fmla="*/ 44 w 105"/>
              <a:gd name="T11" fmla="*/ 5 h 94"/>
              <a:gd name="T12" fmla="*/ 53 w 105"/>
              <a:gd name="T13" fmla="*/ 0 h 94"/>
              <a:gd name="T14" fmla="*/ 62 w 105"/>
              <a:gd name="T15" fmla="*/ 5 h 94"/>
              <a:gd name="T16" fmla="*/ 104 w 105"/>
              <a:gd name="T17" fmla="*/ 79 h 94"/>
              <a:gd name="T18" fmla="*/ 105 w 105"/>
              <a:gd name="T19" fmla="*/ 84 h 94"/>
              <a:gd name="T20" fmla="*/ 44 w 105"/>
              <a:gd name="T21" fmla="*/ 75 h 94"/>
              <a:gd name="T22" fmla="*/ 53 w 105"/>
              <a:gd name="T23" fmla="*/ 84 h 94"/>
              <a:gd name="T24" fmla="*/ 61 w 105"/>
              <a:gd name="T25" fmla="*/ 75 h 94"/>
              <a:gd name="T26" fmla="*/ 53 w 105"/>
              <a:gd name="T27" fmla="*/ 67 h 94"/>
              <a:gd name="T28" fmla="*/ 44 w 105"/>
              <a:gd name="T29" fmla="*/ 75 h 94"/>
              <a:gd name="T30" fmla="*/ 45 w 105"/>
              <a:gd name="T31" fmla="*/ 59 h 94"/>
              <a:gd name="T32" fmla="*/ 60 w 105"/>
              <a:gd name="T33" fmla="*/ 59 h 94"/>
              <a:gd name="T34" fmla="*/ 60 w 105"/>
              <a:gd name="T35" fmla="*/ 24 h 94"/>
              <a:gd name="T36" fmla="*/ 45 w 105"/>
              <a:gd name="T37" fmla="*/ 24 h 94"/>
              <a:gd name="T38" fmla="*/ 45 w 105"/>
              <a:gd name="T39"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94">
                <a:moveTo>
                  <a:pt x="105" y="84"/>
                </a:moveTo>
                <a:cubicBezTo>
                  <a:pt x="105" y="90"/>
                  <a:pt x="101" y="94"/>
                  <a:pt x="95" y="94"/>
                </a:cubicBezTo>
                <a:cubicBezTo>
                  <a:pt x="10" y="94"/>
                  <a:pt x="10" y="94"/>
                  <a:pt x="10" y="94"/>
                </a:cubicBezTo>
                <a:cubicBezTo>
                  <a:pt x="5" y="94"/>
                  <a:pt x="0" y="90"/>
                  <a:pt x="0" y="84"/>
                </a:cubicBezTo>
                <a:cubicBezTo>
                  <a:pt x="0" y="82"/>
                  <a:pt x="0" y="80"/>
                  <a:pt x="1" y="79"/>
                </a:cubicBezTo>
                <a:cubicBezTo>
                  <a:pt x="44" y="5"/>
                  <a:pt x="44" y="5"/>
                  <a:pt x="44" y="5"/>
                </a:cubicBezTo>
                <a:cubicBezTo>
                  <a:pt x="45" y="2"/>
                  <a:pt x="49" y="0"/>
                  <a:pt x="53" y="0"/>
                </a:cubicBezTo>
                <a:cubicBezTo>
                  <a:pt x="56" y="0"/>
                  <a:pt x="60" y="2"/>
                  <a:pt x="62" y="5"/>
                </a:cubicBezTo>
                <a:cubicBezTo>
                  <a:pt x="104" y="79"/>
                  <a:pt x="104" y="79"/>
                  <a:pt x="104" y="79"/>
                </a:cubicBezTo>
                <a:cubicBezTo>
                  <a:pt x="105" y="80"/>
                  <a:pt x="105" y="82"/>
                  <a:pt x="105" y="84"/>
                </a:cubicBezTo>
                <a:close/>
                <a:moveTo>
                  <a:pt x="44" y="75"/>
                </a:moveTo>
                <a:cubicBezTo>
                  <a:pt x="44" y="80"/>
                  <a:pt x="48" y="84"/>
                  <a:pt x="53" y="84"/>
                </a:cubicBezTo>
                <a:cubicBezTo>
                  <a:pt x="58" y="84"/>
                  <a:pt x="61" y="80"/>
                  <a:pt x="61" y="75"/>
                </a:cubicBezTo>
                <a:cubicBezTo>
                  <a:pt x="61" y="71"/>
                  <a:pt x="58" y="67"/>
                  <a:pt x="53" y="67"/>
                </a:cubicBezTo>
                <a:cubicBezTo>
                  <a:pt x="48" y="67"/>
                  <a:pt x="44" y="70"/>
                  <a:pt x="44" y="75"/>
                </a:cubicBezTo>
                <a:close/>
                <a:moveTo>
                  <a:pt x="45" y="59"/>
                </a:moveTo>
                <a:cubicBezTo>
                  <a:pt x="60" y="59"/>
                  <a:pt x="60" y="59"/>
                  <a:pt x="60" y="59"/>
                </a:cubicBezTo>
                <a:cubicBezTo>
                  <a:pt x="60" y="24"/>
                  <a:pt x="60" y="24"/>
                  <a:pt x="60" y="24"/>
                </a:cubicBezTo>
                <a:cubicBezTo>
                  <a:pt x="45" y="24"/>
                  <a:pt x="45" y="24"/>
                  <a:pt x="45" y="24"/>
                </a:cubicBezTo>
                <a:lnTo>
                  <a:pt x="45" y="5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089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9"/>
            <a:ext cx="7886700" cy="972059"/>
          </a:xfrm>
        </p:spPr>
        <p:txBody>
          <a:bodyPr/>
          <a:lstStyle/>
          <a:p>
            <a:pPr algn="ctr"/>
            <a:r>
              <a:rPr lang="tr-TR" b="1" dirty="0" smtClean="0">
                <a:solidFill>
                  <a:schemeClr val="bg1"/>
                </a:solidFill>
              </a:rPr>
              <a:t>Teftiş Planlaması</a:t>
            </a:r>
            <a:endParaRPr lang="tr-TR" dirty="0">
              <a:solidFill>
                <a:schemeClr val="bg1"/>
              </a:solidFill>
            </a:endParaRPr>
          </a:p>
        </p:txBody>
      </p:sp>
      <p:sp>
        <p:nvSpPr>
          <p:cNvPr id="3" name="İçerik Yer Tutucusu 2"/>
          <p:cNvSpPr>
            <a:spLocks noGrp="1"/>
          </p:cNvSpPr>
          <p:nvPr>
            <p:ph idx="1"/>
          </p:nvPr>
        </p:nvSpPr>
        <p:spPr>
          <a:xfrm>
            <a:off x="943897" y="1042219"/>
            <a:ext cx="10559845" cy="5314135"/>
          </a:xfrm>
        </p:spPr>
        <p:txBody>
          <a:bodyPr>
            <a:normAutofit fontScale="92500" lnSpcReduction="10000"/>
          </a:bodyPr>
          <a:lstStyle/>
          <a:p>
            <a:pPr marL="0" indent="0" algn="ctr">
              <a:buNone/>
            </a:pPr>
            <a:r>
              <a:rPr lang="tr-TR" sz="2800" b="1" dirty="0" smtClean="0">
                <a:solidFill>
                  <a:srgbClr val="FF0000"/>
                </a:solidFill>
              </a:rPr>
              <a:t>TEFTİŞLERİN PLANLANMASI</a:t>
            </a:r>
          </a:p>
          <a:p>
            <a:pPr marL="0" indent="0" algn="ctr">
              <a:buNone/>
            </a:pPr>
            <a:endParaRPr lang="tr-TR" b="1" dirty="0" smtClean="0">
              <a:solidFill>
                <a:srgbClr val="FF0000"/>
              </a:solidFill>
            </a:endParaRPr>
          </a:p>
          <a:p>
            <a:pPr marL="0" indent="0" algn="just">
              <a:buNone/>
            </a:pPr>
            <a:r>
              <a:rPr lang="tr-TR" sz="2600" b="0" dirty="0" smtClean="0"/>
              <a:t>Başkanlığımız </a:t>
            </a:r>
            <a:r>
              <a:rPr lang="tr-TR" sz="2600" b="0" dirty="0"/>
              <a:t>tüm </a:t>
            </a:r>
            <a:r>
              <a:rPr lang="tr-TR" sz="2600" b="0" dirty="0" smtClean="0"/>
              <a:t>faaliyetlerini, </a:t>
            </a:r>
            <a:r>
              <a:rPr lang="tr-TR" sz="2600" b="0" dirty="0"/>
              <a:t>yıllık olarak hazırlanan ve Bakan </a:t>
            </a:r>
            <a:r>
              <a:rPr lang="tr-TR" sz="2600" b="0" dirty="0" err="1"/>
              <a:t>OLUR’u</a:t>
            </a:r>
            <a:r>
              <a:rPr lang="tr-TR" sz="2600" b="0" dirty="0"/>
              <a:t> ile yürürlüğe konulan Genel Çalışma Planı çerçevesinde yürütmektedir</a:t>
            </a:r>
            <a:r>
              <a:rPr lang="tr-TR" sz="2600" b="0" dirty="0" smtClean="0"/>
              <a:t>.</a:t>
            </a:r>
          </a:p>
          <a:p>
            <a:pPr marL="0" indent="0" algn="just">
              <a:buNone/>
            </a:pPr>
            <a:endParaRPr lang="tr-TR" sz="2600" b="1" dirty="0"/>
          </a:p>
          <a:p>
            <a:pPr marL="0" indent="0" algn="just">
              <a:buNone/>
            </a:pPr>
            <a:r>
              <a:rPr lang="tr-TR" sz="2600" b="1" dirty="0"/>
              <a:t>PROGRAMLI TEFTİŞLER</a:t>
            </a:r>
          </a:p>
          <a:p>
            <a:pPr algn="just"/>
            <a:r>
              <a:rPr lang="tr-TR" sz="2600" b="0" dirty="0"/>
              <a:t>Risk, alan veya sektör esaslı yapılan,</a:t>
            </a:r>
          </a:p>
          <a:p>
            <a:pPr algn="just"/>
            <a:r>
              <a:rPr lang="tr-TR" sz="2600" b="0" dirty="0"/>
              <a:t>İlgili tüm sosyal tarafları kapsayan,</a:t>
            </a:r>
          </a:p>
          <a:p>
            <a:pPr algn="just"/>
            <a:r>
              <a:rPr lang="tr-TR" sz="2600" b="0" dirty="0"/>
              <a:t>Eğitim, iletişim ve bilgilendirmeye ağırlık veren,</a:t>
            </a:r>
          </a:p>
          <a:p>
            <a:pPr algn="just"/>
            <a:r>
              <a:rPr lang="tr-TR" sz="2600" b="0" dirty="0"/>
              <a:t>Önleme odaklı teftişlerdir.</a:t>
            </a:r>
          </a:p>
          <a:p>
            <a:pPr marL="0" indent="0" algn="just">
              <a:buNone/>
            </a:pPr>
            <a:r>
              <a:rPr lang="tr-TR" sz="2600" b="1" dirty="0"/>
              <a:t>PROGRAM DIŞI TEFTİŞLER</a:t>
            </a:r>
          </a:p>
          <a:p>
            <a:pPr algn="just"/>
            <a:r>
              <a:rPr lang="tr-TR" sz="2600" b="0" dirty="0" smtClean="0"/>
              <a:t>ihbar</a:t>
            </a:r>
            <a:r>
              <a:rPr lang="tr-TR" sz="2600" b="0" dirty="0"/>
              <a:t>, şikayet ve benzeri nitelikteki </a:t>
            </a:r>
            <a:r>
              <a:rPr lang="tr-TR" sz="2600" b="0" dirty="0" smtClean="0"/>
              <a:t>başvuruların incelenmesi suretiyle gerçekleştirilmektedir.</a:t>
            </a:r>
            <a:endParaRPr lang="tr-TR" sz="2600" b="0" dirty="0"/>
          </a:p>
          <a:p>
            <a:pPr marL="0" indent="0">
              <a:buNone/>
            </a:pPr>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8</a:t>
            </a:fld>
            <a:endParaRPr lang="tr-TR"/>
          </a:p>
        </p:txBody>
      </p:sp>
    </p:spTree>
    <p:extLst>
      <p:ext uri="{BB962C8B-B14F-4D97-AF65-F5344CB8AC3E}">
        <p14:creationId xmlns:p14="http://schemas.microsoft.com/office/powerpoint/2010/main" val="1234546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fontScale="85000" lnSpcReduction="10000"/>
          </a:bodyPr>
          <a:lstStyle/>
          <a:p>
            <a:r>
              <a:rPr lang="tr-TR" dirty="0" smtClean="0"/>
              <a:t>Önemli </a:t>
            </a:r>
            <a:r>
              <a:rPr lang="tr-TR" dirty="0"/>
              <a:t>bakım ve </a:t>
            </a:r>
            <a:r>
              <a:rPr lang="tr-TR" dirty="0" smtClean="0"/>
              <a:t>onarım</a:t>
            </a:r>
          </a:p>
          <a:p>
            <a:pPr algn="just">
              <a:lnSpc>
                <a:spcPct val="120000"/>
              </a:lnSpc>
            </a:pPr>
            <a:r>
              <a:rPr lang="tr-TR" b="0" dirty="0"/>
              <a:t>İş ekipmanında gerçekleştirilen aşağıdaki iş ve işlemler </a:t>
            </a:r>
            <a:r>
              <a:rPr lang="tr-TR" b="0" u="sng" dirty="0"/>
              <a:t>önemli bakım ve onarım</a:t>
            </a:r>
            <a:r>
              <a:rPr lang="tr-TR" b="0" dirty="0"/>
              <a:t> kapsamında değerlendirilir:</a:t>
            </a:r>
          </a:p>
          <a:p>
            <a:pPr marL="342900" indent="-342900" algn="just">
              <a:lnSpc>
                <a:spcPct val="120000"/>
              </a:lnSpc>
              <a:buFont typeface="Arial" panose="020B0604020202020204" pitchFamily="34" charset="0"/>
              <a:buChar char="•"/>
            </a:pPr>
            <a:r>
              <a:rPr lang="tr-TR" b="0" dirty="0" smtClean="0"/>
              <a:t>Kaldırma </a:t>
            </a:r>
            <a:r>
              <a:rPr lang="tr-TR" b="0" dirty="0"/>
              <a:t>iletme ekipmanlarında ve iş makinalarında konstrüksiyon, yük kolu ve benzeri kısımlarda, basınçlı ekipmanlarda ise gövde, kapak ve benzeri kısımlarda; </a:t>
            </a:r>
            <a:r>
              <a:rPr lang="tr-TR" b="0" u="sng" dirty="0"/>
              <a:t>kaynak, kesme, taşlama ve benzeri onarım işlemleri</a:t>
            </a:r>
            <a:r>
              <a:rPr lang="tr-TR" b="0" dirty="0"/>
              <a:t> ile halat, zincir ve benzeri askı tertibatı dışında değişim faaliyetleri.</a:t>
            </a:r>
          </a:p>
          <a:p>
            <a:pPr marL="342900" indent="-342900" algn="just">
              <a:lnSpc>
                <a:spcPct val="120000"/>
              </a:lnSpc>
              <a:buFont typeface="Arial" panose="020B0604020202020204" pitchFamily="34" charset="0"/>
              <a:buChar char="•"/>
            </a:pPr>
            <a:r>
              <a:rPr lang="tr-TR" b="0" dirty="0" smtClean="0"/>
              <a:t>Elektrik </a:t>
            </a:r>
            <a:r>
              <a:rPr lang="tr-TR" b="0" dirty="0"/>
              <a:t>iç tesisleri ve kuvvetli akım tesislerinde bina bölümlerinde yapılacak ana kolon ve/veya kolon </a:t>
            </a:r>
            <a:r>
              <a:rPr lang="tr-TR" b="0" u="sng" dirty="0"/>
              <a:t>kesitinin değişmesi</a:t>
            </a:r>
            <a:r>
              <a:rPr lang="tr-TR" b="0" dirty="0"/>
              <a:t> ve benzeri tesis değişiklikleri ya da esasa ilişkin değişiklikler veya </a:t>
            </a:r>
            <a:r>
              <a:rPr lang="tr-TR" b="0" u="sng" dirty="0"/>
              <a:t>her halükarda %20 güç değişikliği</a:t>
            </a:r>
            <a:r>
              <a:rPr lang="tr-TR" b="0" dirty="0"/>
              <a:t> yapılması.</a:t>
            </a:r>
          </a:p>
          <a:p>
            <a:pPr marL="342900" indent="-342900" algn="just">
              <a:lnSpc>
                <a:spcPct val="120000"/>
              </a:lnSpc>
              <a:buFont typeface="Arial" panose="020B0604020202020204" pitchFamily="34" charset="0"/>
              <a:buChar char="•"/>
            </a:pPr>
            <a:r>
              <a:rPr lang="tr-TR" b="0" dirty="0" smtClean="0"/>
              <a:t>Diğer </a:t>
            </a:r>
            <a:r>
              <a:rPr lang="tr-TR" b="0" dirty="0"/>
              <a:t>tüm </a:t>
            </a:r>
            <a:r>
              <a:rPr lang="tr-TR" b="0" dirty="0" err="1"/>
              <a:t>tesisatlarda</a:t>
            </a:r>
            <a:r>
              <a:rPr lang="tr-TR" b="0" dirty="0"/>
              <a:t> her türlü proje değişikliği gerektiren tadilatlar.</a:t>
            </a:r>
          </a:p>
          <a:p>
            <a:pPr marL="342900" indent="-342900" algn="just">
              <a:lnSpc>
                <a:spcPct val="120000"/>
              </a:lnSpc>
              <a:buFont typeface="Arial" panose="020B0604020202020204" pitchFamily="34" charset="0"/>
              <a:buChar char="•"/>
            </a:pPr>
            <a:r>
              <a:rPr lang="tr-TR" b="0" dirty="0" smtClean="0"/>
              <a:t>İş </a:t>
            </a:r>
            <a:r>
              <a:rPr lang="tr-TR" b="0" dirty="0"/>
              <a:t>ekipmanının ilgili standartlarında belirtilen önemli bakım ve onarımlar.</a:t>
            </a:r>
          </a:p>
          <a:p>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80</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Madde: </a:t>
            </a:r>
            <a:r>
              <a:rPr lang="tr-TR" sz="1600" dirty="0" smtClean="0"/>
              <a:t>6 </a:t>
            </a:r>
            <a:r>
              <a:rPr lang="tr-TR" sz="1100" dirty="0"/>
              <a:t>(Değişik ibare:RG-18/02/2022-31754)</a:t>
            </a:r>
          </a:p>
        </p:txBody>
      </p:sp>
    </p:spTree>
    <p:extLst>
      <p:ext uri="{BB962C8B-B14F-4D97-AF65-F5344CB8AC3E}">
        <p14:creationId xmlns:p14="http://schemas.microsoft.com/office/powerpoint/2010/main" val="17095376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5954950" cy="4351338"/>
          </a:xfrm>
        </p:spPr>
        <p:txBody>
          <a:bodyPr>
            <a:normAutofit fontScale="92500"/>
          </a:bodyPr>
          <a:lstStyle/>
          <a:p>
            <a:r>
              <a:rPr lang="tr-TR" dirty="0" smtClean="0"/>
              <a:t>İş </a:t>
            </a:r>
            <a:r>
              <a:rPr lang="tr-TR" dirty="0"/>
              <a:t>ekipmanının periyodik </a:t>
            </a:r>
            <a:r>
              <a:rPr lang="tr-TR" dirty="0" smtClean="0"/>
              <a:t>kontrolü</a:t>
            </a:r>
          </a:p>
          <a:p>
            <a:pPr marL="342900" indent="-342900" algn="just">
              <a:lnSpc>
                <a:spcPct val="100000"/>
              </a:lnSpc>
              <a:buFont typeface="Arial" panose="020B0604020202020204" pitchFamily="34" charset="0"/>
              <a:buChar char="•"/>
            </a:pPr>
            <a:r>
              <a:rPr lang="tr-TR" b="0" u="sng" dirty="0"/>
              <a:t>İskeleler, sütunlu çalışma platformları veya kule </a:t>
            </a:r>
            <a:r>
              <a:rPr lang="tr-TR" b="0" u="sng" dirty="0" err="1"/>
              <a:t>krenler</a:t>
            </a:r>
            <a:r>
              <a:rPr lang="tr-TR" b="0" dirty="0"/>
              <a:t> gibi ilk kurulumdan sonra yükseltilebilen veya değişikliğe uğratılabilen iş ekipmanları, </a:t>
            </a:r>
            <a:r>
              <a:rPr lang="tr-TR" b="0" u="sng" dirty="0"/>
              <a:t>yükseltilmesi veya değişikliğe uğratılması sonrasında</a:t>
            </a:r>
            <a:r>
              <a:rPr lang="tr-TR" b="0" dirty="0"/>
              <a:t> iş ekipmanının yapılan değişiklikleri içerecek şekilde periyodik kontrolleri yapmaya yetkili kişiler tarafından </a:t>
            </a:r>
            <a:r>
              <a:rPr lang="tr-TR" b="0" u="sng" dirty="0"/>
              <a:t>periyodik kontrolü </a:t>
            </a:r>
            <a:r>
              <a:rPr lang="tr-TR" b="0" u="sng" dirty="0" smtClean="0"/>
              <a:t>yapılır.</a:t>
            </a:r>
          </a:p>
          <a:p>
            <a:pPr marL="342900" indent="-342900" algn="just">
              <a:lnSpc>
                <a:spcPct val="100000"/>
              </a:lnSpc>
              <a:buFont typeface="Arial" panose="020B0604020202020204" pitchFamily="34" charset="0"/>
              <a:buChar char="•"/>
            </a:pPr>
            <a:r>
              <a:rPr lang="tr-TR" b="0" dirty="0"/>
              <a:t>G</a:t>
            </a:r>
            <a:r>
              <a:rPr lang="tr-TR" b="0" dirty="0" smtClean="0"/>
              <a:t>üvenli </a:t>
            </a:r>
            <a:r>
              <a:rPr lang="tr-TR" b="0" u="sng" dirty="0"/>
              <a:t>elektronik imza ile imzalanmış</a:t>
            </a:r>
            <a:r>
              <a:rPr lang="tr-TR" b="0" dirty="0"/>
              <a:t> ve elektronik ortamda saklanan kayıtlar da geçerlidir.</a:t>
            </a:r>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81</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Madde: 7</a:t>
            </a:r>
            <a:r>
              <a:rPr lang="tr-TR" sz="1600" dirty="0" smtClean="0"/>
              <a:t> </a:t>
            </a:r>
            <a:r>
              <a:rPr lang="tr-TR" sz="1100" dirty="0"/>
              <a:t>(Değişik ibare:RG-18/02/2022-31754)</a:t>
            </a:r>
          </a:p>
        </p:txBody>
      </p:sp>
      <p:pic>
        <p:nvPicPr>
          <p:cNvPr id="2" name="Resim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93149" y="1735932"/>
            <a:ext cx="4560651" cy="4560651"/>
          </a:xfrm>
          <a:prstGeom prst="rect">
            <a:avLst/>
          </a:prstGeom>
        </p:spPr>
      </p:pic>
    </p:spTree>
    <p:extLst>
      <p:ext uri="{BB962C8B-B14F-4D97-AF65-F5344CB8AC3E}">
        <p14:creationId xmlns:p14="http://schemas.microsoft.com/office/powerpoint/2010/main" val="42058572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199" y="1825625"/>
            <a:ext cx="10515601" cy="4351338"/>
          </a:xfrm>
        </p:spPr>
        <p:txBody>
          <a:bodyPr>
            <a:normAutofit/>
          </a:bodyPr>
          <a:lstStyle/>
          <a:p>
            <a:r>
              <a:rPr lang="tr-TR" dirty="0" smtClean="0"/>
              <a:t>Genel </a:t>
            </a:r>
            <a:r>
              <a:rPr lang="tr-TR" dirty="0"/>
              <a:t>kurallar, denetim ve idari </a:t>
            </a:r>
            <a:r>
              <a:rPr lang="tr-TR" dirty="0" smtClean="0"/>
              <a:t>yaptırımlar</a:t>
            </a:r>
          </a:p>
          <a:p>
            <a:pPr marL="342900" indent="-342900" algn="just">
              <a:buFont typeface="Arial" panose="020B0604020202020204" pitchFamily="34" charset="0"/>
              <a:buChar char="•"/>
            </a:pPr>
            <a:r>
              <a:rPr lang="tr-TR" b="0" dirty="0"/>
              <a:t>İş ekipmanının </a:t>
            </a:r>
            <a:r>
              <a:rPr lang="tr-TR" b="0" u="sng" dirty="0"/>
              <a:t>bakımını yapan kişiler</a:t>
            </a:r>
            <a:r>
              <a:rPr lang="tr-TR" b="0" dirty="0"/>
              <a:t>, bakımını yaptığı ekipmanın </a:t>
            </a:r>
            <a:r>
              <a:rPr lang="tr-TR" b="0" u="sng" dirty="0"/>
              <a:t>periyodik kontrolünü gerçekleştiremez</a:t>
            </a:r>
            <a:r>
              <a:rPr lang="tr-TR" b="0" dirty="0" smtClean="0"/>
              <a:t>.</a:t>
            </a:r>
          </a:p>
          <a:p>
            <a:pPr marL="342900" indent="-342900" algn="just">
              <a:buFont typeface="Arial" panose="020B0604020202020204" pitchFamily="34" charset="0"/>
              <a:buChar char="•"/>
            </a:pPr>
            <a:r>
              <a:rPr lang="tr-TR" b="0" dirty="0"/>
              <a:t>İş Sağlığı ve Güvenliği Hizmetleri Yönetmeliği kapsamında yetkilendirilmiş olan </a:t>
            </a:r>
            <a:r>
              <a:rPr lang="tr-TR" b="0" u="sng" dirty="0"/>
              <a:t>ortak sağlık ve güvenlik birimleri periyodik kontrol hizmeti veremez</a:t>
            </a:r>
            <a:r>
              <a:rPr lang="tr-TR" b="0" u="sng" dirty="0" smtClean="0"/>
              <a:t>.</a:t>
            </a:r>
          </a:p>
          <a:p>
            <a:pPr marL="342900" indent="-342900" algn="just">
              <a:buFont typeface="Arial" panose="020B0604020202020204" pitchFamily="34" charset="0"/>
              <a:buChar char="•"/>
            </a:pPr>
            <a:r>
              <a:rPr lang="tr-TR" b="0" dirty="0" smtClean="0"/>
              <a:t>Yetkili </a:t>
            </a:r>
            <a:r>
              <a:rPr lang="tr-TR" b="0" dirty="0"/>
              <a:t>olmayan kişilerce yapılmış periyodik kontroller geçersizdir. Bu kişiler Bakanlığın internet sitesinde ilân edilir. Bu kişilerin yetki başvuruları on yıl süreyle askıya alınır. Bu kişiler hakkında adli makamlara suç duyurusunda bulunulur.</a:t>
            </a:r>
            <a:endParaRPr lang="tr-TR" b="0" dirty="0" smtClean="0"/>
          </a:p>
          <a:p>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82</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Madde: </a:t>
            </a:r>
            <a:r>
              <a:rPr lang="tr-TR" sz="1600" dirty="0" smtClean="0"/>
              <a:t>14 </a:t>
            </a:r>
            <a:r>
              <a:rPr lang="tr-TR" sz="1100" dirty="0"/>
              <a:t>(Değişik ibare:RG-18/02/2022-31754)</a:t>
            </a:r>
          </a:p>
        </p:txBody>
      </p:sp>
    </p:spTree>
    <p:extLst>
      <p:ext uri="{BB962C8B-B14F-4D97-AF65-F5344CB8AC3E}">
        <p14:creationId xmlns:p14="http://schemas.microsoft.com/office/powerpoint/2010/main" val="4869792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lnSpcReduction="10000"/>
          </a:bodyPr>
          <a:lstStyle/>
          <a:p>
            <a:r>
              <a:rPr lang="tr-TR" dirty="0" smtClean="0"/>
              <a:t>Akreditasyon </a:t>
            </a:r>
            <a:r>
              <a:rPr lang="tr-TR" dirty="0"/>
              <a:t>zorunluluğu başlayan iş </a:t>
            </a:r>
            <a:r>
              <a:rPr lang="tr-TR" dirty="0" smtClean="0"/>
              <a:t>ekipmanları</a:t>
            </a:r>
          </a:p>
          <a:p>
            <a:endParaRPr lang="tr-TR" dirty="0" smtClean="0"/>
          </a:p>
          <a:p>
            <a:pPr algn="just">
              <a:lnSpc>
                <a:spcPct val="110000"/>
              </a:lnSpc>
            </a:pPr>
            <a:r>
              <a:rPr lang="tr-TR" b="0" dirty="0"/>
              <a:t>Aşağıda belirtilen iş ekipmanlarının periyodik kontrolleri, ilgili ekipman veya ekipman grubu için </a:t>
            </a:r>
            <a:r>
              <a:rPr lang="tr-TR" b="0" u="sng" dirty="0"/>
              <a:t>akredite olmuş akredite muayene kuruluşlarında</a:t>
            </a:r>
            <a:r>
              <a:rPr lang="tr-TR" b="0" dirty="0"/>
              <a:t> çalışan </a:t>
            </a:r>
            <a:r>
              <a:rPr lang="tr-TR" b="0" dirty="0" smtClean="0"/>
              <a:t>periyodik </a:t>
            </a:r>
            <a:r>
              <a:rPr lang="tr-TR" b="0" dirty="0"/>
              <a:t>kontrol yapmaya yetkili kişiler tarafından yapılır</a:t>
            </a:r>
            <a:r>
              <a:rPr lang="tr-TR" b="0" dirty="0" smtClean="0"/>
              <a:t>:</a:t>
            </a:r>
          </a:p>
          <a:p>
            <a:pPr marL="342900" indent="-342900">
              <a:buFont typeface="Arial" panose="020B0604020202020204" pitchFamily="34" charset="0"/>
              <a:buChar char="•"/>
            </a:pPr>
            <a:r>
              <a:rPr lang="tr-TR" b="0" dirty="0" smtClean="0"/>
              <a:t>Kule </a:t>
            </a:r>
            <a:r>
              <a:rPr lang="tr-TR" b="0" dirty="0" err="1" smtClean="0"/>
              <a:t>krenler</a:t>
            </a:r>
            <a:r>
              <a:rPr lang="tr-TR" b="0" dirty="0" smtClean="0"/>
              <a:t>.</a:t>
            </a:r>
          </a:p>
          <a:p>
            <a:pPr marL="342900" indent="-342900">
              <a:buFont typeface="Arial" panose="020B0604020202020204" pitchFamily="34" charset="0"/>
              <a:buChar char="•"/>
            </a:pPr>
            <a:r>
              <a:rPr lang="tr-TR" b="0" dirty="0"/>
              <a:t>LPG tank ve tesisatları (yer altı ve yer üstü</a:t>
            </a:r>
            <a:r>
              <a:rPr lang="tr-TR" b="0" dirty="0" smtClean="0"/>
              <a:t>).</a:t>
            </a:r>
          </a:p>
          <a:p>
            <a:pPr marL="342900" indent="-342900">
              <a:buFont typeface="Arial" panose="020B0604020202020204" pitchFamily="34" charset="0"/>
              <a:buChar char="•"/>
            </a:pPr>
            <a:r>
              <a:rPr lang="tr-TR" b="0" dirty="0"/>
              <a:t>Yürüyen merdivenler</a:t>
            </a:r>
            <a:r>
              <a:rPr lang="tr-TR" b="0" dirty="0" smtClean="0"/>
              <a:t>.</a:t>
            </a:r>
          </a:p>
          <a:p>
            <a:pPr marL="342900" indent="-342900">
              <a:buFont typeface="Arial" panose="020B0604020202020204" pitchFamily="34" charset="0"/>
              <a:buChar char="•"/>
            </a:pPr>
            <a:r>
              <a:rPr lang="tr-TR" b="0" dirty="0"/>
              <a:t>Asılı erişim donanımları</a:t>
            </a:r>
            <a:r>
              <a:rPr lang="tr-TR" b="0" dirty="0" smtClean="0"/>
              <a:t>.</a:t>
            </a:r>
            <a:r>
              <a:rPr lang="tr-TR" dirty="0" smtClean="0"/>
              <a:t> </a:t>
            </a:r>
          </a:p>
          <a:p>
            <a:r>
              <a:rPr lang="tr-TR" dirty="0" smtClean="0">
                <a:solidFill>
                  <a:srgbClr val="FF0000"/>
                </a:solidFill>
              </a:rPr>
              <a:t>Yürürlük Tarihi : 31.12.2023 </a:t>
            </a:r>
            <a:endParaRPr lang="tr-TR" dirty="0">
              <a:solidFill>
                <a:srgbClr val="FF0000"/>
              </a:solidFill>
            </a:endParaRPr>
          </a:p>
          <a:p>
            <a:pPr marL="342900" indent="-342900">
              <a:buFont typeface="Arial" panose="020B0604020202020204" pitchFamily="34" charset="0"/>
              <a:buChar char="•"/>
            </a:pPr>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83</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a:t>
            </a:r>
            <a:r>
              <a:rPr lang="tr-TR" sz="1600" dirty="0" smtClean="0"/>
              <a:t>Ek Madde</a:t>
            </a:r>
            <a:r>
              <a:rPr lang="tr-TR" sz="1600" dirty="0"/>
              <a:t>: 2</a:t>
            </a:r>
            <a:r>
              <a:rPr lang="tr-TR" sz="1600" dirty="0" smtClean="0"/>
              <a:t> </a:t>
            </a:r>
            <a:r>
              <a:rPr lang="tr-TR" sz="1100" dirty="0"/>
              <a:t>(Değişik ibare:RG-18/02/2022-31754)</a:t>
            </a:r>
          </a:p>
        </p:txBody>
      </p:sp>
      <p:sp>
        <p:nvSpPr>
          <p:cNvPr id="7" name="Freeform 5"/>
          <p:cNvSpPr>
            <a:spLocks noEditPoints="1"/>
          </p:cNvSpPr>
          <p:nvPr/>
        </p:nvSpPr>
        <p:spPr bwMode="auto">
          <a:xfrm>
            <a:off x="10554511" y="1825624"/>
            <a:ext cx="799289" cy="625745"/>
          </a:xfrm>
          <a:custGeom>
            <a:avLst/>
            <a:gdLst>
              <a:gd name="T0" fmla="*/ 105 w 105"/>
              <a:gd name="T1" fmla="*/ 84 h 94"/>
              <a:gd name="T2" fmla="*/ 95 w 105"/>
              <a:gd name="T3" fmla="*/ 94 h 94"/>
              <a:gd name="T4" fmla="*/ 10 w 105"/>
              <a:gd name="T5" fmla="*/ 94 h 94"/>
              <a:gd name="T6" fmla="*/ 0 w 105"/>
              <a:gd name="T7" fmla="*/ 84 h 94"/>
              <a:gd name="T8" fmla="*/ 1 w 105"/>
              <a:gd name="T9" fmla="*/ 79 h 94"/>
              <a:gd name="T10" fmla="*/ 44 w 105"/>
              <a:gd name="T11" fmla="*/ 5 h 94"/>
              <a:gd name="T12" fmla="*/ 53 w 105"/>
              <a:gd name="T13" fmla="*/ 0 h 94"/>
              <a:gd name="T14" fmla="*/ 62 w 105"/>
              <a:gd name="T15" fmla="*/ 5 h 94"/>
              <a:gd name="T16" fmla="*/ 104 w 105"/>
              <a:gd name="T17" fmla="*/ 79 h 94"/>
              <a:gd name="T18" fmla="*/ 105 w 105"/>
              <a:gd name="T19" fmla="*/ 84 h 94"/>
              <a:gd name="T20" fmla="*/ 44 w 105"/>
              <a:gd name="T21" fmla="*/ 75 h 94"/>
              <a:gd name="T22" fmla="*/ 53 w 105"/>
              <a:gd name="T23" fmla="*/ 84 h 94"/>
              <a:gd name="T24" fmla="*/ 61 w 105"/>
              <a:gd name="T25" fmla="*/ 75 h 94"/>
              <a:gd name="T26" fmla="*/ 53 w 105"/>
              <a:gd name="T27" fmla="*/ 67 h 94"/>
              <a:gd name="T28" fmla="*/ 44 w 105"/>
              <a:gd name="T29" fmla="*/ 75 h 94"/>
              <a:gd name="T30" fmla="*/ 45 w 105"/>
              <a:gd name="T31" fmla="*/ 59 h 94"/>
              <a:gd name="T32" fmla="*/ 60 w 105"/>
              <a:gd name="T33" fmla="*/ 59 h 94"/>
              <a:gd name="T34" fmla="*/ 60 w 105"/>
              <a:gd name="T35" fmla="*/ 24 h 94"/>
              <a:gd name="T36" fmla="*/ 45 w 105"/>
              <a:gd name="T37" fmla="*/ 24 h 94"/>
              <a:gd name="T38" fmla="*/ 45 w 105"/>
              <a:gd name="T39"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94">
                <a:moveTo>
                  <a:pt x="105" y="84"/>
                </a:moveTo>
                <a:cubicBezTo>
                  <a:pt x="105" y="90"/>
                  <a:pt x="101" y="94"/>
                  <a:pt x="95" y="94"/>
                </a:cubicBezTo>
                <a:cubicBezTo>
                  <a:pt x="10" y="94"/>
                  <a:pt x="10" y="94"/>
                  <a:pt x="10" y="94"/>
                </a:cubicBezTo>
                <a:cubicBezTo>
                  <a:pt x="5" y="94"/>
                  <a:pt x="0" y="90"/>
                  <a:pt x="0" y="84"/>
                </a:cubicBezTo>
                <a:cubicBezTo>
                  <a:pt x="0" y="82"/>
                  <a:pt x="0" y="80"/>
                  <a:pt x="1" y="79"/>
                </a:cubicBezTo>
                <a:cubicBezTo>
                  <a:pt x="44" y="5"/>
                  <a:pt x="44" y="5"/>
                  <a:pt x="44" y="5"/>
                </a:cubicBezTo>
                <a:cubicBezTo>
                  <a:pt x="45" y="2"/>
                  <a:pt x="49" y="0"/>
                  <a:pt x="53" y="0"/>
                </a:cubicBezTo>
                <a:cubicBezTo>
                  <a:pt x="56" y="0"/>
                  <a:pt x="60" y="2"/>
                  <a:pt x="62" y="5"/>
                </a:cubicBezTo>
                <a:cubicBezTo>
                  <a:pt x="104" y="79"/>
                  <a:pt x="104" y="79"/>
                  <a:pt x="104" y="79"/>
                </a:cubicBezTo>
                <a:cubicBezTo>
                  <a:pt x="105" y="80"/>
                  <a:pt x="105" y="82"/>
                  <a:pt x="105" y="84"/>
                </a:cubicBezTo>
                <a:close/>
                <a:moveTo>
                  <a:pt x="44" y="75"/>
                </a:moveTo>
                <a:cubicBezTo>
                  <a:pt x="44" y="80"/>
                  <a:pt x="48" y="84"/>
                  <a:pt x="53" y="84"/>
                </a:cubicBezTo>
                <a:cubicBezTo>
                  <a:pt x="58" y="84"/>
                  <a:pt x="61" y="80"/>
                  <a:pt x="61" y="75"/>
                </a:cubicBezTo>
                <a:cubicBezTo>
                  <a:pt x="61" y="71"/>
                  <a:pt x="58" y="67"/>
                  <a:pt x="53" y="67"/>
                </a:cubicBezTo>
                <a:cubicBezTo>
                  <a:pt x="48" y="67"/>
                  <a:pt x="44" y="70"/>
                  <a:pt x="44" y="75"/>
                </a:cubicBezTo>
                <a:close/>
                <a:moveTo>
                  <a:pt x="45" y="59"/>
                </a:moveTo>
                <a:cubicBezTo>
                  <a:pt x="60" y="59"/>
                  <a:pt x="60" y="59"/>
                  <a:pt x="60" y="59"/>
                </a:cubicBezTo>
                <a:cubicBezTo>
                  <a:pt x="60" y="24"/>
                  <a:pt x="60" y="24"/>
                  <a:pt x="60" y="24"/>
                </a:cubicBezTo>
                <a:cubicBezTo>
                  <a:pt x="45" y="24"/>
                  <a:pt x="45" y="24"/>
                  <a:pt x="45" y="24"/>
                </a:cubicBezTo>
                <a:lnTo>
                  <a:pt x="45" y="5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25209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3881886" y="1825625"/>
            <a:ext cx="7471914" cy="4351338"/>
          </a:xfrm>
        </p:spPr>
        <p:txBody>
          <a:bodyPr>
            <a:normAutofit/>
          </a:bodyPr>
          <a:lstStyle/>
          <a:p>
            <a:pPr algn="just"/>
            <a:r>
              <a:rPr lang="tr-TR" dirty="0" smtClean="0"/>
              <a:t>Bakım, onarım ve periyodik kontroller ile ilgili hususlar</a:t>
            </a:r>
          </a:p>
          <a:p>
            <a:pPr algn="just">
              <a:lnSpc>
                <a:spcPct val="100000"/>
              </a:lnSpc>
            </a:pPr>
            <a:r>
              <a:rPr lang="tr-TR" b="0" dirty="0" smtClean="0"/>
              <a:t>Periyodik </a:t>
            </a:r>
            <a:r>
              <a:rPr lang="tr-TR" b="0" dirty="0"/>
              <a:t>kontrol raporunda iş ekipmanında uygun bulunmayan hususların tespit edilmesi ve bu hususlar giderilmeden iş ekipmanının kullanılmasının uygun olmadığının belirtilmesi halinde; bu hususlar giderilinceye kadar iş ekipmanı kullanılmaz. </a:t>
            </a:r>
            <a:r>
              <a:rPr lang="tr-TR" b="0" u="sng" dirty="0"/>
              <a:t>İşveren, periyodik kontrolde uygunsuz rapor alan iş ekipmanının kullanılamayacağına dair rahatlıkla görünebilecek şekilde uyarı işaretlemesi yapar.</a:t>
            </a:r>
            <a:r>
              <a:rPr lang="tr-TR" b="0" dirty="0"/>
              <a:t> </a:t>
            </a:r>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84</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7"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Ek-III Madde: </a:t>
            </a:r>
            <a:r>
              <a:rPr lang="tr-TR" sz="1600" dirty="0" smtClean="0"/>
              <a:t>1.9 </a:t>
            </a:r>
            <a:r>
              <a:rPr lang="tr-TR" sz="1100" dirty="0" smtClean="0"/>
              <a:t>(Değişik </a:t>
            </a:r>
            <a:r>
              <a:rPr lang="tr-TR" sz="1100" dirty="0"/>
              <a:t>ibare:RG-18/02/2022-31754)</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60" y="1825625"/>
            <a:ext cx="3518726" cy="3017235"/>
          </a:xfrm>
          <a:prstGeom prst="rect">
            <a:avLst/>
          </a:prstGeom>
        </p:spPr>
      </p:pic>
    </p:spTree>
    <p:extLst>
      <p:ext uri="{BB962C8B-B14F-4D97-AF65-F5344CB8AC3E}">
        <p14:creationId xmlns:p14="http://schemas.microsoft.com/office/powerpoint/2010/main" val="10437895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7969370" cy="4351338"/>
          </a:xfrm>
        </p:spPr>
        <p:txBody>
          <a:bodyPr>
            <a:normAutofit/>
          </a:bodyPr>
          <a:lstStyle/>
          <a:p>
            <a:pPr algn="just"/>
            <a:r>
              <a:rPr lang="tr-TR" dirty="0" smtClean="0"/>
              <a:t>Tesisat projesi zorunluluğu</a:t>
            </a:r>
          </a:p>
          <a:p>
            <a:pPr algn="just"/>
            <a:r>
              <a:rPr lang="tr-TR" b="0" dirty="0" smtClean="0"/>
              <a:t>Aşağıda sıralanan tesisatın periyodik kontrollerinde </a:t>
            </a:r>
            <a:r>
              <a:rPr lang="tr-TR" b="0" u="sng" dirty="0" smtClean="0"/>
              <a:t>tesisat projesi aranır.</a:t>
            </a:r>
            <a:r>
              <a:rPr lang="tr-TR" b="0" dirty="0" smtClean="0"/>
              <a:t> </a:t>
            </a:r>
          </a:p>
          <a:p>
            <a:pPr marL="342900" indent="-342900" algn="just">
              <a:buFont typeface="Arial" panose="020B0604020202020204" pitchFamily="34" charset="0"/>
              <a:buChar char="•"/>
            </a:pPr>
            <a:r>
              <a:rPr lang="tr-TR" b="0" dirty="0"/>
              <a:t>Yangın mekanik tesisatı, yangın algılama ve uyarı sistemleri </a:t>
            </a:r>
            <a:r>
              <a:rPr lang="tr-TR" b="0" dirty="0" smtClean="0"/>
              <a:t>tesisatları</a:t>
            </a:r>
          </a:p>
          <a:p>
            <a:pPr marL="342900" indent="-342900" algn="just">
              <a:buFont typeface="Arial" panose="020B0604020202020204" pitchFamily="34" charset="0"/>
              <a:buChar char="•"/>
            </a:pPr>
            <a:r>
              <a:rPr lang="tr-TR" b="0" dirty="0"/>
              <a:t>Havalandırma </a:t>
            </a:r>
            <a:r>
              <a:rPr lang="tr-TR" b="0" dirty="0" smtClean="0"/>
              <a:t>ve </a:t>
            </a:r>
            <a:r>
              <a:rPr lang="tr-TR" b="0" dirty="0"/>
              <a:t>klima tesisatları </a:t>
            </a:r>
            <a:endParaRPr lang="tr-TR" b="0" dirty="0" smtClean="0"/>
          </a:p>
          <a:p>
            <a:pPr marL="342900" indent="-342900" algn="just">
              <a:buFont typeface="Arial" panose="020B0604020202020204" pitchFamily="34" charset="0"/>
              <a:buChar char="•"/>
            </a:pPr>
            <a:r>
              <a:rPr lang="tr-TR" b="0" dirty="0" smtClean="0"/>
              <a:t>Elektrik</a:t>
            </a:r>
            <a:r>
              <a:rPr lang="tr-TR" b="0" dirty="0"/>
              <a:t>, topraklama ve yıldırımdan korunma </a:t>
            </a:r>
            <a:r>
              <a:rPr lang="tr-TR" b="0" dirty="0" smtClean="0"/>
              <a:t>tesisatları</a:t>
            </a:r>
          </a:p>
          <a:p>
            <a:pPr algn="just"/>
            <a:endParaRPr lang="tr-TR" dirty="0" smtClean="0">
              <a:solidFill>
                <a:srgbClr val="FF0000"/>
              </a:solidFill>
            </a:endParaRPr>
          </a:p>
          <a:p>
            <a:pPr algn="just"/>
            <a:r>
              <a:rPr lang="tr-TR" dirty="0" smtClean="0">
                <a:solidFill>
                  <a:srgbClr val="FF0000"/>
                </a:solidFill>
              </a:rPr>
              <a:t>Yürürlük </a:t>
            </a:r>
            <a:r>
              <a:rPr lang="tr-TR" dirty="0">
                <a:solidFill>
                  <a:srgbClr val="FF0000"/>
                </a:solidFill>
              </a:rPr>
              <a:t>Tarihi : 31.12.2023 </a:t>
            </a:r>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85</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Ek-III Madde: </a:t>
            </a:r>
            <a:r>
              <a:rPr lang="tr-TR" sz="1600" dirty="0" smtClean="0"/>
              <a:t>2.3 </a:t>
            </a:r>
            <a:r>
              <a:rPr lang="tr-TR" sz="1100" dirty="0" smtClean="0"/>
              <a:t>(Değişik </a:t>
            </a:r>
            <a:r>
              <a:rPr lang="tr-TR" sz="1100" dirty="0"/>
              <a:t>ibare:RG-18/02/2022-31754)</a:t>
            </a:r>
          </a:p>
        </p:txBody>
      </p:sp>
      <p:grpSp>
        <p:nvGrpSpPr>
          <p:cNvPr id="7" name="Group 389">
            <a:extLst>
              <a:ext uri="{FF2B5EF4-FFF2-40B4-BE49-F238E27FC236}">
                <a16:creationId xmlns:a16="http://schemas.microsoft.com/office/drawing/2014/main" id="{C6F6D6C4-E01B-4416-AB66-791863685B47}"/>
              </a:ext>
            </a:extLst>
          </p:cNvPr>
          <p:cNvGrpSpPr>
            <a:grpSpLocks noChangeAspect="1"/>
          </p:cNvGrpSpPr>
          <p:nvPr/>
        </p:nvGrpSpPr>
        <p:grpSpPr>
          <a:xfrm>
            <a:off x="9474740" y="2634996"/>
            <a:ext cx="1879060" cy="2254872"/>
            <a:chOff x="5584825" y="2163763"/>
            <a:chExt cx="301625" cy="361951"/>
          </a:xfrm>
          <a:solidFill>
            <a:srgbClr val="C00000"/>
          </a:solidFill>
        </p:grpSpPr>
        <p:sp>
          <p:nvSpPr>
            <p:cNvPr id="8" name="Freeform 189">
              <a:extLst>
                <a:ext uri="{FF2B5EF4-FFF2-40B4-BE49-F238E27FC236}">
                  <a16:creationId xmlns:a16="http://schemas.microsoft.com/office/drawing/2014/main" id="{6F3EA6D3-4989-4421-84D5-92DF3DC92954}"/>
                </a:ext>
              </a:extLst>
            </p:cNvPr>
            <p:cNvSpPr>
              <a:spLocks/>
            </p:cNvSpPr>
            <p:nvPr/>
          </p:nvSpPr>
          <p:spPr bwMode="auto">
            <a:xfrm>
              <a:off x="5672138" y="2311401"/>
              <a:ext cx="123825" cy="101600"/>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9" name="Freeform 190">
              <a:extLst>
                <a:ext uri="{FF2B5EF4-FFF2-40B4-BE49-F238E27FC236}">
                  <a16:creationId xmlns:a16="http://schemas.microsoft.com/office/drawing/2014/main" id="{5149FDE7-0A68-43FC-A73F-E313D04C2578}"/>
                </a:ext>
              </a:extLst>
            </p:cNvPr>
            <p:cNvSpPr>
              <a:spLocks/>
            </p:cNvSpPr>
            <p:nvPr/>
          </p:nvSpPr>
          <p:spPr bwMode="auto">
            <a:xfrm>
              <a:off x="5667375" y="2163763"/>
              <a:ext cx="136525" cy="104775"/>
            </a:xfrm>
            <a:custGeom>
              <a:avLst/>
              <a:gdLst>
                <a:gd name="T0" fmla="*/ 34 w 36"/>
                <a:gd name="T1" fmla="*/ 8 h 28"/>
                <a:gd name="T2" fmla="*/ 28 w 36"/>
                <a:gd name="T3" fmla="*/ 8 h 28"/>
                <a:gd name="T4" fmla="*/ 18 w 36"/>
                <a:gd name="T5" fmla="*/ 0 h 28"/>
                <a:gd name="T6" fmla="*/ 8 w 36"/>
                <a:gd name="T7" fmla="*/ 8 h 28"/>
                <a:gd name="T8" fmla="*/ 2 w 36"/>
                <a:gd name="T9" fmla="*/ 8 h 28"/>
                <a:gd name="T10" fmla="*/ 0 w 36"/>
                <a:gd name="T11" fmla="*/ 10 h 28"/>
                <a:gd name="T12" fmla="*/ 0 w 36"/>
                <a:gd name="T13" fmla="*/ 26 h 28"/>
                <a:gd name="T14" fmla="*/ 2 w 36"/>
                <a:gd name="T15" fmla="*/ 28 h 28"/>
                <a:gd name="T16" fmla="*/ 34 w 36"/>
                <a:gd name="T17" fmla="*/ 28 h 28"/>
                <a:gd name="T18" fmla="*/ 36 w 36"/>
                <a:gd name="T19" fmla="*/ 26 h 28"/>
                <a:gd name="T20" fmla="*/ 36 w 36"/>
                <a:gd name="T21" fmla="*/ 10 h 28"/>
                <a:gd name="T22" fmla="*/ 34 w 36"/>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34" y="8"/>
                  </a:move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ubicBezTo>
                    <a:pt x="34" y="28"/>
                    <a:pt x="34" y="28"/>
                    <a:pt x="34" y="28"/>
                  </a:cubicBezTo>
                  <a:cubicBezTo>
                    <a:pt x="35" y="28"/>
                    <a:pt x="36" y="27"/>
                    <a:pt x="36" y="26"/>
                  </a:cubicBezTo>
                  <a:cubicBezTo>
                    <a:pt x="36" y="10"/>
                    <a:pt x="36" y="10"/>
                    <a:pt x="36" y="10"/>
                  </a:cubicBezTo>
                  <a:cubicBezTo>
                    <a:pt x="36" y="9"/>
                    <a:pt x="35" y="8"/>
                    <a:pt x="3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0" name="Freeform 191">
              <a:extLst>
                <a:ext uri="{FF2B5EF4-FFF2-40B4-BE49-F238E27FC236}">
                  <a16:creationId xmlns:a16="http://schemas.microsoft.com/office/drawing/2014/main" id="{07A6623F-6B57-4169-9A74-98FFD493251D}"/>
                </a:ext>
              </a:extLst>
            </p:cNvPr>
            <p:cNvSpPr>
              <a:spLocks/>
            </p:cNvSpPr>
            <p:nvPr/>
          </p:nvSpPr>
          <p:spPr bwMode="auto">
            <a:xfrm>
              <a:off x="5584825" y="2209801"/>
              <a:ext cx="301625" cy="315913"/>
            </a:xfrm>
            <a:custGeom>
              <a:avLst/>
              <a:gdLst>
                <a:gd name="T0" fmla="*/ 78 w 80"/>
                <a:gd name="T1" fmla="*/ 0 h 84"/>
                <a:gd name="T2" fmla="*/ 62 w 80"/>
                <a:gd name="T3" fmla="*/ 0 h 84"/>
                <a:gd name="T4" fmla="*/ 62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8 w 80"/>
                <a:gd name="T27" fmla="*/ 8 h 84"/>
                <a:gd name="T28" fmla="*/ 18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2" y="0"/>
                    <a:pt x="62" y="0"/>
                    <a:pt x="62" y="0"/>
                  </a:cubicBezTo>
                  <a:cubicBezTo>
                    <a:pt x="62" y="8"/>
                    <a:pt x="62" y="8"/>
                    <a:pt x="62"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8" y="8"/>
                    <a:pt x="18" y="8"/>
                    <a:pt x="18" y="8"/>
                  </a:cubicBezTo>
                  <a:cubicBezTo>
                    <a:pt x="18" y="0"/>
                    <a:pt x="18" y="0"/>
                    <a:pt x="18"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1" name="Freeform 192">
              <a:extLst>
                <a:ext uri="{FF2B5EF4-FFF2-40B4-BE49-F238E27FC236}">
                  <a16:creationId xmlns:a16="http://schemas.microsoft.com/office/drawing/2014/main" id="{B30456BE-9B70-4D00-B697-6E2B54CEE317}"/>
                </a:ext>
              </a:extLst>
            </p:cNvPr>
            <p:cNvSpPr>
              <a:spLocks/>
            </p:cNvSpPr>
            <p:nvPr/>
          </p:nvSpPr>
          <p:spPr bwMode="auto">
            <a:xfrm>
              <a:off x="5788025" y="2419351"/>
              <a:ext cx="57150" cy="65088"/>
            </a:xfrm>
            <a:custGeom>
              <a:avLst/>
              <a:gdLst>
                <a:gd name="T0" fmla="*/ 15 w 15"/>
                <a:gd name="T1" fmla="*/ 0 h 17"/>
                <a:gd name="T2" fmla="*/ 2 w 15"/>
                <a:gd name="T3" fmla="*/ 0 h 17"/>
                <a:gd name="T4" fmla="*/ 0 w 15"/>
                <a:gd name="T5" fmla="*/ 2 h 17"/>
                <a:gd name="T6" fmla="*/ 0 w 15"/>
                <a:gd name="T7" fmla="*/ 17 h 17"/>
                <a:gd name="T8" fmla="*/ 15 w 15"/>
                <a:gd name="T9" fmla="*/ 0 h 17"/>
              </a:gdLst>
              <a:ahLst/>
              <a:cxnLst>
                <a:cxn ang="0">
                  <a:pos x="T0" y="T1"/>
                </a:cxn>
                <a:cxn ang="0">
                  <a:pos x="T2" y="T3"/>
                </a:cxn>
                <a:cxn ang="0">
                  <a:pos x="T4" y="T5"/>
                </a:cxn>
                <a:cxn ang="0">
                  <a:pos x="T6" y="T7"/>
                </a:cxn>
                <a:cxn ang="0">
                  <a:pos x="T8" y="T9"/>
                </a:cxn>
              </a:cxnLst>
              <a:rect l="0" t="0" r="r" b="b"/>
              <a:pathLst>
                <a:path w="15" h="17">
                  <a:moveTo>
                    <a:pt x="15" y="0"/>
                  </a:moveTo>
                  <a:cubicBezTo>
                    <a:pt x="2" y="0"/>
                    <a:pt x="2" y="0"/>
                    <a:pt x="2" y="0"/>
                  </a:cubicBezTo>
                  <a:cubicBezTo>
                    <a:pt x="1" y="0"/>
                    <a:pt x="0" y="1"/>
                    <a:pt x="0" y="2"/>
                  </a:cubicBezTo>
                  <a:cubicBezTo>
                    <a:pt x="0" y="17"/>
                    <a:pt x="0" y="17"/>
                    <a:pt x="0" y="17"/>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spTree>
    <p:extLst>
      <p:ext uri="{BB962C8B-B14F-4D97-AF65-F5344CB8AC3E}">
        <p14:creationId xmlns:p14="http://schemas.microsoft.com/office/powerpoint/2010/main" val="31695513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4"/>
            <a:ext cx="6784941" cy="3612137"/>
          </a:xfrm>
        </p:spPr>
        <p:txBody>
          <a:bodyPr>
            <a:normAutofit/>
          </a:bodyPr>
          <a:lstStyle/>
          <a:p>
            <a:pPr algn="just"/>
            <a:r>
              <a:rPr lang="tr-TR" dirty="0" smtClean="0"/>
              <a:t>Kendinden </a:t>
            </a:r>
            <a:r>
              <a:rPr lang="tr-TR" dirty="0"/>
              <a:t>hareketli veya bir başka araç vasıtasıyla hareket edebilen iş ekipmanları için asgari </a:t>
            </a:r>
            <a:r>
              <a:rPr lang="tr-TR" dirty="0" smtClean="0"/>
              <a:t>gerekler</a:t>
            </a:r>
          </a:p>
          <a:p>
            <a:pPr algn="just">
              <a:lnSpc>
                <a:spcPct val="100000"/>
              </a:lnSpc>
            </a:pPr>
            <a:r>
              <a:rPr lang="tr-TR" b="0" dirty="0" smtClean="0"/>
              <a:t>İş </a:t>
            </a:r>
            <a:r>
              <a:rPr lang="tr-TR" b="0" dirty="0"/>
              <a:t>ekipmanı hareket halindeyken ekipmanın kör noktalarına herhangi bir kişinin yaklaşması engellenir. Bunun sağlanamadığı durumlarda </a:t>
            </a:r>
            <a:r>
              <a:rPr lang="tr-TR" b="0" u="sng" dirty="0"/>
              <a:t>nesne algılayıcı sistemler veya uyarı sistemleri kullanılır</a:t>
            </a:r>
            <a:r>
              <a:rPr lang="tr-TR" b="0" dirty="0"/>
              <a:t>. </a:t>
            </a:r>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86</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7"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Ek-I Madde: </a:t>
            </a:r>
            <a:r>
              <a:rPr lang="tr-TR" sz="1600" dirty="0" smtClean="0"/>
              <a:t>3.1.7 </a:t>
            </a:r>
            <a:r>
              <a:rPr lang="tr-TR" sz="1100" dirty="0" smtClean="0"/>
              <a:t>(Değişik </a:t>
            </a:r>
            <a:r>
              <a:rPr lang="tr-TR" sz="1100" dirty="0"/>
              <a:t>ibare:RG-18/02/2022-31754)</a:t>
            </a:r>
          </a:p>
        </p:txBody>
      </p:sp>
      <p:sp>
        <p:nvSpPr>
          <p:cNvPr id="5" name="AutoShape 4" descr="4 side forklift detection sys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141" y="1735932"/>
            <a:ext cx="4105275" cy="3400425"/>
          </a:xfrm>
          <a:prstGeom prst="rect">
            <a:avLst/>
          </a:prstGeom>
        </p:spPr>
      </p:pic>
    </p:spTree>
    <p:extLst>
      <p:ext uri="{BB962C8B-B14F-4D97-AF65-F5344CB8AC3E}">
        <p14:creationId xmlns:p14="http://schemas.microsoft.com/office/powerpoint/2010/main" val="296286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a:bodyPr>
          <a:lstStyle/>
          <a:p>
            <a:pPr algn="just"/>
            <a:r>
              <a:rPr lang="tr-TR" dirty="0" smtClean="0"/>
              <a:t>Kendinden </a:t>
            </a:r>
            <a:r>
              <a:rPr lang="tr-TR" dirty="0"/>
              <a:t>hareketli veya bir başka araç vasıtasıyla hareket edebilen iş ekipmanlarının kullanımı ile ilgili </a:t>
            </a:r>
            <a:r>
              <a:rPr lang="tr-TR" dirty="0" smtClean="0"/>
              <a:t>hükümler</a:t>
            </a:r>
            <a:endParaRPr lang="tr-TR" dirty="0"/>
          </a:p>
          <a:p>
            <a:pPr algn="just">
              <a:lnSpc>
                <a:spcPct val="100000"/>
              </a:lnSpc>
            </a:pPr>
            <a:r>
              <a:rPr lang="tr-TR" b="0" dirty="0"/>
              <a:t>Mekanik olarak hareket ettirilen seyyar iş ekipmanlarında, iş ekipmanının </a:t>
            </a:r>
            <a:r>
              <a:rPr lang="tr-TR" b="0" u="sng" dirty="0"/>
              <a:t>üretim standardında veya kullanım kılavuzunda insan kaldırılabileceği açıkça belirtilmedikçe</a:t>
            </a:r>
            <a:r>
              <a:rPr lang="tr-TR" b="0" dirty="0"/>
              <a:t> ve güvenliğin tam olarak sağlanamadığı durumlarda bu iş ekipmanıyla </a:t>
            </a:r>
            <a:r>
              <a:rPr lang="tr-TR" b="0" u="sng" dirty="0"/>
              <a:t>insan taşınmasına izin verilmez.</a:t>
            </a:r>
            <a:r>
              <a:rPr lang="tr-TR" b="0" dirty="0"/>
              <a:t> Taşıma sırasında iş yapılması gerekiyorsa ekipmanın hızı gerektiği gibi ayarlanır.</a:t>
            </a:r>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87</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İş Ekipmanlarının Kullanımında Sağlık ve Güvenlik Şartları Yönetmeliği Ek-II Madde: </a:t>
            </a:r>
            <a:r>
              <a:rPr lang="tr-TR" sz="1600" dirty="0" smtClean="0"/>
              <a:t>2.4 </a:t>
            </a:r>
            <a:r>
              <a:rPr lang="tr-TR" sz="1100" dirty="0" smtClean="0"/>
              <a:t>(Değişik </a:t>
            </a:r>
            <a:r>
              <a:rPr lang="tr-TR" sz="1100" dirty="0"/>
              <a:t>ibare:RG-18/02/2022-31754)</a:t>
            </a:r>
          </a:p>
        </p:txBody>
      </p:sp>
    </p:spTree>
    <p:extLst>
      <p:ext uri="{BB962C8B-B14F-4D97-AF65-F5344CB8AC3E}">
        <p14:creationId xmlns:p14="http://schemas.microsoft.com/office/powerpoint/2010/main" val="298720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1879082" y="2677001"/>
            <a:ext cx="8396416" cy="973996"/>
          </a:xfrm>
        </p:spPr>
        <p:txBody>
          <a:bodyPr>
            <a:normAutofit fontScale="90000"/>
          </a:bodyPr>
          <a:lstStyle/>
          <a:p>
            <a:r>
              <a:rPr lang="tr-TR" dirty="0"/>
              <a:t>Kimyasal Maddelerle Çalışmalarda Sağlık ve Güvenlik Önlemleri Hakkında </a:t>
            </a:r>
            <a:r>
              <a:rPr lang="tr-TR" dirty="0" smtClean="0"/>
              <a:t>Yönetmelik’te 2023 Yılında Yapılan Değişiklikler</a:t>
            </a:r>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88</a:t>
            </a:fld>
            <a:endParaRPr lang="tr-TR"/>
          </a:p>
        </p:txBody>
      </p:sp>
      <p:grpSp>
        <p:nvGrpSpPr>
          <p:cNvPr id="5" name="Group 110">
            <a:extLst>
              <a:ext uri="{FF2B5EF4-FFF2-40B4-BE49-F238E27FC236}">
                <a16:creationId xmlns:a16="http://schemas.microsoft.com/office/drawing/2014/main" id="{54AC873B-BFF7-4EF2-B916-D0ECE176787A}"/>
              </a:ext>
            </a:extLst>
          </p:cNvPr>
          <p:cNvGrpSpPr>
            <a:grpSpLocks noChangeAspect="1"/>
          </p:cNvGrpSpPr>
          <p:nvPr/>
        </p:nvGrpSpPr>
        <p:grpSpPr>
          <a:xfrm>
            <a:off x="5582661" y="4207497"/>
            <a:ext cx="989258" cy="994757"/>
            <a:chOff x="2025650" y="1920875"/>
            <a:chExt cx="285751" cy="287338"/>
          </a:xfrm>
          <a:solidFill>
            <a:srgbClr val="C00000"/>
          </a:solidFill>
        </p:grpSpPr>
        <p:sp>
          <p:nvSpPr>
            <p:cNvPr id="6" name="Freeform 703">
              <a:extLst>
                <a:ext uri="{FF2B5EF4-FFF2-40B4-BE49-F238E27FC236}">
                  <a16:creationId xmlns:a16="http://schemas.microsoft.com/office/drawing/2014/main" id="{37BE12C0-6A0A-483B-BCF1-C9425A8D9E9A}"/>
                </a:ext>
              </a:extLst>
            </p:cNvPr>
            <p:cNvSpPr>
              <a:spLocks noEditPoints="1"/>
            </p:cNvSpPr>
            <p:nvPr/>
          </p:nvSpPr>
          <p:spPr bwMode="auto">
            <a:xfrm>
              <a:off x="2025650" y="1920875"/>
              <a:ext cx="222250" cy="287338"/>
            </a:xfrm>
            <a:custGeom>
              <a:avLst/>
              <a:gdLst>
                <a:gd name="T0" fmla="*/ 123 w 702"/>
                <a:gd name="T1" fmla="*/ 144 h 904"/>
                <a:gd name="T2" fmla="*/ 125 w 702"/>
                <a:gd name="T3" fmla="*/ 125 h 904"/>
                <a:gd name="T4" fmla="*/ 532 w 702"/>
                <a:gd name="T5" fmla="*/ 122 h 904"/>
                <a:gd name="T6" fmla="*/ 542 w 702"/>
                <a:gd name="T7" fmla="*/ 139 h 904"/>
                <a:gd name="T8" fmla="*/ 527 w 702"/>
                <a:gd name="T9" fmla="*/ 151 h 904"/>
                <a:gd name="T10" fmla="*/ 424 w 702"/>
                <a:gd name="T11" fmla="*/ 294 h 904"/>
                <a:gd name="T12" fmla="*/ 426 w 702"/>
                <a:gd name="T13" fmla="*/ 276 h 904"/>
                <a:gd name="T14" fmla="*/ 532 w 702"/>
                <a:gd name="T15" fmla="*/ 272 h 904"/>
                <a:gd name="T16" fmla="*/ 542 w 702"/>
                <a:gd name="T17" fmla="*/ 289 h 904"/>
                <a:gd name="T18" fmla="*/ 527 w 702"/>
                <a:gd name="T19" fmla="*/ 301 h 904"/>
                <a:gd name="T20" fmla="*/ 394 w 702"/>
                <a:gd name="T21" fmla="*/ 354 h 904"/>
                <a:gd name="T22" fmla="*/ 396 w 702"/>
                <a:gd name="T23" fmla="*/ 336 h 904"/>
                <a:gd name="T24" fmla="*/ 532 w 702"/>
                <a:gd name="T25" fmla="*/ 333 h 904"/>
                <a:gd name="T26" fmla="*/ 542 w 702"/>
                <a:gd name="T27" fmla="*/ 349 h 904"/>
                <a:gd name="T28" fmla="*/ 527 w 702"/>
                <a:gd name="T29" fmla="*/ 362 h 904"/>
                <a:gd name="T30" fmla="*/ 394 w 702"/>
                <a:gd name="T31" fmla="*/ 416 h 904"/>
                <a:gd name="T32" fmla="*/ 396 w 702"/>
                <a:gd name="T33" fmla="*/ 396 h 904"/>
                <a:gd name="T34" fmla="*/ 532 w 702"/>
                <a:gd name="T35" fmla="*/ 393 h 904"/>
                <a:gd name="T36" fmla="*/ 542 w 702"/>
                <a:gd name="T37" fmla="*/ 410 h 904"/>
                <a:gd name="T38" fmla="*/ 527 w 702"/>
                <a:gd name="T39" fmla="*/ 422 h 904"/>
                <a:gd name="T40" fmla="*/ 394 w 702"/>
                <a:gd name="T41" fmla="*/ 476 h 904"/>
                <a:gd name="T42" fmla="*/ 396 w 702"/>
                <a:gd name="T43" fmla="*/ 456 h 904"/>
                <a:gd name="T44" fmla="*/ 532 w 702"/>
                <a:gd name="T45" fmla="*/ 453 h 904"/>
                <a:gd name="T46" fmla="*/ 542 w 702"/>
                <a:gd name="T47" fmla="*/ 470 h 904"/>
                <a:gd name="T48" fmla="*/ 527 w 702"/>
                <a:gd name="T49" fmla="*/ 482 h 904"/>
                <a:gd name="T50" fmla="*/ 125 w 702"/>
                <a:gd name="T51" fmla="*/ 538 h 904"/>
                <a:gd name="T52" fmla="*/ 123 w 702"/>
                <a:gd name="T53" fmla="*/ 519 h 904"/>
                <a:gd name="T54" fmla="*/ 530 w 702"/>
                <a:gd name="T55" fmla="*/ 512 h 904"/>
                <a:gd name="T56" fmla="*/ 542 w 702"/>
                <a:gd name="T57" fmla="*/ 527 h 904"/>
                <a:gd name="T58" fmla="*/ 530 w 702"/>
                <a:gd name="T59" fmla="*/ 542 h 904"/>
                <a:gd name="T60" fmla="*/ 125 w 702"/>
                <a:gd name="T61" fmla="*/ 598 h 904"/>
                <a:gd name="T62" fmla="*/ 123 w 702"/>
                <a:gd name="T63" fmla="*/ 579 h 904"/>
                <a:gd name="T64" fmla="*/ 530 w 702"/>
                <a:gd name="T65" fmla="*/ 572 h 904"/>
                <a:gd name="T66" fmla="*/ 542 w 702"/>
                <a:gd name="T67" fmla="*/ 587 h 904"/>
                <a:gd name="T68" fmla="*/ 530 w 702"/>
                <a:gd name="T69" fmla="*/ 602 h 904"/>
                <a:gd name="T70" fmla="*/ 125 w 702"/>
                <a:gd name="T71" fmla="*/ 658 h 904"/>
                <a:gd name="T72" fmla="*/ 123 w 702"/>
                <a:gd name="T73" fmla="*/ 639 h 904"/>
                <a:gd name="T74" fmla="*/ 530 w 702"/>
                <a:gd name="T75" fmla="*/ 633 h 904"/>
                <a:gd name="T76" fmla="*/ 542 w 702"/>
                <a:gd name="T77" fmla="*/ 647 h 904"/>
                <a:gd name="T78" fmla="*/ 530 w 702"/>
                <a:gd name="T79" fmla="*/ 662 h 904"/>
                <a:gd name="T80" fmla="*/ 125 w 702"/>
                <a:gd name="T81" fmla="*/ 718 h 904"/>
                <a:gd name="T82" fmla="*/ 123 w 702"/>
                <a:gd name="T83" fmla="*/ 700 h 904"/>
                <a:gd name="T84" fmla="*/ 530 w 702"/>
                <a:gd name="T85" fmla="*/ 693 h 904"/>
                <a:gd name="T86" fmla="*/ 542 w 702"/>
                <a:gd name="T87" fmla="*/ 707 h 904"/>
                <a:gd name="T88" fmla="*/ 530 w 702"/>
                <a:gd name="T89" fmla="*/ 722 h 904"/>
                <a:gd name="T90" fmla="*/ 127 w 702"/>
                <a:gd name="T91" fmla="*/ 214 h 904"/>
                <a:gd name="T92" fmla="*/ 354 w 702"/>
                <a:gd name="T93" fmla="*/ 214 h 904"/>
                <a:gd name="T94" fmla="*/ 361 w 702"/>
                <a:gd name="T95" fmla="*/ 470 h 904"/>
                <a:gd name="T96" fmla="*/ 346 w 702"/>
                <a:gd name="T97" fmla="*/ 482 h 904"/>
                <a:gd name="T98" fmla="*/ 122 w 702"/>
                <a:gd name="T99" fmla="*/ 472 h 904"/>
                <a:gd name="T100" fmla="*/ 15 w 702"/>
                <a:gd name="T101" fmla="*/ 0 h 904"/>
                <a:gd name="T102" fmla="*/ 0 w 702"/>
                <a:gd name="T103" fmla="*/ 12 h 904"/>
                <a:gd name="T104" fmla="*/ 14 w 702"/>
                <a:gd name="T105" fmla="*/ 836 h 904"/>
                <a:gd name="T106" fmla="*/ 79 w 702"/>
                <a:gd name="T107" fmla="*/ 894 h 904"/>
                <a:gd name="T108" fmla="*/ 681 w 702"/>
                <a:gd name="T109" fmla="*/ 882 h 904"/>
                <a:gd name="T110" fmla="*/ 650 w 702"/>
                <a:gd name="T111" fmla="*/ 80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904">
                  <a:moveTo>
                    <a:pt x="527" y="151"/>
                  </a:moveTo>
                  <a:lnTo>
                    <a:pt x="135" y="151"/>
                  </a:lnTo>
                  <a:lnTo>
                    <a:pt x="132" y="151"/>
                  </a:lnTo>
                  <a:lnTo>
                    <a:pt x="130" y="150"/>
                  </a:lnTo>
                  <a:lnTo>
                    <a:pt x="127" y="148"/>
                  </a:lnTo>
                  <a:lnTo>
                    <a:pt x="125" y="146"/>
                  </a:lnTo>
                  <a:lnTo>
                    <a:pt x="123" y="144"/>
                  </a:lnTo>
                  <a:lnTo>
                    <a:pt x="122" y="142"/>
                  </a:lnTo>
                  <a:lnTo>
                    <a:pt x="120" y="139"/>
                  </a:lnTo>
                  <a:lnTo>
                    <a:pt x="120" y="136"/>
                  </a:lnTo>
                  <a:lnTo>
                    <a:pt x="120" y="132"/>
                  </a:lnTo>
                  <a:lnTo>
                    <a:pt x="122" y="130"/>
                  </a:lnTo>
                  <a:lnTo>
                    <a:pt x="123" y="127"/>
                  </a:lnTo>
                  <a:lnTo>
                    <a:pt x="125" y="125"/>
                  </a:lnTo>
                  <a:lnTo>
                    <a:pt x="127" y="123"/>
                  </a:lnTo>
                  <a:lnTo>
                    <a:pt x="129" y="122"/>
                  </a:lnTo>
                  <a:lnTo>
                    <a:pt x="132" y="121"/>
                  </a:lnTo>
                  <a:lnTo>
                    <a:pt x="135" y="121"/>
                  </a:lnTo>
                  <a:lnTo>
                    <a:pt x="527" y="121"/>
                  </a:lnTo>
                  <a:lnTo>
                    <a:pt x="530" y="121"/>
                  </a:lnTo>
                  <a:lnTo>
                    <a:pt x="532" y="122"/>
                  </a:lnTo>
                  <a:lnTo>
                    <a:pt x="536" y="123"/>
                  </a:lnTo>
                  <a:lnTo>
                    <a:pt x="538" y="125"/>
                  </a:lnTo>
                  <a:lnTo>
                    <a:pt x="539" y="127"/>
                  </a:lnTo>
                  <a:lnTo>
                    <a:pt x="541" y="130"/>
                  </a:lnTo>
                  <a:lnTo>
                    <a:pt x="542" y="132"/>
                  </a:lnTo>
                  <a:lnTo>
                    <a:pt x="542" y="136"/>
                  </a:lnTo>
                  <a:lnTo>
                    <a:pt x="542" y="139"/>
                  </a:lnTo>
                  <a:lnTo>
                    <a:pt x="541" y="142"/>
                  </a:lnTo>
                  <a:lnTo>
                    <a:pt x="539" y="144"/>
                  </a:lnTo>
                  <a:lnTo>
                    <a:pt x="538" y="146"/>
                  </a:lnTo>
                  <a:lnTo>
                    <a:pt x="536" y="148"/>
                  </a:lnTo>
                  <a:lnTo>
                    <a:pt x="532" y="150"/>
                  </a:lnTo>
                  <a:lnTo>
                    <a:pt x="530" y="151"/>
                  </a:lnTo>
                  <a:lnTo>
                    <a:pt x="527" y="151"/>
                  </a:lnTo>
                  <a:close/>
                  <a:moveTo>
                    <a:pt x="527" y="301"/>
                  </a:moveTo>
                  <a:lnTo>
                    <a:pt x="437" y="301"/>
                  </a:lnTo>
                  <a:lnTo>
                    <a:pt x="434" y="301"/>
                  </a:lnTo>
                  <a:lnTo>
                    <a:pt x="430" y="300"/>
                  </a:lnTo>
                  <a:lnTo>
                    <a:pt x="428" y="299"/>
                  </a:lnTo>
                  <a:lnTo>
                    <a:pt x="426" y="296"/>
                  </a:lnTo>
                  <a:lnTo>
                    <a:pt x="424" y="294"/>
                  </a:lnTo>
                  <a:lnTo>
                    <a:pt x="423" y="292"/>
                  </a:lnTo>
                  <a:lnTo>
                    <a:pt x="422" y="289"/>
                  </a:lnTo>
                  <a:lnTo>
                    <a:pt x="422" y="286"/>
                  </a:lnTo>
                  <a:lnTo>
                    <a:pt x="422" y="284"/>
                  </a:lnTo>
                  <a:lnTo>
                    <a:pt x="423" y="280"/>
                  </a:lnTo>
                  <a:lnTo>
                    <a:pt x="424" y="278"/>
                  </a:lnTo>
                  <a:lnTo>
                    <a:pt x="426" y="276"/>
                  </a:lnTo>
                  <a:lnTo>
                    <a:pt x="428" y="274"/>
                  </a:lnTo>
                  <a:lnTo>
                    <a:pt x="430" y="273"/>
                  </a:lnTo>
                  <a:lnTo>
                    <a:pt x="434" y="272"/>
                  </a:lnTo>
                  <a:lnTo>
                    <a:pt x="437" y="271"/>
                  </a:lnTo>
                  <a:lnTo>
                    <a:pt x="527" y="271"/>
                  </a:lnTo>
                  <a:lnTo>
                    <a:pt x="530" y="272"/>
                  </a:lnTo>
                  <a:lnTo>
                    <a:pt x="532" y="272"/>
                  </a:lnTo>
                  <a:lnTo>
                    <a:pt x="536" y="274"/>
                  </a:lnTo>
                  <a:lnTo>
                    <a:pt x="538" y="276"/>
                  </a:lnTo>
                  <a:lnTo>
                    <a:pt x="539" y="278"/>
                  </a:lnTo>
                  <a:lnTo>
                    <a:pt x="541" y="280"/>
                  </a:lnTo>
                  <a:lnTo>
                    <a:pt x="542" y="284"/>
                  </a:lnTo>
                  <a:lnTo>
                    <a:pt x="542" y="286"/>
                  </a:lnTo>
                  <a:lnTo>
                    <a:pt x="542" y="289"/>
                  </a:lnTo>
                  <a:lnTo>
                    <a:pt x="541" y="292"/>
                  </a:lnTo>
                  <a:lnTo>
                    <a:pt x="539" y="294"/>
                  </a:lnTo>
                  <a:lnTo>
                    <a:pt x="538" y="296"/>
                  </a:lnTo>
                  <a:lnTo>
                    <a:pt x="536" y="299"/>
                  </a:lnTo>
                  <a:lnTo>
                    <a:pt x="532" y="300"/>
                  </a:lnTo>
                  <a:lnTo>
                    <a:pt x="530" y="301"/>
                  </a:lnTo>
                  <a:lnTo>
                    <a:pt x="527" y="301"/>
                  </a:lnTo>
                  <a:close/>
                  <a:moveTo>
                    <a:pt x="527" y="362"/>
                  </a:moveTo>
                  <a:lnTo>
                    <a:pt x="407" y="362"/>
                  </a:lnTo>
                  <a:lnTo>
                    <a:pt x="404" y="361"/>
                  </a:lnTo>
                  <a:lnTo>
                    <a:pt x="400" y="361"/>
                  </a:lnTo>
                  <a:lnTo>
                    <a:pt x="398" y="359"/>
                  </a:lnTo>
                  <a:lnTo>
                    <a:pt x="396" y="357"/>
                  </a:lnTo>
                  <a:lnTo>
                    <a:pt x="394" y="354"/>
                  </a:lnTo>
                  <a:lnTo>
                    <a:pt x="393" y="352"/>
                  </a:lnTo>
                  <a:lnTo>
                    <a:pt x="392" y="349"/>
                  </a:lnTo>
                  <a:lnTo>
                    <a:pt x="392" y="347"/>
                  </a:lnTo>
                  <a:lnTo>
                    <a:pt x="392" y="344"/>
                  </a:lnTo>
                  <a:lnTo>
                    <a:pt x="393" y="340"/>
                  </a:lnTo>
                  <a:lnTo>
                    <a:pt x="394" y="338"/>
                  </a:lnTo>
                  <a:lnTo>
                    <a:pt x="396" y="336"/>
                  </a:lnTo>
                  <a:lnTo>
                    <a:pt x="398" y="334"/>
                  </a:lnTo>
                  <a:lnTo>
                    <a:pt x="400" y="333"/>
                  </a:lnTo>
                  <a:lnTo>
                    <a:pt x="404" y="332"/>
                  </a:lnTo>
                  <a:lnTo>
                    <a:pt x="407" y="332"/>
                  </a:lnTo>
                  <a:lnTo>
                    <a:pt x="527" y="332"/>
                  </a:lnTo>
                  <a:lnTo>
                    <a:pt x="530" y="332"/>
                  </a:lnTo>
                  <a:lnTo>
                    <a:pt x="532" y="333"/>
                  </a:lnTo>
                  <a:lnTo>
                    <a:pt x="536" y="334"/>
                  </a:lnTo>
                  <a:lnTo>
                    <a:pt x="538" y="336"/>
                  </a:lnTo>
                  <a:lnTo>
                    <a:pt x="539" y="338"/>
                  </a:lnTo>
                  <a:lnTo>
                    <a:pt x="541" y="340"/>
                  </a:lnTo>
                  <a:lnTo>
                    <a:pt x="542" y="344"/>
                  </a:lnTo>
                  <a:lnTo>
                    <a:pt x="542" y="347"/>
                  </a:lnTo>
                  <a:lnTo>
                    <a:pt x="542" y="349"/>
                  </a:lnTo>
                  <a:lnTo>
                    <a:pt x="541" y="352"/>
                  </a:lnTo>
                  <a:lnTo>
                    <a:pt x="539" y="354"/>
                  </a:lnTo>
                  <a:lnTo>
                    <a:pt x="538" y="357"/>
                  </a:lnTo>
                  <a:lnTo>
                    <a:pt x="536" y="359"/>
                  </a:lnTo>
                  <a:lnTo>
                    <a:pt x="532" y="361"/>
                  </a:lnTo>
                  <a:lnTo>
                    <a:pt x="530" y="361"/>
                  </a:lnTo>
                  <a:lnTo>
                    <a:pt x="527" y="362"/>
                  </a:lnTo>
                  <a:close/>
                  <a:moveTo>
                    <a:pt x="527" y="422"/>
                  </a:moveTo>
                  <a:lnTo>
                    <a:pt x="407" y="422"/>
                  </a:lnTo>
                  <a:lnTo>
                    <a:pt x="404" y="421"/>
                  </a:lnTo>
                  <a:lnTo>
                    <a:pt x="400" y="421"/>
                  </a:lnTo>
                  <a:lnTo>
                    <a:pt x="398" y="419"/>
                  </a:lnTo>
                  <a:lnTo>
                    <a:pt x="396" y="418"/>
                  </a:lnTo>
                  <a:lnTo>
                    <a:pt x="394" y="416"/>
                  </a:lnTo>
                  <a:lnTo>
                    <a:pt x="393" y="412"/>
                  </a:lnTo>
                  <a:lnTo>
                    <a:pt x="392" y="410"/>
                  </a:lnTo>
                  <a:lnTo>
                    <a:pt x="392" y="407"/>
                  </a:lnTo>
                  <a:lnTo>
                    <a:pt x="392" y="404"/>
                  </a:lnTo>
                  <a:lnTo>
                    <a:pt x="393" y="401"/>
                  </a:lnTo>
                  <a:lnTo>
                    <a:pt x="394" y="398"/>
                  </a:lnTo>
                  <a:lnTo>
                    <a:pt x="396" y="396"/>
                  </a:lnTo>
                  <a:lnTo>
                    <a:pt x="398" y="394"/>
                  </a:lnTo>
                  <a:lnTo>
                    <a:pt x="400" y="393"/>
                  </a:lnTo>
                  <a:lnTo>
                    <a:pt x="404" y="392"/>
                  </a:lnTo>
                  <a:lnTo>
                    <a:pt x="407" y="392"/>
                  </a:lnTo>
                  <a:lnTo>
                    <a:pt x="527" y="392"/>
                  </a:lnTo>
                  <a:lnTo>
                    <a:pt x="530" y="392"/>
                  </a:lnTo>
                  <a:lnTo>
                    <a:pt x="532" y="393"/>
                  </a:lnTo>
                  <a:lnTo>
                    <a:pt x="536" y="394"/>
                  </a:lnTo>
                  <a:lnTo>
                    <a:pt x="538" y="396"/>
                  </a:lnTo>
                  <a:lnTo>
                    <a:pt x="539" y="398"/>
                  </a:lnTo>
                  <a:lnTo>
                    <a:pt x="541" y="401"/>
                  </a:lnTo>
                  <a:lnTo>
                    <a:pt x="542" y="404"/>
                  </a:lnTo>
                  <a:lnTo>
                    <a:pt x="542" y="407"/>
                  </a:lnTo>
                  <a:lnTo>
                    <a:pt x="542" y="410"/>
                  </a:lnTo>
                  <a:lnTo>
                    <a:pt x="541" y="412"/>
                  </a:lnTo>
                  <a:lnTo>
                    <a:pt x="539" y="416"/>
                  </a:lnTo>
                  <a:lnTo>
                    <a:pt x="538" y="418"/>
                  </a:lnTo>
                  <a:lnTo>
                    <a:pt x="536" y="419"/>
                  </a:lnTo>
                  <a:lnTo>
                    <a:pt x="532" y="421"/>
                  </a:lnTo>
                  <a:lnTo>
                    <a:pt x="530" y="421"/>
                  </a:lnTo>
                  <a:lnTo>
                    <a:pt x="527" y="422"/>
                  </a:lnTo>
                  <a:close/>
                  <a:moveTo>
                    <a:pt x="527" y="482"/>
                  </a:moveTo>
                  <a:lnTo>
                    <a:pt x="407" y="482"/>
                  </a:lnTo>
                  <a:lnTo>
                    <a:pt x="404" y="482"/>
                  </a:lnTo>
                  <a:lnTo>
                    <a:pt x="400" y="481"/>
                  </a:lnTo>
                  <a:lnTo>
                    <a:pt x="398" y="479"/>
                  </a:lnTo>
                  <a:lnTo>
                    <a:pt x="396" y="478"/>
                  </a:lnTo>
                  <a:lnTo>
                    <a:pt x="394" y="476"/>
                  </a:lnTo>
                  <a:lnTo>
                    <a:pt x="393" y="472"/>
                  </a:lnTo>
                  <a:lnTo>
                    <a:pt x="392" y="470"/>
                  </a:lnTo>
                  <a:lnTo>
                    <a:pt x="392" y="467"/>
                  </a:lnTo>
                  <a:lnTo>
                    <a:pt x="392" y="464"/>
                  </a:lnTo>
                  <a:lnTo>
                    <a:pt x="393" y="461"/>
                  </a:lnTo>
                  <a:lnTo>
                    <a:pt x="394" y="458"/>
                  </a:lnTo>
                  <a:lnTo>
                    <a:pt x="396" y="456"/>
                  </a:lnTo>
                  <a:lnTo>
                    <a:pt x="398" y="454"/>
                  </a:lnTo>
                  <a:lnTo>
                    <a:pt x="400" y="453"/>
                  </a:lnTo>
                  <a:lnTo>
                    <a:pt x="404" y="452"/>
                  </a:lnTo>
                  <a:lnTo>
                    <a:pt x="407" y="452"/>
                  </a:lnTo>
                  <a:lnTo>
                    <a:pt x="527" y="452"/>
                  </a:lnTo>
                  <a:lnTo>
                    <a:pt x="530" y="452"/>
                  </a:lnTo>
                  <a:lnTo>
                    <a:pt x="532" y="453"/>
                  </a:lnTo>
                  <a:lnTo>
                    <a:pt x="536" y="454"/>
                  </a:lnTo>
                  <a:lnTo>
                    <a:pt x="538" y="456"/>
                  </a:lnTo>
                  <a:lnTo>
                    <a:pt x="539" y="458"/>
                  </a:lnTo>
                  <a:lnTo>
                    <a:pt x="541" y="461"/>
                  </a:lnTo>
                  <a:lnTo>
                    <a:pt x="542" y="464"/>
                  </a:lnTo>
                  <a:lnTo>
                    <a:pt x="542" y="467"/>
                  </a:lnTo>
                  <a:lnTo>
                    <a:pt x="542" y="470"/>
                  </a:lnTo>
                  <a:lnTo>
                    <a:pt x="541" y="472"/>
                  </a:lnTo>
                  <a:lnTo>
                    <a:pt x="539" y="476"/>
                  </a:lnTo>
                  <a:lnTo>
                    <a:pt x="538" y="478"/>
                  </a:lnTo>
                  <a:lnTo>
                    <a:pt x="536" y="479"/>
                  </a:lnTo>
                  <a:lnTo>
                    <a:pt x="532" y="481"/>
                  </a:lnTo>
                  <a:lnTo>
                    <a:pt x="530" y="482"/>
                  </a:lnTo>
                  <a:lnTo>
                    <a:pt x="527" y="482"/>
                  </a:lnTo>
                  <a:lnTo>
                    <a:pt x="527" y="482"/>
                  </a:lnTo>
                  <a:close/>
                  <a:moveTo>
                    <a:pt x="527" y="542"/>
                  </a:moveTo>
                  <a:lnTo>
                    <a:pt x="135" y="542"/>
                  </a:lnTo>
                  <a:lnTo>
                    <a:pt x="132" y="542"/>
                  </a:lnTo>
                  <a:lnTo>
                    <a:pt x="130" y="541"/>
                  </a:lnTo>
                  <a:lnTo>
                    <a:pt x="127" y="540"/>
                  </a:lnTo>
                  <a:lnTo>
                    <a:pt x="125" y="538"/>
                  </a:lnTo>
                  <a:lnTo>
                    <a:pt x="123" y="536"/>
                  </a:lnTo>
                  <a:lnTo>
                    <a:pt x="122" y="532"/>
                  </a:lnTo>
                  <a:lnTo>
                    <a:pt x="120" y="530"/>
                  </a:lnTo>
                  <a:lnTo>
                    <a:pt x="120" y="527"/>
                  </a:lnTo>
                  <a:lnTo>
                    <a:pt x="120" y="524"/>
                  </a:lnTo>
                  <a:lnTo>
                    <a:pt x="122" y="522"/>
                  </a:lnTo>
                  <a:lnTo>
                    <a:pt x="123" y="519"/>
                  </a:lnTo>
                  <a:lnTo>
                    <a:pt x="125" y="516"/>
                  </a:lnTo>
                  <a:lnTo>
                    <a:pt x="127" y="514"/>
                  </a:lnTo>
                  <a:lnTo>
                    <a:pt x="129" y="513"/>
                  </a:lnTo>
                  <a:lnTo>
                    <a:pt x="132" y="512"/>
                  </a:lnTo>
                  <a:lnTo>
                    <a:pt x="135" y="512"/>
                  </a:lnTo>
                  <a:lnTo>
                    <a:pt x="527" y="512"/>
                  </a:lnTo>
                  <a:lnTo>
                    <a:pt x="530" y="512"/>
                  </a:lnTo>
                  <a:lnTo>
                    <a:pt x="532" y="513"/>
                  </a:lnTo>
                  <a:lnTo>
                    <a:pt x="536" y="514"/>
                  </a:lnTo>
                  <a:lnTo>
                    <a:pt x="538" y="516"/>
                  </a:lnTo>
                  <a:lnTo>
                    <a:pt x="539" y="519"/>
                  </a:lnTo>
                  <a:lnTo>
                    <a:pt x="541" y="522"/>
                  </a:lnTo>
                  <a:lnTo>
                    <a:pt x="542" y="524"/>
                  </a:lnTo>
                  <a:lnTo>
                    <a:pt x="542" y="527"/>
                  </a:lnTo>
                  <a:lnTo>
                    <a:pt x="542" y="530"/>
                  </a:lnTo>
                  <a:lnTo>
                    <a:pt x="541" y="532"/>
                  </a:lnTo>
                  <a:lnTo>
                    <a:pt x="539" y="536"/>
                  </a:lnTo>
                  <a:lnTo>
                    <a:pt x="538" y="538"/>
                  </a:lnTo>
                  <a:lnTo>
                    <a:pt x="536" y="540"/>
                  </a:lnTo>
                  <a:lnTo>
                    <a:pt x="532" y="541"/>
                  </a:lnTo>
                  <a:lnTo>
                    <a:pt x="530" y="542"/>
                  </a:lnTo>
                  <a:lnTo>
                    <a:pt x="527" y="542"/>
                  </a:lnTo>
                  <a:close/>
                  <a:moveTo>
                    <a:pt x="527" y="602"/>
                  </a:moveTo>
                  <a:lnTo>
                    <a:pt x="135" y="602"/>
                  </a:lnTo>
                  <a:lnTo>
                    <a:pt x="132" y="602"/>
                  </a:lnTo>
                  <a:lnTo>
                    <a:pt x="130" y="601"/>
                  </a:lnTo>
                  <a:lnTo>
                    <a:pt x="127" y="600"/>
                  </a:lnTo>
                  <a:lnTo>
                    <a:pt x="125" y="598"/>
                  </a:lnTo>
                  <a:lnTo>
                    <a:pt x="123" y="596"/>
                  </a:lnTo>
                  <a:lnTo>
                    <a:pt x="122" y="594"/>
                  </a:lnTo>
                  <a:lnTo>
                    <a:pt x="120" y="590"/>
                  </a:lnTo>
                  <a:lnTo>
                    <a:pt x="120" y="587"/>
                  </a:lnTo>
                  <a:lnTo>
                    <a:pt x="120" y="584"/>
                  </a:lnTo>
                  <a:lnTo>
                    <a:pt x="122" y="582"/>
                  </a:lnTo>
                  <a:lnTo>
                    <a:pt x="123" y="579"/>
                  </a:lnTo>
                  <a:lnTo>
                    <a:pt x="125" y="576"/>
                  </a:lnTo>
                  <a:lnTo>
                    <a:pt x="127" y="575"/>
                  </a:lnTo>
                  <a:lnTo>
                    <a:pt x="129" y="573"/>
                  </a:lnTo>
                  <a:lnTo>
                    <a:pt x="132" y="572"/>
                  </a:lnTo>
                  <a:lnTo>
                    <a:pt x="135" y="572"/>
                  </a:lnTo>
                  <a:lnTo>
                    <a:pt x="527" y="572"/>
                  </a:lnTo>
                  <a:lnTo>
                    <a:pt x="530" y="572"/>
                  </a:lnTo>
                  <a:lnTo>
                    <a:pt x="532" y="573"/>
                  </a:lnTo>
                  <a:lnTo>
                    <a:pt x="536" y="575"/>
                  </a:lnTo>
                  <a:lnTo>
                    <a:pt x="538" y="576"/>
                  </a:lnTo>
                  <a:lnTo>
                    <a:pt x="539" y="579"/>
                  </a:lnTo>
                  <a:lnTo>
                    <a:pt x="541" y="582"/>
                  </a:lnTo>
                  <a:lnTo>
                    <a:pt x="542" y="584"/>
                  </a:lnTo>
                  <a:lnTo>
                    <a:pt x="542" y="587"/>
                  </a:lnTo>
                  <a:lnTo>
                    <a:pt x="542" y="590"/>
                  </a:lnTo>
                  <a:lnTo>
                    <a:pt x="541" y="594"/>
                  </a:lnTo>
                  <a:lnTo>
                    <a:pt x="539" y="596"/>
                  </a:lnTo>
                  <a:lnTo>
                    <a:pt x="538" y="598"/>
                  </a:lnTo>
                  <a:lnTo>
                    <a:pt x="536" y="600"/>
                  </a:lnTo>
                  <a:lnTo>
                    <a:pt x="532" y="601"/>
                  </a:lnTo>
                  <a:lnTo>
                    <a:pt x="530" y="602"/>
                  </a:lnTo>
                  <a:lnTo>
                    <a:pt x="527" y="602"/>
                  </a:lnTo>
                  <a:close/>
                  <a:moveTo>
                    <a:pt x="527" y="662"/>
                  </a:moveTo>
                  <a:lnTo>
                    <a:pt x="135" y="662"/>
                  </a:lnTo>
                  <a:lnTo>
                    <a:pt x="132" y="662"/>
                  </a:lnTo>
                  <a:lnTo>
                    <a:pt x="130" y="661"/>
                  </a:lnTo>
                  <a:lnTo>
                    <a:pt x="127" y="660"/>
                  </a:lnTo>
                  <a:lnTo>
                    <a:pt x="125" y="658"/>
                  </a:lnTo>
                  <a:lnTo>
                    <a:pt x="123" y="656"/>
                  </a:lnTo>
                  <a:lnTo>
                    <a:pt x="122" y="654"/>
                  </a:lnTo>
                  <a:lnTo>
                    <a:pt x="120" y="650"/>
                  </a:lnTo>
                  <a:lnTo>
                    <a:pt x="120" y="647"/>
                  </a:lnTo>
                  <a:lnTo>
                    <a:pt x="120" y="644"/>
                  </a:lnTo>
                  <a:lnTo>
                    <a:pt x="122" y="642"/>
                  </a:lnTo>
                  <a:lnTo>
                    <a:pt x="123" y="639"/>
                  </a:lnTo>
                  <a:lnTo>
                    <a:pt x="125" y="637"/>
                  </a:lnTo>
                  <a:lnTo>
                    <a:pt x="127" y="635"/>
                  </a:lnTo>
                  <a:lnTo>
                    <a:pt x="129" y="633"/>
                  </a:lnTo>
                  <a:lnTo>
                    <a:pt x="132" y="633"/>
                  </a:lnTo>
                  <a:lnTo>
                    <a:pt x="135" y="632"/>
                  </a:lnTo>
                  <a:lnTo>
                    <a:pt x="527" y="632"/>
                  </a:lnTo>
                  <a:lnTo>
                    <a:pt x="530" y="633"/>
                  </a:lnTo>
                  <a:lnTo>
                    <a:pt x="532" y="633"/>
                  </a:lnTo>
                  <a:lnTo>
                    <a:pt x="536" y="635"/>
                  </a:lnTo>
                  <a:lnTo>
                    <a:pt x="538" y="637"/>
                  </a:lnTo>
                  <a:lnTo>
                    <a:pt x="539" y="639"/>
                  </a:lnTo>
                  <a:lnTo>
                    <a:pt x="541" y="642"/>
                  </a:lnTo>
                  <a:lnTo>
                    <a:pt x="542" y="644"/>
                  </a:lnTo>
                  <a:lnTo>
                    <a:pt x="542" y="647"/>
                  </a:lnTo>
                  <a:lnTo>
                    <a:pt x="542" y="650"/>
                  </a:lnTo>
                  <a:lnTo>
                    <a:pt x="541" y="654"/>
                  </a:lnTo>
                  <a:lnTo>
                    <a:pt x="539" y="656"/>
                  </a:lnTo>
                  <a:lnTo>
                    <a:pt x="538" y="658"/>
                  </a:lnTo>
                  <a:lnTo>
                    <a:pt x="536" y="660"/>
                  </a:lnTo>
                  <a:lnTo>
                    <a:pt x="532" y="661"/>
                  </a:lnTo>
                  <a:lnTo>
                    <a:pt x="530" y="662"/>
                  </a:lnTo>
                  <a:lnTo>
                    <a:pt x="527" y="662"/>
                  </a:lnTo>
                  <a:close/>
                  <a:moveTo>
                    <a:pt x="527" y="722"/>
                  </a:moveTo>
                  <a:lnTo>
                    <a:pt x="135" y="722"/>
                  </a:lnTo>
                  <a:lnTo>
                    <a:pt x="132" y="722"/>
                  </a:lnTo>
                  <a:lnTo>
                    <a:pt x="130" y="721"/>
                  </a:lnTo>
                  <a:lnTo>
                    <a:pt x="127" y="720"/>
                  </a:lnTo>
                  <a:lnTo>
                    <a:pt x="125" y="718"/>
                  </a:lnTo>
                  <a:lnTo>
                    <a:pt x="123" y="716"/>
                  </a:lnTo>
                  <a:lnTo>
                    <a:pt x="122" y="714"/>
                  </a:lnTo>
                  <a:lnTo>
                    <a:pt x="120" y="711"/>
                  </a:lnTo>
                  <a:lnTo>
                    <a:pt x="120" y="707"/>
                  </a:lnTo>
                  <a:lnTo>
                    <a:pt x="120" y="705"/>
                  </a:lnTo>
                  <a:lnTo>
                    <a:pt x="122" y="702"/>
                  </a:lnTo>
                  <a:lnTo>
                    <a:pt x="123" y="700"/>
                  </a:lnTo>
                  <a:lnTo>
                    <a:pt x="125" y="698"/>
                  </a:lnTo>
                  <a:lnTo>
                    <a:pt x="127" y="696"/>
                  </a:lnTo>
                  <a:lnTo>
                    <a:pt x="129" y="694"/>
                  </a:lnTo>
                  <a:lnTo>
                    <a:pt x="132" y="693"/>
                  </a:lnTo>
                  <a:lnTo>
                    <a:pt x="135" y="692"/>
                  </a:lnTo>
                  <a:lnTo>
                    <a:pt x="527" y="692"/>
                  </a:lnTo>
                  <a:lnTo>
                    <a:pt x="530" y="693"/>
                  </a:lnTo>
                  <a:lnTo>
                    <a:pt x="532" y="694"/>
                  </a:lnTo>
                  <a:lnTo>
                    <a:pt x="536" y="696"/>
                  </a:lnTo>
                  <a:lnTo>
                    <a:pt x="538" y="698"/>
                  </a:lnTo>
                  <a:lnTo>
                    <a:pt x="539" y="700"/>
                  </a:lnTo>
                  <a:lnTo>
                    <a:pt x="541" y="702"/>
                  </a:lnTo>
                  <a:lnTo>
                    <a:pt x="542" y="705"/>
                  </a:lnTo>
                  <a:lnTo>
                    <a:pt x="542" y="707"/>
                  </a:lnTo>
                  <a:lnTo>
                    <a:pt x="542" y="711"/>
                  </a:lnTo>
                  <a:lnTo>
                    <a:pt x="541" y="714"/>
                  </a:lnTo>
                  <a:lnTo>
                    <a:pt x="539" y="716"/>
                  </a:lnTo>
                  <a:lnTo>
                    <a:pt x="538" y="718"/>
                  </a:lnTo>
                  <a:lnTo>
                    <a:pt x="536" y="720"/>
                  </a:lnTo>
                  <a:lnTo>
                    <a:pt x="532" y="721"/>
                  </a:lnTo>
                  <a:lnTo>
                    <a:pt x="530" y="722"/>
                  </a:lnTo>
                  <a:lnTo>
                    <a:pt x="527" y="722"/>
                  </a:lnTo>
                  <a:close/>
                  <a:moveTo>
                    <a:pt x="120" y="226"/>
                  </a:moveTo>
                  <a:lnTo>
                    <a:pt x="120" y="222"/>
                  </a:lnTo>
                  <a:lnTo>
                    <a:pt x="122" y="220"/>
                  </a:lnTo>
                  <a:lnTo>
                    <a:pt x="123" y="217"/>
                  </a:lnTo>
                  <a:lnTo>
                    <a:pt x="125" y="215"/>
                  </a:lnTo>
                  <a:lnTo>
                    <a:pt x="127" y="214"/>
                  </a:lnTo>
                  <a:lnTo>
                    <a:pt x="129" y="212"/>
                  </a:lnTo>
                  <a:lnTo>
                    <a:pt x="132" y="212"/>
                  </a:lnTo>
                  <a:lnTo>
                    <a:pt x="135" y="211"/>
                  </a:lnTo>
                  <a:lnTo>
                    <a:pt x="346" y="211"/>
                  </a:lnTo>
                  <a:lnTo>
                    <a:pt x="349" y="212"/>
                  </a:lnTo>
                  <a:lnTo>
                    <a:pt x="352" y="212"/>
                  </a:lnTo>
                  <a:lnTo>
                    <a:pt x="354" y="214"/>
                  </a:lnTo>
                  <a:lnTo>
                    <a:pt x="356" y="215"/>
                  </a:lnTo>
                  <a:lnTo>
                    <a:pt x="359" y="217"/>
                  </a:lnTo>
                  <a:lnTo>
                    <a:pt x="360" y="220"/>
                  </a:lnTo>
                  <a:lnTo>
                    <a:pt x="361" y="222"/>
                  </a:lnTo>
                  <a:lnTo>
                    <a:pt x="361" y="226"/>
                  </a:lnTo>
                  <a:lnTo>
                    <a:pt x="361" y="467"/>
                  </a:lnTo>
                  <a:lnTo>
                    <a:pt x="361" y="470"/>
                  </a:lnTo>
                  <a:lnTo>
                    <a:pt x="360" y="472"/>
                  </a:lnTo>
                  <a:lnTo>
                    <a:pt x="359" y="476"/>
                  </a:lnTo>
                  <a:lnTo>
                    <a:pt x="356" y="478"/>
                  </a:lnTo>
                  <a:lnTo>
                    <a:pt x="354" y="479"/>
                  </a:lnTo>
                  <a:lnTo>
                    <a:pt x="352" y="481"/>
                  </a:lnTo>
                  <a:lnTo>
                    <a:pt x="349" y="482"/>
                  </a:lnTo>
                  <a:lnTo>
                    <a:pt x="346" y="482"/>
                  </a:lnTo>
                  <a:lnTo>
                    <a:pt x="135" y="482"/>
                  </a:lnTo>
                  <a:lnTo>
                    <a:pt x="132" y="482"/>
                  </a:lnTo>
                  <a:lnTo>
                    <a:pt x="130" y="481"/>
                  </a:lnTo>
                  <a:lnTo>
                    <a:pt x="127" y="479"/>
                  </a:lnTo>
                  <a:lnTo>
                    <a:pt x="125" y="478"/>
                  </a:lnTo>
                  <a:lnTo>
                    <a:pt x="123" y="476"/>
                  </a:lnTo>
                  <a:lnTo>
                    <a:pt x="122" y="472"/>
                  </a:lnTo>
                  <a:lnTo>
                    <a:pt x="120" y="470"/>
                  </a:lnTo>
                  <a:lnTo>
                    <a:pt x="120" y="467"/>
                  </a:lnTo>
                  <a:lnTo>
                    <a:pt x="120" y="226"/>
                  </a:lnTo>
                  <a:close/>
                  <a:moveTo>
                    <a:pt x="647" y="768"/>
                  </a:moveTo>
                  <a:lnTo>
                    <a:pt x="647" y="15"/>
                  </a:lnTo>
                  <a:lnTo>
                    <a:pt x="647" y="0"/>
                  </a:lnTo>
                  <a:lnTo>
                    <a:pt x="15" y="0"/>
                  </a:lnTo>
                  <a:lnTo>
                    <a:pt x="12" y="0"/>
                  </a:lnTo>
                  <a:lnTo>
                    <a:pt x="9" y="2"/>
                  </a:lnTo>
                  <a:lnTo>
                    <a:pt x="7" y="3"/>
                  </a:lnTo>
                  <a:lnTo>
                    <a:pt x="5" y="5"/>
                  </a:lnTo>
                  <a:lnTo>
                    <a:pt x="2" y="7"/>
                  </a:lnTo>
                  <a:lnTo>
                    <a:pt x="1" y="9"/>
                  </a:lnTo>
                  <a:lnTo>
                    <a:pt x="0" y="12"/>
                  </a:lnTo>
                  <a:lnTo>
                    <a:pt x="0" y="15"/>
                  </a:lnTo>
                  <a:lnTo>
                    <a:pt x="0" y="768"/>
                  </a:lnTo>
                  <a:lnTo>
                    <a:pt x="0" y="783"/>
                  </a:lnTo>
                  <a:lnTo>
                    <a:pt x="2" y="797"/>
                  </a:lnTo>
                  <a:lnTo>
                    <a:pt x="6" y="811"/>
                  </a:lnTo>
                  <a:lnTo>
                    <a:pt x="9" y="824"/>
                  </a:lnTo>
                  <a:lnTo>
                    <a:pt x="14" y="836"/>
                  </a:lnTo>
                  <a:lnTo>
                    <a:pt x="21" y="848"/>
                  </a:lnTo>
                  <a:lnTo>
                    <a:pt x="28" y="857"/>
                  </a:lnTo>
                  <a:lnTo>
                    <a:pt x="37" y="867"/>
                  </a:lnTo>
                  <a:lnTo>
                    <a:pt x="45" y="876"/>
                  </a:lnTo>
                  <a:lnTo>
                    <a:pt x="56" y="882"/>
                  </a:lnTo>
                  <a:lnTo>
                    <a:pt x="67" y="889"/>
                  </a:lnTo>
                  <a:lnTo>
                    <a:pt x="79" y="894"/>
                  </a:lnTo>
                  <a:lnTo>
                    <a:pt x="92" y="898"/>
                  </a:lnTo>
                  <a:lnTo>
                    <a:pt x="105" y="901"/>
                  </a:lnTo>
                  <a:lnTo>
                    <a:pt x="120" y="903"/>
                  </a:lnTo>
                  <a:lnTo>
                    <a:pt x="135" y="904"/>
                  </a:lnTo>
                  <a:lnTo>
                    <a:pt x="702" y="904"/>
                  </a:lnTo>
                  <a:lnTo>
                    <a:pt x="691" y="894"/>
                  </a:lnTo>
                  <a:lnTo>
                    <a:pt x="681" y="882"/>
                  </a:lnTo>
                  <a:lnTo>
                    <a:pt x="672" y="869"/>
                  </a:lnTo>
                  <a:lnTo>
                    <a:pt x="664" y="854"/>
                  </a:lnTo>
                  <a:lnTo>
                    <a:pt x="660" y="846"/>
                  </a:lnTo>
                  <a:lnTo>
                    <a:pt x="657" y="836"/>
                  </a:lnTo>
                  <a:lnTo>
                    <a:pt x="655" y="826"/>
                  </a:lnTo>
                  <a:lnTo>
                    <a:pt x="651" y="817"/>
                  </a:lnTo>
                  <a:lnTo>
                    <a:pt x="650" y="805"/>
                  </a:lnTo>
                  <a:lnTo>
                    <a:pt x="648" y="793"/>
                  </a:lnTo>
                  <a:lnTo>
                    <a:pt x="647" y="781"/>
                  </a:lnTo>
                  <a:lnTo>
                    <a:pt x="647" y="7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04">
              <a:extLst>
                <a:ext uri="{FF2B5EF4-FFF2-40B4-BE49-F238E27FC236}">
                  <a16:creationId xmlns:a16="http://schemas.microsoft.com/office/drawing/2014/main" id="{DE300E0F-9495-4B53-9D87-1C6EE1FA0B67}"/>
                </a:ext>
              </a:extLst>
            </p:cNvPr>
            <p:cNvSpPr>
              <a:spLocks noEditPoints="1"/>
            </p:cNvSpPr>
            <p:nvPr/>
          </p:nvSpPr>
          <p:spPr bwMode="auto">
            <a:xfrm>
              <a:off x="2239963" y="1939925"/>
              <a:ext cx="71438" cy="268288"/>
            </a:xfrm>
            <a:custGeom>
              <a:avLst/>
              <a:gdLst>
                <a:gd name="T0" fmla="*/ 120 w 226"/>
                <a:gd name="T1" fmla="*/ 710 h 843"/>
                <a:gd name="T2" fmla="*/ 118 w 226"/>
                <a:gd name="T3" fmla="*/ 715 h 843"/>
                <a:gd name="T4" fmla="*/ 114 w 226"/>
                <a:gd name="T5" fmla="*/ 719 h 843"/>
                <a:gd name="T6" fmla="*/ 108 w 226"/>
                <a:gd name="T7" fmla="*/ 721 h 843"/>
                <a:gd name="T8" fmla="*/ 103 w 226"/>
                <a:gd name="T9" fmla="*/ 721 h 843"/>
                <a:gd name="T10" fmla="*/ 98 w 226"/>
                <a:gd name="T11" fmla="*/ 719 h 843"/>
                <a:gd name="T12" fmla="*/ 93 w 226"/>
                <a:gd name="T13" fmla="*/ 715 h 843"/>
                <a:gd name="T14" fmla="*/ 91 w 226"/>
                <a:gd name="T15" fmla="*/ 710 h 843"/>
                <a:gd name="T16" fmla="*/ 90 w 226"/>
                <a:gd name="T17" fmla="*/ 165 h 843"/>
                <a:gd name="T18" fmla="*/ 120 w 226"/>
                <a:gd name="T19" fmla="*/ 135 h 843"/>
                <a:gd name="T20" fmla="*/ 211 w 226"/>
                <a:gd name="T21" fmla="*/ 60 h 843"/>
                <a:gd name="T22" fmla="*/ 90 w 226"/>
                <a:gd name="T23" fmla="*/ 15 h 843"/>
                <a:gd name="T24" fmla="*/ 89 w 226"/>
                <a:gd name="T25" fmla="*/ 8 h 843"/>
                <a:gd name="T26" fmla="*/ 86 w 226"/>
                <a:gd name="T27" fmla="*/ 4 h 843"/>
                <a:gd name="T28" fmla="*/ 82 w 226"/>
                <a:gd name="T29" fmla="*/ 1 h 843"/>
                <a:gd name="T30" fmla="*/ 75 w 226"/>
                <a:gd name="T31" fmla="*/ 0 h 843"/>
                <a:gd name="T32" fmla="*/ 12 w 226"/>
                <a:gd name="T33" fmla="*/ 0 h 843"/>
                <a:gd name="T34" fmla="*/ 7 w 226"/>
                <a:gd name="T35" fmla="*/ 2 h 843"/>
                <a:gd name="T36" fmla="*/ 3 w 226"/>
                <a:gd name="T37" fmla="*/ 6 h 843"/>
                <a:gd name="T38" fmla="*/ 0 w 226"/>
                <a:gd name="T39" fmla="*/ 11 h 843"/>
                <a:gd name="T40" fmla="*/ 0 w 226"/>
                <a:gd name="T41" fmla="*/ 707 h 843"/>
                <a:gd name="T42" fmla="*/ 1 w 226"/>
                <a:gd name="T43" fmla="*/ 728 h 843"/>
                <a:gd name="T44" fmla="*/ 1 w 226"/>
                <a:gd name="T45" fmla="*/ 732 h 843"/>
                <a:gd name="T46" fmla="*/ 8 w 226"/>
                <a:gd name="T47" fmla="*/ 762 h 843"/>
                <a:gd name="T48" fmla="*/ 17 w 226"/>
                <a:gd name="T49" fmla="*/ 786 h 843"/>
                <a:gd name="T50" fmla="*/ 29 w 226"/>
                <a:gd name="T51" fmla="*/ 805 h 843"/>
                <a:gd name="T52" fmla="*/ 43 w 226"/>
                <a:gd name="T53" fmla="*/ 819 h 843"/>
                <a:gd name="T54" fmla="*/ 58 w 226"/>
                <a:gd name="T55" fmla="*/ 829 h 843"/>
                <a:gd name="T56" fmla="*/ 72 w 226"/>
                <a:gd name="T57" fmla="*/ 835 h 843"/>
                <a:gd name="T58" fmla="*/ 96 w 226"/>
                <a:gd name="T59" fmla="*/ 842 h 843"/>
                <a:gd name="T60" fmla="*/ 97 w 226"/>
                <a:gd name="T61" fmla="*/ 842 h 843"/>
                <a:gd name="T62" fmla="*/ 113 w 226"/>
                <a:gd name="T63" fmla="*/ 843 h 843"/>
                <a:gd name="T64" fmla="*/ 141 w 226"/>
                <a:gd name="T65" fmla="*/ 839 h 843"/>
                <a:gd name="T66" fmla="*/ 163 w 226"/>
                <a:gd name="T67" fmla="*/ 831 h 843"/>
                <a:gd name="T68" fmla="*/ 183 w 226"/>
                <a:gd name="T69" fmla="*/ 817 h 843"/>
                <a:gd name="T70" fmla="*/ 199 w 226"/>
                <a:gd name="T71" fmla="*/ 800 h 843"/>
                <a:gd name="T72" fmla="*/ 210 w 226"/>
                <a:gd name="T73" fmla="*/ 778 h 843"/>
                <a:gd name="T74" fmla="*/ 219 w 226"/>
                <a:gd name="T75" fmla="*/ 756 h 843"/>
                <a:gd name="T76" fmla="*/ 224 w 226"/>
                <a:gd name="T77" fmla="*/ 731 h 843"/>
                <a:gd name="T78" fmla="*/ 226 w 226"/>
                <a:gd name="T79" fmla="*/ 707 h 843"/>
                <a:gd name="T80" fmla="*/ 225 w 226"/>
                <a:gd name="T81" fmla="*/ 71 h 843"/>
                <a:gd name="T82" fmla="*/ 223 w 226"/>
                <a:gd name="T83" fmla="*/ 66 h 843"/>
                <a:gd name="T84" fmla="*/ 220 w 226"/>
                <a:gd name="T85" fmla="*/ 62 h 843"/>
                <a:gd name="T86" fmla="*/ 215 w 226"/>
                <a:gd name="T87" fmla="*/ 6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843">
                  <a:moveTo>
                    <a:pt x="120" y="706"/>
                  </a:moveTo>
                  <a:lnTo>
                    <a:pt x="120" y="710"/>
                  </a:lnTo>
                  <a:lnTo>
                    <a:pt x="119" y="713"/>
                  </a:lnTo>
                  <a:lnTo>
                    <a:pt x="118" y="715"/>
                  </a:lnTo>
                  <a:lnTo>
                    <a:pt x="116" y="717"/>
                  </a:lnTo>
                  <a:lnTo>
                    <a:pt x="114" y="719"/>
                  </a:lnTo>
                  <a:lnTo>
                    <a:pt x="112" y="720"/>
                  </a:lnTo>
                  <a:lnTo>
                    <a:pt x="108" y="721"/>
                  </a:lnTo>
                  <a:lnTo>
                    <a:pt x="105" y="722"/>
                  </a:lnTo>
                  <a:lnTo>
                    <a:pt x="103" y="721"/>
                  </a:lnTo>
                  <a:lnTo>
                    <a:pt x="100" y="720"/>
                  </a:lnTo>
                  <a:lnTo>
                    <a:pt x="98" y="719"/>
                  </a:lnTo>
                  <a:lnTo>
                    <a:pt x="96" y="717"/>
                  </a:lnTo>
                  <a:lnTo>
                    <a:pt x="93" y="715"/>
                  </a:lnTo>
                  <a:lnTo>
                    <a:pt x="92" y="713"/>
                  </a:lnTo>
                  <a:lnTo>
                    <a:pt x="91" y="710"/>
                  </a:lnTo>
                  <a:lnTo>
                    <a:pt x="90" y="706"/>
                  </a:lnTo>
                  <a:lnTo>
                    <a:pt x="90" y="165"/>
                  </a:lnTo>
                  <a:lnTo>
                    <a:pt x="90" y="135"/>
                  </a:lnTo>
                  <a:lnTo>
                    <a:pt x="120" y="135"/>
                  </a:lnTo>
                  <a:lnTo>
                    <a:pt x="120" y="706"/>
                  </a:lnTo>
                  <a:close/>
                  <a:moveTo>
                    <a:pt x="211" y="60"/>
                  </a:moveTo>
                  <a:lnTo>
                    <a:pt x="90" y="60"/>
                  </a:lnTo>
                  <a:lnTo>
                    <a:pt x="90" y="15"/>
                  </a:lnTo>
                  <a:lnTo>
                    <a:pt x="90" y="11"/>
                  </a:lnTo>
                  <a:lnTo>
                    <a:pt x="89" y="8"/>
                  </a:lnTo>
                  <a:lnTo>
                    <a:pt x="88" y="6"/>
                  </a:lnTo>
                  <a:lnTo>
                    <a:pt x="86" y="4"/>
                  </a:lnTo>
                  <a:lnTo>
                    <a:pt x="84" y="2"/>
                  </a:lnTo>
                  <a:lnTo>
                    <a:pt x="82" y="1"/>
                  </a:lnTo>
                  <a:lnTo>
                    <a:pt x="78" y="0"/>
                  </a:lnTo>
                  <a:lnTo>
                    <a:pt x="75" y="0"/>
                  </a:lnTo>
                  <a:lnTo>
                    <a:pt x="15" y="0"/>
                  </a:lnTo>
                  <a:lnTo>
                    <a:pt x="12" y="0"/>
                  </a:lnTo>
                  <a:lnTo>
                    <a:pt x="10" y="1"/>
                  </a:lnTo>
                  <a:lnTo>
                    <a:pt x="7" y="2"/>
                  </a:lnTo>
                  <a:lnTo>
                    <a:pt x="4" y="4"/>
                  </a:lnTo>
                  <a:lnTo>
                    <a:pt x="3" y="6"/>
                  </a:lnTo>
                  <a:lnTo>
                    <a:pt x="1" y="9"/>
                  </a:lnTo>
                  <a:lnTo>
                    <a:pt x="0" y="11"/>
                  </a:lnTo>
                  <a:lnTo>
                    <a:pt x="0" y="15"/>
                  </a:lnTo>
                  <a:lnTo>
                    <a:pt x="0" y="707"/>
                  </a:lnTo>
                  <a:lnTo>
                    <a:pt x="0" y="718"/>
                  </a:lnTo>
                  <a:lnTo>
                    <a:pt x="1" y="728"/>
                  </a:lnTo>
                  <a:lnTo>
                    <a:pt x="1" y="730"/>
                  </a:lnTo>
                  <a:lnTo>
                    <a:pt x="1" y="732"/>
                  </a:lnTo>
                  <a:lnTo>
                    <a:pt x="4" y="748"/>
                  </a:lnTo>
                  <a:lnTo>
                    <a:pt x="8" y="762"/>
                  </a:lnTo>
                  <a:lnTo>
                    <a:pt x="12" y="775"/>
                  </a:lnTo>
                  <a:lnTo>
                    <a:pt x="17" y="786"/>
                  </a:lnTo>
                  <a:lnTo>
                    <a:pt x="23" y="796"/>
                  </a:lnTo>
                  <a:lnTo>
                    <a:pt x="29" y="805"/>
                  </a:lnTo>
                  <a:lnTo>
                    <a:pt x="35" y="813"/>
                  </a:lnTo>
                  <a:lnTo>
                    <a:pt x="43" y="819"/>
                  </a:lnTo>
                  <a:lnTo>
                    <a:pt x="50" y="824"/>
                  </a:lnTo>
                  <a:lnTo>
                    <a:pt x="58" y="829"/>
                  </a:lnTo>
                  <a:lnTo>
                    <a:pt x="64" y="833"/>
                  </a:lnTo>
                  <a:lnTo>
                    <a:pt x="72" y="835"/>
                  </a:lnTo>
                  <a:lnTo>
                    <a:pt x="85" y="839"/>
                  </a:lnTo>
                  <a:lnTo>
                    <a:pt x="96" y="842"/>
                  </a:lnTo>
                  <a:lnTo>
                    <a:pt x="96" y="842"/>
                  </a:lnTo>
                  <a:lnTo>
                    <a:pt x="97" y="842"/>
                  </a:lnTo>
                  <a:lnTo>
                    <a:pt x="104" y="843"/>
                  </a:lnTo>
                  <a:lnTo>
                    <a:pt x="113" y="843"/>
                  </a:lnTo>
                  <a:lnTo>
                    <a:pt x="128" y="842"/>
                  </a:lnTo>
                  <a:lnTo>
                    <a:pt x="141" y="839"/>
                  </a:lnTo>
                  <a:lnTo>
                    <a:pt x="152" y="835"/>
                  </a:lnTo>
                  <a:lnTo>
                    <a:pt x="163" y="831"/>
                  </a:lnTo>
                  <a:lnTo>
                    <a:pt x="174" y="824"/>
                  </a:lnTo>
                  <a:lnTo>
                    <a:pt x="183" y="817"/>
                  </a:lnTo>
                  <a:lnTo>
                    <a:pt x="191" y="808"/>
                  </a:lnTo>
                  <a:lnTo>
                    <a:pt x="199" y="800"/>
                  </a:lnTo>
                  <a:lnTo>
                    <a:pt x="205" y="789"/>
                  </a:lnTo>
                  <a:lnTo>
                    <a:pt x="210" y="778"/>
                  </a:lnTo>
                  <a:lnTo>
                    <a:pt x="216" y="768"/>
                  </a:lnTo>
                  <a:lnTo>
                    <a:pt x="219" y="756"/>
                  </a:lnTo>
                  <a:lnTo>
                    <a:pt x="222" y="744"/>
                  </a:lnTo>
                  <a:lnTo>
                    <a:pt x="224" y="731"/>
                  </a:lnTo>
                  <a:lnTo>
                    <a:pt x="225" y="719"/>
                  </a:lnTo>
                  <a:lnTo>
                    <a:pt x="226" y="707"/>
                  </a:lnTo>
                  <a:lnTo>
                    <a:pt x="226" y="75"/>
                  </a:lnTo>
                  <a:lnTo>
                    <a:pt x="225" y="71"/>
                  </a:lnTo>
                  <a:lnTo>
                    <a:pt x="225" y="69"/>
                  </a:lnTo>
                  <a:lnTo>
                    <a:pt x="223" y="66"/>
                  </a:lnTo>
                  <a:lnTo>
                    <a:pt x="222" y="64"/>
                  </a:lnTo>
                  <a:lnTo>
                    <a:pt x="220" y="62"/>
                  </a:lnTo>
                  <a:lnTo>
                    <a:pt x="217" y="61"/>
                  </a:lnTo>
                  <a:lnTo>
                    <a:pt x="215" y="60"/>
                  </a:lnTo>
                  <a:lnTo>
                    <a:pt x="211"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5127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a:bodyPr>
          <a:lstStyle/>
          <a:p>
            <a:pPr algn="just"/>
            <a:r>
              <a:rPr lang="tr-TR" dirty="0" smtClean="0"/>
              <a:t>Tanımlar</a:t>
            </a:r>
          </a:p>
          <a:p>
            <a:r>
              <a:rPr lang="tr-TR" sz="2000" b="0" dirty="0"/>
              <a:t>Tehlikeli kimyasal madde: Aşağıda yer alan alt bentlerde belirtilen;</a:t>
            </a:r>
          </a:p>
          <a:p>
            <a:pPr marL="252000" indent="-252000" algn="just">
              <a:buFont typeface="+mj-lt"/>
              <a:buAutoNum type="arabicParenR"/>
            </a:pPr>
            <a:r>
              <a:rPr lang="tr-TR" sz="2000" b="0" dirty="0" smtClean="0"/>
              <a:t>11/12/2013 </a:t>
            </a:r>
            <a:r>
              <a:rPr lang="tr-TR" sz="2000" b="0" dirty="0"/>
              <a:t>tarihli ve 28848 mükerrer sayılı Resmî </a:t>
            </a:r>
            <a:r>
              <a:rPr lang="tr-TR" sz="2000" b="0" dirty="0" err="1"/>
              <a:t>Gazete’de</a:t>
            </a:r>
            <a:r>
              <a:rPr lang="tr-TR" sz="2000" b="0" dirty="0"/>
              <a:t> yayımlanan </a:t>
            </a:r>
            <a:r>
              <a:rPr lang="tr-TR" sz="2000" b="0" u="sng" dirty="0"/>
              <a:t>Maddelerin ve Karışımların Sınıflandırılması, Etiketlenmesi ve Ambalajlanması Hakkında Yönetmelikte </a:t>
            </a:r>
            <a:r>
              <a:rPr lang="tr-TR" sz="2000" b="0" dirty="0"/>
              <a:t>sınıflandırılmış veya sınıflandırılmamış herhangi bir fiziksel madde ve/veya insan sağlığına zararlılık kriterlerini karşılayan kimyasal maddeleri,</a:t>
            </a:r>
          </a:p>
          <a:p>
            <a:pPr marL="252000" indent="-252000" algn="just">
              <a:buFont typeface="+mj-lt"/>
              <a:buAutoNum type="arabicParenR"/>
            </a:pPr>
            <a:r>
              <a:rPr lang="tr-TR" sz="2000" b="0" dirty="0" smtClean="0"/>
              <a:t>Bir </a:t>
            </a:r>
            <a:r>
              <a:rPr lang="tr-TR" sz="2000" b="0" dirty="0"/>
              <a:t>numaralı alt bentte yer alan kapsama girmemekle beraber kimyasal, </a:t>
            </a:r>
            <a:r>
              <a:rPr lang="tr-TR" sz="2000" b="0" dirty="0" err="1"/>
              <a:t>fiziko</a:t>
            </a:r>
            <a:r>
              <a:rPr lang="tr-TR" sz="2000" b="0" dirty="0"/>
              <a:t>-kimyasal veya </a:t>
            </a:r>
            <a:r>
              <a:rPr lang="tr-TR" sz="2000" b="0" dirty="0" err="1"/>
              <a:t>toksikolojik</a:t>
            </a:r>
            <a:r>
              <a:rPr lang="tr-TR" sz="2000" b="0" dirty="0"/>
              <a:t> özellikleri ve kullanılma veya işyerinde bulundurulma şekli nedeni ile çalışanların sağlık ve güvenliği yönünden risk oluşturabilecek ya da mesleki </a:t>
            </a:r>
            <a:r>
              <a:rPr lang="tr-TR" sz="2000" b="0" dirty="0" err="1"/>
              <a:t>maruziyet</a:t>
            </a:r>
            <a:r>
              <a:rPr lang="tr-TR" sz="2000" b="0" dirty="0"/>
              <a:t> sınır değeri belirlenmiş kimyasal maddeleri,</a:t>
            </a:r>
          </a:p>
          <a:p>
            <a:r>
              <a:rPr lang="tr-TR" sz="2000" b="0" dirty="0"/>
              <a:t>ifade eder.</a:t>
            </a:r>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89</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Kimyasal Maddelerle Çalışmalarda Sağlık ve Güvenlik Önlemleri Hakkında Yönetmelik Madde: 4  </a:t>
            </a:r>
            <a:r>
              <a:rPr lang="tr-TR" sz="1100" dirty="0"/>
              <a:t>(Değişik ibare:RG-20.10.2023/32345</a:t>
            </a:r>
          </a:p>
        </p:txBody>
      </p:sp>
    </p:spTree>
    <p:extLst>
      <p:ext uri="{BB962C8B-B14F-4D97-AF65-F5344CB8AC3E}">
        <p14:creationId xmlns:p14="http://schemas.microsoft.com/office/powerpoint/2010/main" val="181199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9"/>
            <a:ext cx="7886700" cy="972059"/>
          </a:xfrm>
        </p:spPr>
        <p:txBody>
          <a:bodyPr/>
          <a:lstStyle/>
          <a:p>
            <a:pPr algn="ctr"/>
            <a:r>
              <a:rPr lang="tr-TR" b="1" dirty="0" smtClean="0">
                <a:solidFill>
                  <a:schemeClr val="bg1"/>
                </a:solidFill>
              </a:rPr>
              <a:t>Teftiş Planlaması</a:t>
            </a:r>
            <a:endParaRPr lang="tr-TR" dirty="0">
              <a:solidFill>
                <a:schemeClr val="bg1"/>
              </a:solidFill>
            </a:endParaRPr>
          </a:p>
        </p:txBody>
      </p:sp>
      <p:sp>
        <p:nvSpPr>
          <p:cNvPr id="3" name="İçerik Yer Tutucusu 2"/>
          <p:cNvSpPr>
            <a:spLocks noGrp="1"/>
          </p:cNvSpPr>
          <p:nvPr>
            <p:ph idx="1"/>
          </p:nvPr>
        </p:nvSpPr>
        <p:spPr>
          <a:xfrm>
            <a:off x="943897" y="1042219"/>
            <a:ext cx="10559845" cy="5565058"/>
          </a:xfrm>
        </p:spPr>
        <p:txBody>
          <a:bodyPr>
            <a:normAutofit/>
          </a:bodyPr>
          <a:lstStyle/>
          <a:p>
            <a:pPr marL="0" indent="0" algn="ctr">
              <a:buNone/>
            </a:pPr>
            <a:r>
              <a:rPr lang="tr-TR" b="1" dirty="0" smtClean="0">
                <a:solidFill>
                  <a:srgbClr val="FF0000"/>
                </a:solidFill>
              </a:rPr>
              <a:t>İŞ MÜFETTİŞLERİNİN YETKİLERİ</a:t>
            </a:r>
          </a:p>
          <a:p>
            <a:pPr marL="0" indent="0" algn="ctr">
              <a:buNone/>
            </a:pPr>
            <a:endParaRPr lang="tr-TR" b="1" dirty="0" smtClean="0">
              <a:solidFill>
                <a:srgbClr val="FF0000"/>
              </a:solidFill>
            </a:endParaRPr>
          </a:p>
          <a:p>
            <a:pPr algn="just"/>
            <a:r>
              <a:rPr lang="tr-TR" sz="2400" dirty="0" smtClean="0"/>
              <a:t>İş müfettişleri</a:t>
            </a:r>
            <a:r>
              <a:rPr lang="tr-TR" dirty="0"/>
              <a:t>;</a:t>
            </a:r>
            <a:r>
              <a:rPr lang="tr-TR" sz="2400" dirty="0" smtClean="0"/>
              <a:t> </a:t>
            </a:r>
            <a:r>
              <a:rPr lang="tr-TR" sz="2400" b="0" dirty="0"/>
              <a:t>işyerlerini ve eklentilerini, işin yürütülmesi tarzını ve ilgili belgeleri, araç ve gereçleri, cihaz ve makineleri, ham ve işlenmiş maddelerle, iş için gerekli olan malzemeyi </a:t>
            </a:r>
            <a:r>
              <a:rPr lang="tr-TR" sz="2400" b="0" dirty="0" smtClean="0"/>
              <a:t>gerektiği </a:t>
            </a:r>
            <a:r>
              <a:rPr lang="tr-TR" sz="2400" b="0" dirty="0"/>
              <a:t>zamanlarda ve işçilerin yaşamına, sağlığına, güvenliğine, eğitimine, dinlenmesine veya oturup yatmasına ilişkin tesis ve tertipleri her zaman görmek, araştırmak ve incelemek ve </a:t>
            </a:r>
            <a:r>
              <a:rPr lang="tr-TR" sz="2400" b="0" dirty="0" smtClean="0"/>
              <a:t>mevzuata aykırı hususlara rastladığı </a:t>
            </a:r>
            <a:r>
              <a:rPr lang="tr-TR" sz="2400" b="0" dirty="0"/>
              <a:t>zaman </a:t>
            </a:r>
            <a:r>
              <a:rPr lang="tr-TR" sz="2400" b="0" dirty="0" smtClean="0"/>
              <a:t>önlemek </a:t>
            </a:r>
            <a:r>
              <a:rPr lang="tr-TR" sz="2400" b="0" dirty="0"/>
              <a:t>yetkisine sahiptirler</a:t>
            </a:r>
            <a:r>
              <a:rPr lang="tr-TR" sz="2400" b="0" dirty="0" smtClean="0"/>
              <a:t>.</a:t>
            </a:r>
          </a:p>
          <a:p>
            <a:pPr algn="just"/>
            <a:r>
              <a:rPr lang="tr-TR" sz="2400" b="0" dirty="0"/>
              <a:t>Teftiş, denetleme ve incelemeler sırasında işverenler, işçiler </a:t>
            </a:r>
            <a:r>
              <a:rPr lang="tr-TR" sz="2400" b="0" dirty="0" smtClean="0"/>
              <a:t>ve işle </a:t>
            </a:r>
            <a:r>
              <a:rPr lang="tr-TR" sz="2400" b="0" dirty="0"/>
              <a:t>ilgili </a:t>
            </a:r>
            <a:r>
              <a:rPr lang="tr-TR" sz="2400" b="0" dirty="0" smtClean="0"/>
              <a:t>3. kişiler iş </a:t>
            </a:r>
            <a:r>
              <a:rPr lang="tr-TR" sz="2400" b="0" dirty="0"/>
              <a:t>müfettişleri </a:t>
            </a:r>
            <a:r>
              <a:rPr lang="tr-TR" sz="2400" b="0" dirty="0" smtClean="0"/>
              <a:t>tarafından </a:t>
            </a:r>
            <a:r>
              <a:rPr lang="tr-TR" sz="2400" b="0" dirty="0"/>
              <a:t>çağrıldıkları zaman gelmek, ifade ve bilgi vermek, gerekli olan belge ve delilleri getirip göstermek ve vermek; </a:t>
            </a:r>
            <a:r>
              <a:rPr lang="tr-TR" sz="2400" b="0" dirty="0" smtClean="0"/>
              <a:t>görevlerini </a:t>
            </a:r>
            <a:r>
              <a:rPr lang="tr-TR" sz="2400" b="0" dirty="0"/>
              <a:t>yapmaları için </a:t>
            </a:r>
            <a:r>
              <a:rPr lang="tr-TR" sz="2400" b="0" dirty="0" smtClean="0"/>
              <a:t>her </a:t>
            </a:r>
            <a:r>
              <a:rPr lang="tr-TR" sz="2400" b="0" dirty="0"/>
              <a:t>çeşit kolaylığı </a:t>
            </a:r>
            <a:r>
              <a:rPr lang="tr-TR" sz="2400" b="0" dirty="0" smtClean="0"/>
              <a:t>göstermek durumundadırlar.</a:t>
            </a:r>
            <a:endParaRPr lang="tr-TR" sz="2400" b="0" dirty="0" smtClean="0">
              <a:solidFill>
                <a:srgbClr val="FF0000"/>
              </a:solidFill>
            </a:endParaRPr>
          </a:p>
          <a:p>
            <a:pPr marL="0" indent="0">
              <a:buNone/>
            </a:pPr>
            <a:endParaRPr lang="tr-TR" dirty="0"/>
          </a:p>
        </p:txBody>
      </p:sp>
      <p:sp>
        <p:nvSpPr>
          <p:cNvPr id="4" name="Slayt Numarası Yer Tutucusu 3"/>
          <p:cNvSpPr>
            <a:spLocks noGrp="1"/>
          </p:cNvSpPr>
          <p:nvPr>
            <p:ph type="sldNum" sz="quarter" idx="12"/>
          </p:nvPr>
        </p:nvSpPr>
        <p:spPr/>
        <p:txBody>
          <a:bodyPr/>
          <a:lstStyle/>
          <a:p>
            <a:fld id="{F01F3D7E-AC51-4D34-B066-A9501F56C695}" type="slidenum">
              <a:rPr lang="tr-TR" smtClean="0"/>
              <a:t>9</a:t>
            </a:fld>
            <a:endParaRPr lang="tr-TR"/>
          </a:p>
        </p:txBody>
      </p:sp>
    </p:spTree>
    <p:extLst>
      <p:ext uri="{BB962C8B-B14F-4D97-AF65-F5344CB8AC3E}">
        <p14:creationId xmlns:p14="http://schemas.microsoft.com/office/powerpoint/2010/main" val="20067735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a:xfrm>
            <a:off x="838200" y="1825625"/>
            <a:ext cx="6106064" cy="4351338"/>
          </a:xfrm>
        </p:spPr>
        <p:txBody>
          <a:bodyPr>
            <a:normAutofit/>
          </a:bodyPr>
          <a:lstStyle/>
          <a:p>
            <a:pPr algn="just"/>
            <a:r>
              <a:rPr lang="tr-TR" dirty="0" smtClean="0"/>
              <a:t>Risk Değerlendirmesi </a:t>
            </a:r>
          </a:p>
          <a:p>
            <a:pPr algn="just"/>
            <a:r>
              <a:rPr lang="tr-TR" b="0" dirty="0"/>
              <a:t>Kimyasal maddelerle çalışmalarda yapılacak risk değerlendirmesinde aşağıda belirtilen hususlar özellikle dikkate alınır</a:t>
            </a:r>
            <a:r>
              <a:rPr lang="tr-TR" b="0" dirty="0" smtClean="0"/>
              <a:t>:</a:t>
            </a:r>
          </a:p>
          <a:p>
            <a:pPr marL="342900" indent="-342900" algn="just">
              <a:buFont typeface="Arial" panose="020B0604020202020204" pitchFamily="34" charset="0"/>
              <a:buChar char="•"/>
            </a:pPr>
            <a:r>
              <a:rPr lang="tr-TR" b="0" u="sng" dirty="0"/>
              <a:t>Bakım, onarım, kurulum, işletmeye alma, devre dışı bırakma</a:t>
            </a:r>
            <a:r>
              <a:rPr lang="tr-TR" b="0" dirty="0"/>
              <a:t> gibi işlerde kimyasal madde </a:t>
            </a:r>
            <a:r>
              <a:rPr lang="tr-TR" b="0" dirty="0" err="1"/>
              <a:t>maruziyeti</a:t>
            </a:r>
            <a:r>
              <a:rPr lang="tr-TR" b="0" dirty="0"/>
              <a:t> nedeniyle meydana gelebilecek ve çalışanın sağlığını ve güvenliğini olumsuz etkileyebilecek durumları.</a:t>
            </a:r>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90</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Altbilgi Yer Tutucusu 1"/>
          <p:cNvSpPr>
            <a:spLocks noGrp="1"/>
          </p:cNvSpPr>
          <p:nvPr>
            <p:ph type="ftr" sz="quarter" idx="11"/>
          </p:nvPr>
        </p:nvSpPr>
        <p:spPr>
          <a:xfrm>
            <a:off x="1450675" y="6266656"/>
            <a:ext cx="9290650" cy="365125"/>
          </a:xfrm>
        </p:spPr>
        <p:txBody>
          <a:bodyPr/>
          <a:lstStyle/>
          <a:p>
            <a:r>
              <a:rPr lang="tr-TR" sz="1600" dirty="0"/>
              <a:t>Kimyasal Maddelerle Çalışmalarda Sağlık ve Güvenlik Önlemleri Hakkında Yönetmelik Madde: </a:t>
            </a:r>
            <a:r>
              <a:rPr lang="tr-TR" sz="1600" dirty="0" smtClean="0"/>
              <a:t>6  </a:t>
            </a:r>
            <a:r>
              <a:rPr lang="tr-TR" sz="1100" dirty="0"/>
              <a:t>(Değişik ibare:RG-20.10.2023/32345</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473" y="1825625"/>
            <a:ext cx="3373160" cy="3402340"/>
          </a:xfrm>
          <a:prstGeom prst="rect">
            <a:avLst/>
          </a:prstGeom>
        </p:spPr>
      </p:pic>
    </p:spTree>
    <p:extLst>
      <p:ext uri="{BB962C8B-B14F-4D97-AF65-F5344CB8AC3E}">
        <p14:creationId xmlns:p14="http://schemas.microsoft.com/office/powerpoint/2010/main" val="163828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AF8062-3C71-08BD-4DF6-9260A162978D}"/>
              </a:ext>
            </a:extLst>
          </p:cNvPr>
          <p:cNvSpPr>
            <a:spLocks noGrp="1"/>
          </p:cNvSpPr>
          <p:nvPr>
            <p:ph idx="1"/>
          </p:nvPr>
        </p:nvSpPr>
        <p:spPr/>
        <p:txBody>
          <a:bodyPr>
            <a:normAutofit/>
          </a:bodyPr>
          <a:lstStyle/>
          <a:p>
            <a:pPr algn="just"/>
            <a:r>
              <a:rPr lang="tr-TR" dirty="0" smtClean="0"/>
              <a:t>Tehlikeli kimyasal maddelerle çalışmalarda alınması gereken önlemler</a:t>
            </a:r>
          </a:p>
          <a:p>
            <a:pPr algn="just"/>
            <a:r>
              <a:rPr lang="tr-TR" b="0" dirty="0" smtClean="0"/>
              <a:t>Tehlikeli </a:t>
            </a:r>
            <a:r>
              <a:rPr lang="tr-TR" b="0" dirty="0"/>
              <a:t>kimyasal maddelerle çalışmalarda çalışanların sağlık ve güvenliği yönünden riskler aşağıdaki önlemlerle ortadan kaldırılır veya en az düzeye indirilir</a:t>
            </a:r>
            <a:r>
              <a:rPr lang="tr-TR" b="0" dirty="0" smtClean="0"/>
              <a:t>:</a:t>
            </a:r>
            <a:endParaRPr lang="tr-TR" b="0" dirty="0"/>
          </a:p>
          <a:p>
            <a:pPr marL="342900" indent="-342900" algn="just">
              <a:buFont typeface="Arial" panose="020B0604020202020204" pitchFamily="34" charset="0"/>
              <a:buChar char="•"/>
            </a:pPr>
            <a:r>
              <a:rPr lang="tr-TR" b="0" dirty="0"/>
              <a:t>İşyerlerinde, tehlikeli kimyasal maddelerin depolandığı tankların kullanımında </a:t>
            </a:r>
            <a:r>
              <a:rPr lang="tr-TR" b="0" u="sng" dirty="0" smtClean="0"/>
              <a:t>TS </a:t>
            </a:r>
            <a:r>
              <a:rPr lang="tr-TR" b="0" u="sng" dirty="0"/>
              <a:t>EN 14197 ve TS EN ISO 21009</a:t>
            </a:r>
            <a:r>
              <a:rPr lang="tr-TR" b="0" dirty="0"/>
              <a:t> standart serilerine </a:t>
            </a:r>
            <a:r>
              <a:rPr lang="tr-TR" b="0" dirty="0" smtClean="0"/>
              <a:t>uyulur.*</a:t>
            </a:r>
          </a:p>
          <a:p>
            <a:pPr algn="just"/>
            <a:endParaRPr lang="tr-TR" b="0" dirty="0" smtClean="0"/>
          </a:p>
          <a:p>
            <a:pPr algn="just"/>
            <a:r>
              <a:rPr lang="tr-TR" dirty="0" smtClean="0"/>
              <a:t>*</a:t>
            </a:r>
            <a:r>
              <a:rPr lang="tr-TR" b="0" dirty="0" smtClean="0"/>
              <a:t>Tankların </a:t>
            </a:r>
            <a:r>
              <a:rPr lang="tr-TR" b="0" dirty="0"/>
              <a:t>emniyet mesafeleri ile ilgili düzenleme</a:t>
            </a:r>
          </a:p>
          <a:p>
            <a:pPr marL="342900" indent="-342900" algn="just">
              <a:buFont typeface="Arial" panose="020B0604020202020204" pitchFamily="34" charset="0"/>
              <a:buChar char="•"/>
            </a:pPr>
            <a:endParaRPr lang="tr-TR" dirty="0" smtClean="0"/>
          </a:p>
        </p:txBody>
      </p:sp>
      <p:sp>
        <p:nvSpPr>
          <p:cNvPr id="4" name="Slayt Numarası Yer Tutucusu 3">
            <a:extLst>
              <a:ext uri="{FF2B5EF4-FFF2-40B4-BE49-F238E27FC236}">
                <a16:creationId xmlns:a16="http://schemas.microsoft.com/office/drawing/2014/main" id="{57CFFF1E-84FB-AF5A-C76F-DA2860322DAF}"/>
              </a:ext>
            </a:extLst>
          </p:cNvPr>
          <p:cNvSpPr>
            <a:spLocks noGrp="1"/>
          </p:cNvSpPr>
          <p:nvPr>
            <p:ph type="sldNum" sz="quarter" idx="12"/>
          </p:nvPr>
        </p:nvSpPr>
        <p:spPr/>
        <p:txBody>
          <a:bodyPr/>
          <a:lstStyle/>
          <a:p>
            <a:fld id="{F01F3D7E-AC51-4D34-B066-A9501F56C695}" type="slidenum">
              <a:rPr lang="tr-TR" smtClean="0"/>
              <a:t>91</a:t>
            </a:fld>
            <a:endParaRPr lang="tr-TR"/>
          </a:p>
        </p:txBody>
      </p:sp>
      <p:sp>
        <p:nvSpPr>
          <p:cNvPr id="6" name="Başlık 1">
            <a:extLst>
              <a:ext uri="{FF2B5EF4-FFF2-40B4-BE49-F238E27FC236}">
                <a16:creationId xmlns:a16="http://schemas.microsoft.com/office/drawing/2014/main" id="{B53FEA1F-0069-69CA-3F51-E2FF56AAD9E8}"/>
              </a:ext>
            </a:extLst>
          </p:cNvPr>
          <p:cNvSpPr>
            <a:spLocks noGrp="1"/>
          </p:cNvSpPr>
          <p:nvPr>
            <p:ph type="title"/>
          </p:nvPr>
        </p:nvSpPr>
        <p:spPr>
          <a:xfrm>
            <a:off x="1897792" y="761936"/>
            <a:ext cx="8396416" cy="973996"/>
          </a:xfrm>
        </p:spPr>
        <p:txBody>
          <a:bodyPr>
            <a:normAutofit/>
          </a:bodyPr>
          <a:lstStyle/>
          <a:p>
            <a:r>
              <a:rPr lang="tr-TR" dirty="0" smtClean="0"/>
              <a:t>Son Mevzuat Düzenlemeleri </a:t>
            </a:r>
            <a:endParaRPr lang="tr-TR" dirty="0"/>
          </a:p>
        </p:txBody>
      </p:sp>
      <p:sp>
        <p:nvSpPr>
          <p:cNvPr id="5" name="Shape 5105"/>
          <p:cNvSpPr/>
          <p:nvPr/>
        </p:nvSpPr>
        <p:spPr>
          <a:xfrm>
            <a:off x="4795827" y="5389010"/>
            <a:ext cx="264560" cy="272411"/>
          </a:xfrm>
          <a:custGeom>
            <a:avLst/>
            <a:gdLst/>
            <a:ahLst/>
            <a:cxnLst/>
            <a:rect l="0" t="0" r="0" b="0"/>
            <a:pathLst>
              <a:path w="120000" h="120000" extrusionOk="0">
                <a:moveTo>
                  <a:pt x="33319" y="119759"/>
                </a:moveTo>
                <a:lnTo>
                  <a:pt x="33319" y="119759"/>
                </a:lnTo>
                <a:cubicBezTo>
                  <a:pt x="26555" y="119759"/>
                  <a:pt x="17787" y="115180"/>
                  <a:pt x="13277" y="110843"/>
                </a:cubicBezTo>
                <a:cubicBezTo>
                  <a:pt x="2254" y="100240"/>
                  <a:pt x="0" y="81204"/>
                  <a:pt x="13277" y="68433"/>
                </a:cubicBezTo>
                <a:cubicBezTo>
                  <a:pt x="22296" y="59759"/>
                  <a:pt x="57620" y="25542"/>
                  <a:pt x="75407" y="8433"/>
                </a:cubicBezTo>
                <a:cubicBezTo>
                  <a:pt x="82171" y="2168"/>
                  <a:pt x="90939" y="0"/>
                  <a:pt x="97703" y="2168"/>
                </a:cubicBezTo>
                <a:cubicBezTo>
                  <a:pt x="104217" y="4337"/>
                  <a:pt x="110981" y="10602"/>
                  <a:pt x="113235" y="17108"/>
                </a:cubicBezTo>
                <a:cubicBezTo>
                  <a:pt x="115490" y="23373"/>
                  <a:pt x="113235" y="32048"/>
                  <a:pt x="106471" y="38313"/>
                </a:cubicBezTo>
                <a:cubicBezTo>
                  <a:pt x="48851" y="93975"/>
                  <a:pt x="48851" y="93975"/>
                  <a:pt x="48851" y="93975"/>
                </a:cubicBezTo>
                <a:cubicBezTo>
                  <a:pt x="44342" y="98072"/>
                  <a:pt x="39832" y="100240"/>
                  <a:pt x="37578" y="100240"/>
                </a:cubicBezTo>
                <a:cubicBezTo>
                  <a:pt x="33319" y="100240"/>
                  <a:pt x="28810" y="100240"/>
                  <a:pt x="26555" y="96144"/>
                </a:cubicBezTo>
                <a:cubicBezTo>
                  <a:pt x="22296" y="91807"/>
                  <a:pt x="22296" y="85301"/>
                  <a:pt x="28810" y="76867"/>
                </a:cubicBezTo>
                <a:cubicBezTo>
                  <a:pt x="71148" y="36144"/>
                  <a:pt x="71148" y="36144"/>
                  <a:pt x="71148" y="36144"/>
                </a:cubicBezTo>
                <a:cubicBezTo>
                  <a:pt x="73402" y="36144"/>
                  <a:pt x="75407" y="36144"/>
                  <a:pt x="77411" y="36144"/>
                </a:cubicBezTo>
                <a:cubicBezTo>
                  <a:pt x="77411" y="38313"/>
                  <a:pt x="77411" y="40481"/>
                  <a:pt x="77411" y="42891"/>
                </a:cubicBezTo>
                <a:cubicBezTo>
                  <a:pt x="35574" y="83132"/>
                  <a:pt x="35574" y="83132"/>
                  <a:pt x="35574" y="83132"/>
                </a:cubicBezTo>
                <a:cubicBezTo>
                  <a:pt x="31064" y="85301"/>
                  <a:pt x="31064" y="89638"/>
                  <a:pt x="33319" y="91807"/>
                </a:cubicBezTo>
                <a:lnTo>
                  <a:pt x="35574" y="91807"/>
                </a:lnTo>
                <a:cubicBezTo>
                  <a:pt x="37578" y="91807"/>
                  <a:pt x="39832" y="89638"/>
                  <a:pt x="42087" y="89638"/>
                </a:cubicBezTo>
                <a:cubicBezTo>
                  <a:pt x="99958" y="32048"/>
                  <a:pt x="99958" y="32048"/>
                  <a:pt x="99958" y="32048"/>
                </a:cubicBezTo>
                <a:cubicBezTo>
                  <a:pt x="104217" y="27710"/>
                  <a:pt x="106471" y="23373"/>
                  <a:pt x="104217" y="19277"/>
                </a:cubicBezTo>
                <a:cubicBezTo>
                  <a:pt x="104217" y="14939"/>
                  <a:pt x="99958" y="10602"/>
                  <a:pt x="95448" y="10602"/>
                </a:cubicBezTo>
                <a:cubicBezTo>
                  <a:pt x="90939" y="8433"/>
                  <a:pt x="86680" y="10602"/>
                  <a:pt x="82171" y="14939"/>
                </a:cubicBezTo>
                <a:cubicBezTo>
                  <a:pt x="64133" y="32048"/>
                  <a:pt x="28810" y="66265"/>
                  <a:pt x="20041" y="72530"/>
                </a:cubicBezTo>
                <a:cubicBezTo>
                  <a:pt x="9018" y="85301"/>
                  <a:pt x="11022" y="98072"/>
                  <a:pt x="20041" y="104578"/>
                </a:cubicBezTo>
                <a:cubicBezTo>
                  <a:pt x="26555" y="110843"/>
                  <a:pt x="39832" y="115180"/>
                  <a:pt x="50855" y="102409"/>
                </a:cubicBezTo>
                <a:cubicBezTo>
                  <a:pt x="113235" y="44819"/>
                  <a:pt x="113235" y="44819"/>
                  <a:pt x="113235" y="44819"/>
                </a:cubicBezTo>
                <a:cubicBezTo>
                  <a:pt x="115490" y="42891"/>
                  <a:pt x="117494" y="42891"/>
                  <a:pt x="119749" y="44819"/>
                </a:cubicBezTo>
                <a:lnTo>
                  <a:pt x="119749" y="48915"/>
                </a:lnTo>
                <a:cubicBezTo>
                  <a:pt x="57620" y="108915"/>
                  <a:pt x="57620" y="108915"/>
                  <a:pt x="57620" y="108915"/>
                </a:cubicBezTo>
                <a:cubicBezTo>
                  <a:pt x="50855" y="115180"/>
                  <a:pt x="42087" y="119759"/>
                  <a:pt x="33319" y="119759"/>
                </a:cubicBezTo>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Roboto"/>
              <a:cs typeface="Arial" panose="020B0604020202020204" pitchFamily="34" charset="0"/>
              <a:sym typeface="Roboto"/>
            </a:endParaRPr>
          </a:p>
        </p:txBody>
      </p:sp>
      <p:sp>
        <p:nvSpPr>
          <p:cNvPr id="7" name="Altbilgi Yer Tutucusu 1"/>
          <p:cNvSpPr>
            <a:spLocks noGrp="1"/>
          </p:cNvSpPr>
          <p:nvPr>
            <p:ph type="ftr" sz="quarter" idx="11"/>
          </p:nvPr>
        </p:nvSpPr>
        <p:spPr>
          <a:xfrm>
            <a:off x="1450675" y="6266656"/>
            <a:ext cx="9290650" cy="365125"/>
          </a:xfrm>
        </p:spPr>
        <p:txBody>
          <a:bodyPr/>
          <a:lstStyle/>
          <a:p>
            <a:r>
              <a:rPr lang="tr-TR" sz="1600" dirty="0"/>
              <a:t>Kimyasal Maddelerle Çalışmalarda Sağlık ve Güvenlik Önlemleri Hakkında Yönetmelik Madde: </a:t>
            </a:r>
            <a:r>
              <a:rPr lang="tr-TR" sz="1600" dirty="0" smtClean="0"/>
              <a:t>7  </a:t>
            </a:r>
            <a:r>
              <a:rPr lang="tr-TR" sz="1100" dirty="0"/>
              <a:t>(Değişik ibare:RG-20.10.2023/32345</a:t>
            </a:r>
          </a:p>
        </p:txBody>
      </p:sp>
    </p:spTree>
    <p:extLst>
      <p:ext uri="{BB962C8B-B14F-4D97-AF65-F5344CB8AC3E}">
        <p14:creationId xmlns:p14="http://schemas.microsoft.com/office/powerpoint/2010/main" val="317584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7792" y="761936"/>
            <a:ext cx="8396416" cy="973996"/>
          </a:xfrm>
        </p:spPr>
        <p:txBody>
          <a:bodyPr/>
          <a:lstStyle/>
          <a:p>
            <a:r>
              <a:rPr lang="tr-TR" dirty="0" smtClean="0"/>
              <a:t>Genel Değerlendirme</a:t>
            </a:r>
            <a:endParaRPr lang="tr-TR" dirty="0"/>
          </a:p>
        </p:txBody>
      </p:sp>
      <p:sp>
        <p:nvSpPr>
          <p:cNvPr id="3" name="İçerik Yer Tutucusu 2"/>
          <p:cNvSpPr>
            <a:spLocks noGrp="1"/>
          </p:cNvSpPr>
          <p:nvPr>
            <p:ph idx="1"/>
          </p:nvPr>
        </p:nvSpPr>
        <p:spPr>
          <a:xfrm>
            <a:off x="2856781" y="1870472"/>
            <a:ext cx="8210873" cy="4351338"/>
          </a:xfrm>
        </p:spPr>
        <p:txBody>
          <a:bodyPr>
            <a:normAutofit/>
          </a:bodyPr>
          <a:lstStyle/>
          <a:p>
            <a:pPr marL="342900" indent="-342900" algn="just">
              <a:lnSpc>
                <a:spcPct val="100000"/>
              </a:lnSpc>
              <a:buFont typeface="Arial" panose="020B0604020202020204" pitchFamily="34" charset="0"/>
              <a:buChar char="•"/>
            </a:pPr>
            <a:r>
              <a:rPr lang="tr-TR" sz="2400" b="0" dirty="0"/>
              <a:t>Geçtiğimiz iki </a:t>
            </a:r>
            <a:r>
              <a:rPr lang="tr-TR" sz="2400" b="0" dirty="0" smtClean="0"/>
              <a:t>takvim yılı </a:t>
            </a:r>
            <a:r>
              <a:rPr lang="tr-TR" sz="2400" b="0" dirty="0"/>
              <a:t>içerisinde, </a:t>
            </a:r>
            <a:r>
              <a:rPr lang="tr-TR" b="0" dirty="0"/>
              <a:t>A</a:t>
            </a:r>
            <a:r>
              <a:rPr lang="tr-TR" sz="2400" b="0" dirty="0" smtClean="0"/>
              <a:t>nkara’da </a:t>
            </a:r>
            <a:r>
              <a:rPr lang="tr-TR" sz="2400" b="0" dirty="0"/>
              <a:t>yapılan teftişler sonucunda mevzuata aykırılık sayısı </a:t>
            </a:r>
            <a:r>
              <a:rPr lang="tr-TR" sz="2400" b="0" dirty="0" smtClean="0"/>
              <a:t>bakımından </a:t>
            </a:r>
            <a:r>
              <a:rPr lang="tr-TR" b="0" dirty="0"/>
              <a:t>% </a:t>
            </a:r>
            <a:r>
              <a:rPr lang="tr-TR" b="0" dirty="0" smtClean="0"/>
              <a:t>98’ e </a:t>
            </a:r>
            <a:r>
              <a:rPr lang="tr-TR" sz="2400" b="0" dirty="0" smtClean="0"/>
              <a:t>varan </a:t>
            </a:r>
            <a:r>
              <a:rPr lang="tr-TR" sz="2400" b="0" dirty="0"/>
              <a:t>iyileştirmeler kaydedilmiştir. </a:t>
            </a:r>
          </a:p>
          <a:p>
            <a:pPr marL="342900" indent="-342900" algn="just">
              <a:lnSpc>
                <a:spcPct val="100000"/>
              </a:lnSpc>
              <a:buFont typeface="Arial" panose="020B0604020202020204" pitchFamily="34" charset="0"/>
              <a:buChar char="•"/>
            </a:pPr>
            <a:r>
              <a:rPr lang="tr-TR" sz="2400" b="0" dirty="0"/>
              <a:t>Teftişlerle birlikte yürütülen rehberlik faaliyetleri çalışanlar, işverenler ile iş sağlığı ve güvenliği profesyonelleri tarafından olumlu karşılanmaktadır.</a:t>
            </a:r>
          </a:p>
          <a:p>
            <a:pPr marL="342900" indent="-342900" algn="just">
              <a:lnSpc>
                <a:spcPct val="100000"/>
              </a:lnSpc>
              <a:buFont typeface="Arial" panose="020B0604020202020204" pitchFamily="34" charset="0"/>
              <a:buChar char="•"/>
            </a:pPr>
            <a:r>
              <a:rPr lang="tr-TR" sz="2400" b="0" dirty="0"/>
              <a:t>Teftişler neticesinde giderilemeyen mevzuata aykırılıkların çoğunlukla işyerlerindeki yapısal sorunlar ile ilişkili olduğu değerlendirmesine varılmaktadır. </a:t>
            </a:r>
          </a:p>
        </p:txBody>
      </p:sp>
      <p:sp>
        <p:nvSpPr>
          <p:cNvPr id="4" name="Slayt Numarası Yer Tutucusu 3"/>
          <p:cNvSpPr>
            <a:spLocks noGrp="1"/>
          </p:cNvSpPr>
          <p:nvPr>
            <p:ph type="sldNum" sz="quarter" idx="12"/>
          </p:nvPr>
        </p:nvSpPr>
        <p:spPr/>
        <p:txBody>
          <a:bodyPr/>
          <a:lstStyle/>
          <a:p>
            <a:fld id="{F01F3D7E-AC51-4D34-B066-A9501F56C695}" type="slidenum">
              <a:rPr lang="tr-TR" smtClean="0"/>
              <a:t>92</a:t>
            </a:fld>
            <a:endParaRPr lang="tr-TR"/>
          </a:p>
        </p:txBody>
      </p:sp>
      <p:pic>
        <p:nvPicPr>
          <p:cNvPr id="5" name="Resim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2054" y="1870472"/>
            <a:ext cx="2304727" cy="3753960"/>
          </a:xfrm>
          <a:prstGeom prst="rect">
            <a:avLst/>
          </a:prstGeom>
        </p:spPr>
      </p:pic>
    </p:spTree>
    <p:extLst>
      <p:ext uri="{BB962C8B-B14F-4D97-AF65-F5344CB8AC3E}">
        <p14:creationId xmlns:p14="http://schemas.microsoft.com/office/powerpoint/2010/main" val="40629576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01F3D7E-AC51-4D34-B066-A9501F56C695}" type="slidenum">
              <a:rPr lang="tr-TR" smtClean="0"/>
              <a:t>93</a:t>
            </a:fld>
            <a:endParaRPr lang="tr-TR"/>
          </a:p>
        </p:txBody>
      </p:sp>
      <p:pic>
        <p:nvPicPr>
          <p:cNvPr id="5" name="Resim 4"/>
          <p:cNvPicPr>
            <a:picLocks noChangeAspect="1"/>
          </p:cNvPicPr>
          <p:nvPr/>
        </p:nvPicPr>
        <p:blipFill>
          <a:blip r:embed="rId2"/>
          <a:stretch>
            <a:fillRect/>
          </a:stretch>
        </p:blipFill>
        <p:spPr>
          <a:xfrm>
            <a:off x="0" y="0"/>
            <a:ext cx="12191998" cy="6858000"/>
          </a:xfrm>
          <a:prstGeom prst="rect">
            <a:avLst/>
          </a:prstGeom>
        </p:spPr>
      </p:pic>
    </p:spTree>
    <p:extLst>
      <p:ext uri="{BB962C8B-B14F-4D97-AF65-F5344CB8AC3E}">
        <p14:creationId xmlns:p14="http://schemas.microsoft.com/office/powerpoint/2010/main" val="92878067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8132</TotalTime>
  <Words>6783</Words>
  <Application>Microsoft Office PowerPoint</Application>
  <PresentationFormat>Geniş ekran</PresentationFormat>
  <Paragraphs>860</Paragraphs>
  <Slides>93</Slides>
  <Notes>7</Notes>
  <HiddenSlides>10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93</vt:i4>
      </vt:variant>
    </vt:vector>
  </HeadingPairs>
  <TitlesOfParts>
    <vt:vector size="103" baseType="lpstr">
      <vt:lpstr>Arial</vt:lpstr>
      <vt:lpstr>Batang</vt:lpstr>
      <vt:lpstr>Calibri</vt:lpstr>
      <vt:lpstr>Calibri Light</vt:lpstr>
      <vt:lpstr>Garamond</vt:lpstr>
      <vt:lpstr>Lato Light</vt:lpstr>
      <vt:lpstr>Roboto</vt:lpstr>
      <vt:lpstr>Times New Roman</vt:lpstr>
      <vt:lpstr>Wingdings</vt:lpstr>
      <vt:lpstr>Office Teması</vt:lpstr>
      <vt:lpstr>PowerPoint Sunusu</vt:lpstr>
      <vt:lpstr>PowerPoint Sunusu</vt:lpstr>
      <vt:lpstr>PowerPoint Sunusu</vt:lpstr>
      <vt:lpstr>PowerPoint Sunusu</vt:lpstr>
      <vt:lpstr>Teftiş Faaliyetleri</vt:lpstr>
      <vt:lpstr>PowerPoint Sunusu</vt:lpstr>
      <vt:lpstr>İş Teftişi</vt:lpstr>
      <vt:lpstr>Teftiş Planlaması</vt:lpstr>
      <vt:lpstr>Teftiş Planlaması</vt:lpstr>
      <vt:lpstr>İş Teftişi Ana Faaliyet Alanları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6331 sayılı İş Sağlığı ve Güvenliği Kanunu</vt:lpstr>
      <vt:lpstr>6331 sayılı İş Sağlığı ve Güvenliği Kanunu</vt:lpstr>
      <vt:lpstr>6331 sayılı İş Sağlığı ve Güvenliği Kanunu</vt:lpstr>
      <vt:lpstr>6331 sayılı İş Sağlığı ve Güvenliği Kanunu</vt:lpstr>
      <vt:lpstr>İş Sağlığı ve Güvenliği Yönünden Gerçekleştirilen Teftişler</vt:lpstr>
      <vt:lpstr>İş Sağlığı ve Güvenliği Yönünden Gerçekleştirilen Teftişler</vt:lpstr>
      <vt:lpstr>PowerPoint Sunusu</vt:lpstr>
      <vt:lpstr>Aykırılıkların Mevzuata Göre Dağılımı</vt:lpstr>
      <vt:lpstr>Sıklıkla Karşılaşılan Mevzuata Aykırılıklar</vt:lpstr>
      <vt:lpstr>Sıklıkla Karşılaşılan Mevzuata Aykırılıklar</vt:lpstr>
      <vt:lpstr>Sıklıkla Karşılaşılan Mevzuata Aykırılıklar</vt:lpstr>
      <vt:lpstr>Sıklıkla Karşılaşılan Mevzuata Aykırılıklar</vt:lpstr>
      <vt:lpstr>Sıklıkla Karşılaşılan Mevzuata Aykırılıklar</vt:lpstr>
      <vt:lpstr>Sıklıkla Karşılaşılan Mevzuata Aykırılıklar</vt:lpstr>
      <vt:lpstr>Sıklıkla Karşılaşılan Mevzuata Aykırılıklar</vt:lpstr>
      <vt:lpstr>Sıklıkla Karşılaşılan Mevzuata Aykırılıklar</vt:lpstr>
      <vt:lpstr>Sıklıkla Karşılaşılan Mevzuata Aykırılıklar</vt:lpstr>
      <vt:lpstr>İşyerlerinde Acil Durumlar Hakkında Yönetmelik’te 2021 Yılında Yapılan Değişiklikler</vt:lpstr>
      <vt:lpstr>Son Mevzuat Düzenlemeleri </vt:lpstr>
      <vt:lpstr>Son Mevzuat Düzenlemeleri </vt:lpstr>
      <vt:lpstr>Tahliye Planı Örneği</vt:lpstr>
      <vt:lpstr>Son Mevzuat Düzenlemeleri </vt:lpstr>
      <vt:lpstr>Son Mevzuat Düzenlemeleri </vt:lpstr>
      <vt:lpstr>İş Ekipmanlarının Kullanımında Sağlık ve Güvenlik Şartları Yönetmeliği’nde 2022 Yılında Yapılan Değişiklikler</vt:lpstr>
      <vt:lpstr>Son Mevzuat Düzenlemeleri </vt:lpstr>
      <vt:lpstr>Son Mevzuat Düzenlemeleri </vt:lpstr>
      <vt:lpstr>Son Mevzuat Düzenlemeleri </vt:lpstr>
      <vt:lpstr>Son Mevzuat Düzenlemeleri </vt:lpstr>
      <vt:lpstr>Son Mevzuat Düzenlemeleri </vt:lpstr>
      <vt:lpstr>Son Mevzuat Düzenlemeleri </vt:lpstr>
      <vt:lpstr>Son Mevzuat Düzenlemeleri </vt:lpstr>
      <vt:lpstr>Son Mevzuat Düzenlemeleri </vt:lpstr>
      <vt:lpstr>Son Mevzuat Düzenlemeleri </vt:lpstr>
      <vt:lpstr>Kimyasal Maddelerle Çalışmalarda Sağlık ve Güvenlik Önlemleri Hakkında Yönetmelik’te 2023 Yılında Yapılan Değişiklikler</vt:lpstr>
      <vt:lpstr>Son Mevzuat Düzenlemeleri </vt:lpstr>
      <vt:lpstr>Son Mevzuat Düzenlemeleri </vt:lpstr>
      <vt:lpstr>Son Mevzuat Düzenlemeleri </vt:lpstr>
      <vt:lpstr>Genel Değerlendirme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Levent Sözen</cp:lastModifiedBy>
  <cp:revision>1029</cp:revision>
  <dcterms:created xsi:type="dcterms:W3CDTF">2021-09-28T12:39:59Z</dcterms:created>
  <dcterms:modified xsi:type="dcterms:W3CDTF">2024-01-19T11:07:45Z</dcterms:modified>
</cp:coreProperties>
</file>